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61" r:id="rId5"/>
    <p:sldId id="337" r:id="rId6"/>
    <p:sldId id="297" r:id="rId7"/>
    <p:sldId id="304" r:id="rId8"/>
    <p:sldId id="301" r:id="rId9"/>
    <p:sldId id="303" r:id="rId10"/>
    <p:sldId id="323" r:id="rId11"/>
    <p:sldId id="316" r:id="rId12"/>
    <p:sldId id="319" r:id="rId13"/>
    <p:sldId id="321" r:id="rId14"/>
    <p:sldId id="324" r:id="rId15"/>
    <p:sldId id="325" r:id="rId16"/>
    <p:sldId id="327" r:id="rId17"/>
    <p:sldId id="328" r:id="rId18"/>
    <p:sldId id="329" r:id="rId19"/>
    <p:sldId id="330" r:id="rId20"/>
    <p:sldId id="331" r:id="rId21"/>
    <p:sldId id="333" r:id="rId22"/>
    <p:sldId id="334" r:id="rId23"/>
    <p:sldId id="326" r:id="rId24"/>
    <p:sldId id="315" r:id="rId25"/>
    <p:sldId id="336" r:id="rId26"/>
    <p:sldId id="296" r:id="rId27"/>
    <p:sldId id="300" r:id="rId28"/>
    <p:sldId id="299" r:id="rId29"/>
    <p:sldId id="335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9A960F-AE38-45D2-9EE6-9578D6E03986}">
  <a:tblStyle styleId="{6D9A960F-AE38-45D2-9EE6-9578D6E0398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156" d="100"/>
          <a:sy n="156" d="100"/>
        </p:scale>
        <p:origin x="36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f6a62f15a7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f6a62f15a7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6a62f15a7_2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6a62f15a7_2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5576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6a62f15a7_2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6a62f15a7_2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4261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6a62f15a7_2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6a62f15a7_2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1422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6a62f15a7_2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6a62f15a7_2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2368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f6a62f15a7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f6a62f15a7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4189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6a62f15a7_2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6a62f15a7_2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4409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6a62f15a7_2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6a62f15a7_2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44216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6a62f15a7_2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6a62f15a7_2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92984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6a62f15a7_2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6a62f15a7_2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76620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6a62f15a7_2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6a62f15a7_2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6539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f6a62f15a7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f6a62f15a7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6a62f15a7_2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6a62f15a7_2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37910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f6a62f15a7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f6a62f15a7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90654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6a62f15a7_2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6a62f15a7_2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93023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f6a62f15a7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f6a62f15a7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30012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f6a62f15a7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f6a62f15a7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78386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6a62f15a7_2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6a62f15a7_2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21868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f6a62f15a7_2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f6a62f15a7_2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20012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f6a62f15a7_2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f6a62f15a7_2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88566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f6a62f15a7_2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f6a62f15a7_2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99469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6a62f15a7_2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6a62f15a7_2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7837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f6a62f15a7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f6a62f15a7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6a62f15a7_2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6a62f15a7_2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f6a62f15a7_2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f6a62f15a7_2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8198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f6a62f15a7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f6a62f15a7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0987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6a62f15a7_2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6a62f15a7_2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3225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f6a62f15a7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f6a62f15a7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528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6a62f15a7_2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6a62f15a7_2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5576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hyperlink" Target="https://www.cboe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inance.yahoo.com/" TargetMode="External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inance.yahoo.com/quote/%5ESPX/options?p=%5ESPX" TargetMode="External"/><Relationship Id="rId5" Type="http://schemas.openxmlformats.org/officeDocument/2006/relationships/image" Target="../media/image9.png"/><Relationship Id="rId10" Type="http://schemas.openxmlformats.org/officeDocument/2006/relationships/hyperlink" Target="https://en.wikipedia.org/wiki/Black%E2%80%93Scholes_model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apkinfinance.com/napkin/finance-options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hyperlink" Target="https://en.wikipedia.org/wiki/SKEW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hyperlink" Target="https://en.wikipedia.org/wiki/VIX#VVI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ashboard.orats.com/analyzer/tradebuilder" TargetMode="External"/><Relationship Id="rId7" Type="http://schemas.openxmlformats.org/officeDocument/2006/relationships/hyperlink" Target="https://www.nasdaq.com/glossary/r/realized-volatilit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inance.yahoo.com/quote/%5ESPX/options?p=%5ESPX" TargetMode="External"/><Relationship Id="rId5" Type="http://schemas.openxmlformats.org/officeDocument/2006/relationships/image" Target="../media/image9.png"/><Relationship Id="rId10" Type="http://schemas.openxmlformats.org/officeDocument/2006/relationships/hyperlink" Target="https://en.wikipedia.org/wiki/Black%E2%80%93Scholes_model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579129" y="1859367"/>
            <a:ext cx="7813757" cy="110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 Implied Conformal Volatility Intervals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Alejandro Canete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ACANETE@UCHICAGO.EDU</a:t>
            </a:r>
            <a:endParaRPr sz="1000" dirty="0">
              <a:solidFill>
                <a:srgbClr val="8B00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DB2A20A-B0AE-D6AF-8708-E4FEFCB0F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92" y="483173"/>
            <a:ext cx="4096658" cy="97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724927C2-6EAA-9AA4-13A4-1CD174BD3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633" y="4294413"/>
            <a:ext cx="1928382" cy="5486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25;p20">
            <a:extLst>
              <a:ext uri="{FF2B5EF4-FFF2-40B4-BE49-F238E27FC236}">
                <a16:creationId xmlns:a16="http://schemas.microsoft.com/office/drawing/2014/main" id="{B88229DF-E77C-248E-7C84-0F4192B04B6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22360"/>
          <a:stretch/>
        </p:blipFill>
        <p:spPr>
          <a:xfrm>
            <a:off x="0" y="1967593"/>
            <a:ext cx="9144000" cy="156178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/>
        </p:nvSpPr>
        <p:spPr>
          <a:xfrm>
            <a:off x="0" y="0"/>
            <a:ext cx="879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Executive Summary</a:t>
            </a:r>
            <a:endParaRPr dirty="0">
              <a:solidFill>
                <a:srgbClr val="8B00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D4A9E6-1E1E-1B05-20EE-91CC5E240731}"/>
              </a:ext>
            </a:extLst>
          </p:cNvPr>
          <p:cNvSpPr txBox="1"/>
          <p:nvPr/>
        </p:nvSpPr>
        <p:spPr>
          <a:xfrm>
            <a:off x="1509545" y="1100593"/>
            <a:ext cx="5770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normalizer + Weighted Quantiles + ACI update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497063-A656-611F-CDFF-14481A04B15A}"/>
              </a:ext>
            </a:extLst>
          </p:cNvPr>
          <p:cNvSpPr txBox="1"/>
          <p:nvPr/>
        </p:nvSpPr>
        <p:spPr>
          <a:xfrm>
            <a:off x="1334861" y="2286819"/>
            <a:ext cx="73000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3" indent="-285750">
              <a:buClr>
                <a:schemeClr val="bg1"/>
              </a:buClr>
              <a:buFont typeface="Wingdings" pitchFamily="2" charset="2"/>
              <a:buChar char="q"/>
            </a:pP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 of uncertainty (score normalizer) from the market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3" indent="-285750">
              <a:buClr>
                <a:schemeClr val="bg1"/>
              </a:buClr>
              <a:buFont typeface="Wingdings" pitchFamily="2" charset="2"/>
              <a:buChar char="q"/>
            </a:pP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Weighting scheme relevant to the use case at hand</a:t>
            </a:r>
          </a:p>
          <a:p>
            <a:pPr marL="285750" lvl="3" indent="-285750">
              <a:buClr>
                <a:schemeClr val="bg1"/>
              </a:buClr>
              <a:buFont typeface="Wingdings" pitchFamily="2" charset="2"/>
              <a:buChar char="q"/>
            </a:pP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adjust the significance-level using 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ACI’s 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1606899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0" y="0"/>
            <a:ext cx="879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 model</a:t>
            </a:r>
            <a:endParaRPr dirty="0">
              <a:solidFill>
                <a:srgbClr val="8B00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1025ED-8023-1F9B-24AF-E0147E2B7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036" y="872179"/>
            <a:ext cx="6928639" cy="8940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CAB89E3-6146-E694-6D61-C3908E04853E}"/>
              </a:ext>
            </a:extLst>
          </p:cNvPr>
          <p:cNvSpPr txBox="1"/>
          <p:nvPr/>
        </p:nvSpPr>
        <p:spPr>
          <a:xfrm>
            <a:off x="457716" y="4759778"/>
            <a:ext cx="84770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Jacob Loveless, Sasha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Stoikov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Rolf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Waeber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 algorithms in high-frequency trading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Communications of the ACM, 56(10):50–56, 2013.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1B6017-EB5D-9A42-87D9-26236F7B8365}"/>
              </a:ext>
            </a:extLst>
          </p:cNvPr>
          <p:cNvSpPr txBox="1"/>
          <p:nvPr/>
        </p:nvSpPr>
        <p:spPr>
          <a:xfrm>
            <a:off x="5084538" y="2638640"/>
            <a:ext cx="27671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“Adjustment” is needed, because: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time frames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measures</a:t>
            </a:r>
          </a:p>
        </p:txBody>
      </p:sp>
    </p:spTree>
    <p:extLst>
      <p:ext uri="{BB962C8B-B14F-4D97-AF65-F5344CB8AC3E}">
        <p14:creationId xmlns:p14="http://schemas.microsoft.com/office/powerpoint/2010/main" val="4267071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0" y="0"/>
            <a:ext cx="879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Non-conformity scores</a:t>
            </a:r>
            <a:endParaRPr dirty="0">
              <a:solidFill>
                <a:srgbClr val="8B00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5F3E87-58F1-F02A-44C3-280A17621782}"/>
              </a:ext>
            </a:extLst>
          </p:cNvPr>
          <p:cNvSpPr txBox="1"/>
          <p:nvPr/>
        </p:nvSpPr>
        <p:spPr>
          <a:xfrm>
            <a:off x="6809014" y="4693961"/>
            <a:ext cx="22726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110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www.cboe.com</a:t>
            </a:r>
            <a:r>
              <a:rPr lang="en-US" sz="110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/indices/ 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AB0B38-204A-CA2A-BD08-13F2DA152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819" y="714427"/>
            <a:ext cx="3727181" cy="9851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B22698-5909-5C35-FF6C-A7EA1E96F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6558" y="2119473"/>
            <a:ext cx="6149436" cy="241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02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A203AE-8C5E-CE54-1D94-3C59BA4F1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85" y="927338"/>
            <a:ext cx="7226300" cy="990600"/>
          </a:xfrm>
          <a:prstGeom prst="rect">
            <a:avLst/>
          </a:prstGeom>
        </p:spPr>
      </p:pic>
      <p:sp>
        <p:nvSpPr>
          <p:cNvPr id="90" name="Google Shape;90;p18"/>
          <p:cNvSpPr txBox="1"/>
          <p:nvPr/>
        </p:nvSpPr>
        <p:spPr>
          <a:xfrm>
            <a:off x="0" y="0"/>
            <a:ext cx="879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Predictive Intervals</a:t>
            </a:r>
            <a:endParaRPr dirty="0">
              <a:solidFill>
                <a:srgbClr val="8B00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B9E227-85EE-B7D0-B45B-6C48F61E8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650" y="2260468"/>
            <a:ext cx="2237007" cy="3692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2D6AA0-65E2-F16B-0A35-2BFB44916F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1681" y="2573927"/>
            <a:ext cx="1866900" cy="355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CFFB4D-B8BB-DECA-741A-E60D7E65EC0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783" t="43957" r="15194" b="16430"/>
          <a:stretch/>
        </p:blipFill>
        <p:spPr>
          <a:xfrm>
            <a:off x="2341681" y="2942587"/>
            <a:ext cx="3546022" cy="397040"/>
          </a:xfrm>
          <a:prstGeom prst="rect">
            <a:avLst/>
          </a:prstGeom>
        </p:spPr>
      </p:pic>
      <p:sp>
        <p:nvSpPr>
          <p:cNvPr id="4" name="Right Brace 3">
            <a:extLst>
              <a:ext uri="{FF2B5EF4-FFF2-40B4-BE49-F238E27FC236}">
                <a16:creationId xmlns:a16="http://schemas.microsoft.com/office/drawing/2014/main" id="{059B7A56-7AF1-96C6-1542-B814960C805C}"/>
              </a:ext>
            </a:extLst>
          </p:cNvPr>
          <p:cNvSpPr/>
          <p:nvPr/>
        </p:nvSpPr>
        <p:spPr>
          <a:xfrm rot="10800000">
            <a:off x="2169026" y="2625021"/>
            <a:ext cx="172655" cy="609011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1694E5EE-1DC8-8DC1-BF68-216524FA7042}"/>
              </a:ext>
            </a:extLst>
          </p:cNvPr>
          <p:cNvSpPr/>
          <p:nvPr/>
        </p:nvSpPr>
        <p:spPr>
          <a:xfrm rot="5400000">
            <a:off x="1000173" y="1382799"/>
            <a:ext cx="109452" cy="502558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1BBE17-1748-FDC9-C404-D6C6B98A0140}"/>
              </a:ext>
            </a:extLst>
          </p:cNvPr>
          <p:cNvSpPr txBox="1"/>
          <p:nvPr/>
        </p:nvSpPr>
        <p:spPr>
          <a:xfrm>
            <a:off x="1314343" y="2790087"/>
            <a:ext cx="100420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 update</a:t>
            </a:r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768F2B8F-6762-7678-A64E-3B0AF9EAFFC4}"/>
              </a:ext>
            </a:extLst>
          </p:cNvPr>
          <p:cNvCxnSpPr>
            <a:cxnSpLocks/>
            <a:endCxn id="9" idx="1"/>
          </p:cNvCxnSpPr>
          <p:nvPr/>
        </p:nvCxnSpPr>
        <p:spPr>
          <a:xfrm rot="16200000" flipH="1">
            <a:off x="548396" y="2147250"/>
            <a:ext cx="1272453" cy="259442"/>
          </a:xfrm>
          <a:prstGeom prst="bentConnector2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Brace 15">
            <a:extLst>
              <a:ext uri="{FF2B5EF4-FFF2-40B4-BE49-F238E27FC236}">
                <a16:creationId xmlns:a16="http://schemas.microsoft.com/office/drawing/2014/main" id="{F77877FF-7637-0B04-7C98-91A201A14DEA}"/>
              </a:ext>
            </a:extLst>
          </p:cNvPr>
          <p:cNvSpPr/>
          <p:nvPr/>
        </p:nvSpPr>
        <p:spPr>
          <a:xfrm rot="16200000">
            <a:off x="5881786" y="-753064"/>
            <a:ext cx="225015" cy="3198587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2C009A-1DBD-48E5-2385-049ABE3B1813}"/>
              </a:ext>
            </a:extLst>
          </p:cNvPr>
          <p:cNvSpPr txBox="1"/>
          <p:nvPr/>
        </p:nvSpPr>
        <p:spPr>
          <a:xfrm>
            <a:off x="4969935" y="460431"/>
            <a:ext cx="2048716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Exponentially Weighted Quantiles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3FC062F-E4D8-A93D-8803-9B8AAE08009E}"/>
              </a:ext>
            </a:extLst>
          </p:cNvPr>
          <p:cNvGrpSpPr/>
          <p:nvPr/>
        </p:nvGrpSpPr>
        <p:grpSpPr>
          <a:xfrm>
            <a:off x="5578822" y="1962361"/>
            <a:ext cx="2732421" cy="329265"/>
            <a:chOff x="4395000" y="2366747"/>
            <a:chExt cx="2732421" cy="32926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471EE59-40FF-6227-2B67-B2879C7BE6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41610" b="76034"/>
            <a:stretch/>
          </p:blipFill>
          <p:spPr>
            <a:xfrm>
              <a:off x="4395000" y="2366747"/>
              <a:ext cx="2732421" cy="15856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143C854-C9D3-B6BD-E2F4-09E9CF1AA5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8128" t="1833" b="74202"/>
            <a:stretch/>
          </p:blipFill>
          <p:spPr>
            <a:xfrm>
              <a:off x="4441370" y="2537445"/>
              <a:ext cx="1959429" cy="158567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D2477A0-04FE-5828-AE95-FB9C0320B19C}"/>
              </a:ext>
            </a:extLst>
          </p:cNvPr>
          <p:cNvSpPr txBox="1"/>
          <p:nvPr/>
        </p:nvSpPr>
        <p:spPr>
          <a:xfrm>
            <a:off x="0" y="4055692"/>
            <a:ext cx="914399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ACI: </a:t>
            </a:r>
            <a:r>
              <a:rPr lang="en-US" sz="1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Isaac Gibbs and Emmanuel </a:t>
            </a:r>
            <a:r>
              <a:rPr lang="en-US" sz="1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Candes</a:t>
            </a:r>
            <a:r>
              <a:rPr lang="en-US" sz="1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Adaptive conformal inference under distribution shift. </a:t>
            </a:r>
            <a:r>
              <a:rPr lang="en-US" sz="1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Advances in Neural Information Processing Systems, 34:1660–1672, 2021.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Rina </a:t>
            </a:r>
            <a:r>
              <a:rPr lang="en-US" sz="1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Foygel</a:t>
            </a:r>
            <a:r>
              <a:rPr lang="en-US" sz="1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Barber, Emmanuel J </a:t>
            </a:r>
            <a:r>
              <a:rPr lang="en-US" sz="1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Candes</a:t>
            </a:r>
            <a:r>
              <a:rPr lang="en-US" sz="1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Aaditya</a:t>
            </a:r>
            <a:r>
              <a:rPr lang="en-US" sz="1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Ramdas, and Ryan J </a:t>
            </a:r>
            <a:r>
              <a:rPr lang="en-US" sz="1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Tibshirani</a:t>
            </a:r>
            <a:r>
              <a:rPr lang="en-US" sz="1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Conformal prediction beyond exchangeability</a:t>
            </a:r>
            <a:r>
              <a:rPr lang="en-US" sz="1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sz="1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preprint arXiv:2202.13415, 2022.</a:t>
            </a:r>
          </a:p>
          <a:p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527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r="8571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277050" y="1927100"/>
            <a:ext cx="8589900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Experiments and Results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679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0" y="0"/>
            <a:ext cx="879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endParaRPr dirty="0">
              <a:solidFill>
                <a:srgbClr val="8B00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DDFE68-77E8-BC82-356F-7E313B944A66}"/>
              </a:ext>
            </a:extLst>
          </p:cNvPr>
          <p:cNvSpPr txBox="1"/>
          <p:nvPr/>
        </p:nvSpPr>
        <p:spPr>
          <a:xfrm>
            <a:off x="612321" y="413466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003339-C89C-8B86-7C08-43772D70BE40}"/>
              </a:ext>
            </a:extLst>
          </p:cNvPr>
          <p:cNvSpPr txBox="1"/>
          <p:nvPr/>
        </p:nvSpPr>
        <p:spPr>
          <a:xfrm>
            <a:off x="612321" y="1644783"/>
            <a:ext cx="3967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base models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848F9-6CAD-CD6E-9105-297B0E0C6C2C}"/>
              </a:ext>
            </a:extLst>
          </p:cNvPr>
          <p:cNvSpPr txBox="1"/>
          <p:nvPr/>
        </p:nvSpPr>
        <p:spPr>
          <a:xfrm>
            <a:off x="185163" y="4608137"/>
            <a:ext cx="8790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1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Adam Clements and Daniel PA </a:t>
            </a:r>
            <a:r>
              <a:rPr lang="en-US" sz="1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Preve</a:t>
            </a:r>
            <a:r>
              <a:rPr lang="en-US" sz="1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practical guide to harnessing the </a:t>
            </a:r>
            <a:r>
              <a:rPr lang="en-US" sz="11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11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volatility model. </a:t>
            </a:r>
            <a:r>
              <a:rPr lang="en-US" sz="1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Journal of Banking &amp; Finance, 133:106285, 2021.</a:t>
            </a:r>
          </a:p>
          <a:p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NoVas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Dimitris N </a:t>
            </a:r>
            <a:r>
              <a:rPr lang="en-US" sz="1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Politis</a:t>
            </a:r>
            <a:r>
              <a:rPr lang="en-US" sz="1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Dimitrios</a:t>
            </a:r>
            <a:r>
              <a:rPr lang="en-US" sz="1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1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Thomakos</a:t>
            </a:r>
            <a:r>
              <a:rPr lang="en-US" sz="1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NoVaS</a:t>
            </a:r>
            <a:r>
              <a:rPr lang="en-US" sz="11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transformations: flexible inference for volatility forecasting</a:t>
            </a:r>
            <a:r>
              <a:rPr lang="en-US" sz="1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Springer, 2013.  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0338EA-399C-1FBE-7C45-1E137DB52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660" y="1951517"/>
            <a:ext cx="4357007" cy="414953"/>
          </a:xfrm>
          <a:prstGeom prst="rect">
            <a:avLst/>
          </a:prstGeom>
        </p:spPr>
      </p:pic>
      <p:pic>
        <p:nvPicPr>
          <p:cNvPr id="11" name="Picture 10" descr="A mathematical equation with numbers and symbols&#10;&#10;Description automatically generated">
            <a:extLst>
              <a:ext uri="{FF2B5EF4-FFF2-40B4-BE49-F238E27FC236}">
                <a16:creationId xmlns:a16="http://schemas.microsoft.com/office/drawing/2014/main" id="{304D7A3F-79AF-D1A3-14B9-5F247B2B0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780" y="1900017"/>
            <a:ext cx="1578451" cy="5619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3363A39-CEBF-DB91-834C-081A2B9C5ED5}"/>
              </a:ext>
            </a:extLst>
          </p:cNvPr>
          <p:cNvSpPr txBox="1"/>
          <p:nvPr/>
        </p:nvSpPr>
        <p:spPr>
          <a:xfrm>
            <a:off x="612321" y="3123312"/>
            <a:ext cx="3967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Metrics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A math equations and formulas&#10;&#10;Description automatically generated with medium confidence">
            <a:extLst>
              <a:ext uri="{FF2B5EF4-FFF2-40B4-BE49-F238E27FC236}">
                <a16:creationId xmlns:a16="http://schemas.microsoft.com/office/drawing/2014/main" id="{308AB772-D801-DFA0-2A5E-34D7E98CC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3174" y="3333753"/>
            <a:ext cx="5347606" cy="115208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FBFCC92-7605-8B18-D19C-25B182B98C64}"/>
              </a:ext>
            </a:extLst>
          </p:cNvPr>
          <p:cNvSpPr txBox="1"/>
          <p:nvPr/>
        </p:nvSpPr>
        <p:spPr>
          <a:xfrm>
            <a:off x="1025934" y="836164"/>
            <a:ext cx="39678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VIX and SPY from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https://finance.yahoo.com/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SKEW and VVIX from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https://www.cboe.com/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3446D0-5594-0203-D773-E96AFFFF168F}"/>
              </a:ext>
            </a:extLst>
          </p:cNvPr>
          <p:cNvSpPr txBox="1"/>
          <p:nvPr/>
        </p:nvSpPr>
        <p:spPr>
          <a:xfrm>
            <a:off x="1061098" y="2017498"/>
            <a:ext cx="14641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</a:p>
        </p:txBody>
      </p:sp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6652B092-4E70-EA15-2850-D146D69CDD5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1596" r="38851"/>
          <a:stretch/>
        </p:blipFill>
        <p:spPr>
          <a:xfrm>
            <a:off x="2401660" y="2512462"/>
            <a:ext cx="1425040" cy="487654"/>
          </a:xfrm>
          <a:prstGeom prst="rect">
            <a:avLst/>
          </a:prstGeom>
        </p:spPr>
      </p:pic>
      <p:pic>
        <p:nvPicPr>
          <p:cNvPr id="8" name="Picture 7" descr="A square root of a square object&#10;&#10;Description automatically generated">
            <a:extLst>
              <a:ext uri="{FF2B5EF4-FFF2-40B4-BE49-F238E27FC236}">
                <a16:creationId xmlns:a16="http://schemas.microsoft.com/office/drawing/2014/main" id="{22FE9C8D-298C-528C-FDD1-8DA17E8E5AF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9834"/>
          <a:stretch/>
        </p:blipFill>
        <p:spPr>
          <a:xfrm>
            <a:off x="4211978" y="2554865"/>
            <a:ext cx="1812821" cy="345331"/>
          </a:xfrm>
          <a:prstGeom prst="rect">
            <a:avLst/>
          </a:prstGeom>
        </p:spPr>
      </p:pic>
      <p:pic>
        <p:nvPicPr>
          <p:cNvPr id="10" name="Picture 9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9A5BE68-80B1-9BB6-1F3D-C500717EBF2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2794"/>
          <a:stretch/>
        </p:blipFill>
        <p:spPr>
          <a:xfrm>
            <a:off x="6491721" y="2603862"/>
            <a:ext cx="2379922" cy="2616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0476915-2325-4706-AEC6-B5CBF4533888}"/>
              </a:ext>
            </a:extLst>
          </p:cNvPr>
          <p:cNvSpPr txBox="1"/>
          <p:nvPr/>
        </p:nvSpPr>
        <p:spPr>
          <a:xfrm>
            <a:off x="5502728" y="913811"/>
            <a:ext cx="22819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EOD (~ 4K days)</a:t>
            </a:r>
            <a:endParaRPr lang="en-US" dirty="0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2C808900-1149-B0A0-106F-B3F39C2F0716}"/>
              </a:ext>
            </a:extLst>
          </p:cNvPr>
          <p:cNvSpPr/>
          <p:nvPr/>
        </p:nvSpPr>
        <p:spPr>
          <a:xfrm>
            <a:off x="5118388" y="891345"/>
            <a:ext cx="131248" cy="40015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4AEFBD-FE33-9E12-BB4E-196712597475}"/>
              </a:ext>
            </a:extLst>
          </p:cNvPr>
          <p:cNvSpPr txBox="1"/>
          <p:nvPr/>
        </p:nvSpPr>
        <p:spPr>
          <a:xfrm>
            <a:off x="1061098" y="2529117"/>
            <a:ext cx="45801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70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0" y="0"/>
            <a:ext cx="879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dirty="0">
              <a:solidFill>
                <a:srgbClr val="8B00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 table with numbers and a mathematical equation&#10;&#10;Description automatically generated">
            <a:extLst>
              <a:ext uri="{FF2B5EF4-FFF2-40B4-BE49-F238E27FC236}">
                <a16:creationId xmlns:a16="http://schemas.microsoft.com/office/drawing/2014/main" id="{CB285CD9-A6E5-2B67-C636-E79489E1C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200" y="1028700"/>
            <a:ext cx="61976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53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0" y="0"/>
            <a:ext cx="879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dirty="0">
              <a:solidFill>
                <a:srgbClr val="8B00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table with numbers and a mathematical equation&#10;&#10;Description automatically generated">
            <a:extLst>
              <a:ext uri="{FF2B5EF4-FFF2-40B4-BE49-F238E27FC236}">
                <a16:creationId xmlns:a16="http://schemas.microsoft.com/office/drawing/2014/main" id="{6B4FB9E8-556E-AD77-AD42-913445D47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600" y="1041400"/>
            <a:ext cx="61468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80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0" y="0"/>
            <a:ext cx="879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dirty="0">
              <a:solidFill>
                <a:srgbClr val="8B00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graph of a number of data&#10;&#10;Description automatically generated with medium confidence">
            <a:extLst>
              <a:ext uri="{FF2B5EF4-FFF2-40B4-BE49-F238E27FC236}">
                <a16:creationId xmlns:a16="http://schemas.microsoft.com/office/drawing/2014/main" id="{32058727-ACB4-FF50-FA22-C316E2CF39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3" t="6205" b="2461"/>
          <a:stretch/>
        </p:blipFill>
        <p:spPr>
          <a:xfrm>
            <a:off x="1240972" y="144727"/>
            <a:ext cx="6457949" cy="4358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14E9FF-10D5-BC0E-309F-507565AC5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747" y="4503177"/>
            <a:ext cx="7772400" cy="48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9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0" y="0"/>
            <a:ext cx="879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dirty="0">
              <a:solidFill>
                <a:srgbClr val="8B00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table with numbers and a few black text&#10;&#10;Description automatically generated with medium confidence">
            <a:extLst>
              <a:ext uri="{FF2B5EF4-FFF2-40B4-BE49-F238E27FC236}">
                <a16:creationId xmlns:a16="http://schemas.microsoft.com/office/drawing/2014/main" id="{CD3C01F1-5ADE-46B7-D342-BE47A412B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500" y="1008818"/>
            <a:ext cx="5207000" cy="1892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3482E8-FA79-F02F-3792-8FA4A60CA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509736"/>
            <a:ext cx="7772400" cy="57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47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143425" y="98600"/>
            <a:ext cx="879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  <a:endParaRPr dirty="0">
              <a:solidFill>
                <a:srgbClr val="8B00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649050" y="1114657"/>
            <a:ext cx="7845900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82600" lvl="0" indent="-3429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</a:p>
          <a:p>
            <a:pPr marL="482600" lvl="0" indent="-3429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 marL="482600" lvl="0" indent="-3429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</a:t>
            </a:r>
          </a:p>
          <a:p>
            <a:pPr marL="482600" lvl="0" indent="-3429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 and Results</a:t>
            </a:r>
          </a:p>
          <a:p>
            <a:pPr marL="482600" lvl="0" indent="-3429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 and Questions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0" y="0"/>
            <a:ext cx="879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dirty="0">
              <a:solidFill>
                <a:srgbClr val="8B00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table with numbers and a few black text&#10;&#10;Description automatically generated with medium confidence">
            <a:extLst>
              <a:ext uri="{FF2B5EF4-FFF2-40B4-BE49-F238E27FC236}">
                <a16:creationId xmlns:a16="http://schemas.microsoft.com/office/drawing/2014/main" id="{A47FAEE7-EC0C-3BFB-183A-A7C574027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600" y="1168400"/>
            <a:ext cx="5130800" cy="177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1F0A9D-8DB2-3E13-36D5-C5D7E77A5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743" y="3714600"/>
            <a:ext cx="7772400" cy="53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54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r="8571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277050" y="1927100"/>
            <a:ext cx="8589900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 and Questions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733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0" y="0"/>
            <a:ext cx="879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 and Questions</a:t>
            </a:r>
            <a:endParaRPr dirty="0">
              <a:solidFill>
                <a:srgbClr val="8B00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764B06-28C2-C8D3-E4A2-031F83CF04F2}"/>
              </a:ext>
            </a:extLst>
          </p:cNvPr>
          <p:cNvSpPr txBox="1"/>
          <p:nvPr/>
        </p:nvSpPr>
        <p:spPr>
          <a:xfrm>
            <a:off x="1085850" y="604157"/>
            <a:ext cx="78377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is consistent (in terms of coverage) across normalizers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market driven normalizers (SKEW, VVIX) outperformed pure historical ones (STD-VIX, STD-H)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SKEW seems to outperforms VVIX as a normalizer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VIX was beneficial for HAR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EC5D4-F852-C590-E2DB-02EE41846264}"/>
              </a:ext>
            </a:extLst>
          </p:cNvPr>
          <p:cNvSpPr txBox="1"/>
          <p:nvPr/>
        </p:nvSpPr>
        <p:spPr>
          <a:xfrm>
            <a:off x="1019717" y="2785018"/>
            <a:ext cx="54296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Outstanding Questions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SKEW outperforms VVIX?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used as a pricing factor?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normalizers be defined directly on option prices?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 improve volatility proxies alter the results?</a:t>
            </a:r>
          </a:p>
        </p:txBody>
      </p:sp>
    </p:spTree>
    <p:extLst>
      <p:ext uri="{BB962C8B-B14F-4D97-AF65-F5344CB8AC3E}">
        <p14:creationId xmlns:p14="http://schemas.microsoft.com/office/powerpoint/2010/main" val="3328375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r="8571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277050" y="1927100"/>
            <a:ext cx="8589900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Thanks!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843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r="8571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277050" y="1927100"/>
            <a:ext cx="8589900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Appendices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096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0" y="0"/>
            <a:ext cx="879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Why? </a:t>
            </a:r>
            <a:r>
              <a:rPr lang="en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Traders need to predict realized volatility to manage their </a:t>
            </a:r>
            <a:r>
              <a:rPr lang="en" b="1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risks</a:t>
            </a:r>
            <a:r>
              <a:rPr lang="en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dirty="0">
              <a:solidFill>
                <a:srgbClr val="8B00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2832C6E-D2D8-336B-888A-433825E871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 t="24624" r="6334"/>
          <a:stretch/>
        </p:blipFill>
        <p:spPr bwMode="auto">
          <a:xfrm>
            <a:off x="3884909" y="1132048"/>
            <a:ext cx="5107451" cy="308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B6C17E-C501-B6DA-2F23-CC2280146897}"/>
              </a:ext>
            </a:extLst>
          </p:cNvPr>
          <p:cNvSpPr txBox="1"/>
          <p:nvPr/>
        </p:nvSpPr>
        <p:spPr>
          <a:xfrm>
            <a:off x="269423" y="4743300"/>
            <a:ext cx="89562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Reference: Bennett, Colin, and Miguel A. Gil. "Volatility trading." 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Trading volatility, Correlation, Term Structure and Skew, Santander Equity Derivatives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(2012).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31F717A2-C637-9ED4-7748-BF6958AD4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21" y="1708842"/>
            <a:ext cx="3416495" cy="8663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B5CA2D-99BC-D25F-FD3A-5D5E7BDCF855}"/>
              </a:ext>
            </a:extLst>
          </p:cNvPr>
          <p:cNvSpPr txBox="1"/>
          <p:nvPr/>
        </p:nvSpPr>
        <p:spPr>
          <a:xfrm>
            <a:off x="2105711" y="2555720"/>
            <a:ext cx="100420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Delta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1231EC27-19FB-091E-5BBA-90A7BF565794}"/>
              </a:ext>
            </a:extLst>
          </p:cNvPr>
          <p:cNvSpPr/>
          <p:nvPr/>
        </p:nvSpPr>
        <p:spPr>
          <a:xfrm rot="5400000">
            <a:off x="2556117" y="2165061"/>
            <a:ext cx="120587" cy="594127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7DB477-9051-0D6C-CE91-BD9263E521D3}"/>
              </a:ext>
            </a:extLst>
          </p:cNvPr>
          <p:cNvSpPr txBox="1"/>
          <p:nvPr/>
        </p:nvSpPr>
        <p:spPr>
          <a:xfrm>
            <a:off x="2926688" y="2522418"/>
            <a:ext cx="76126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Stock Price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CBAB5E-7043-F2B7-1EC6-0147F3BF444E}"/>
              </a:ext>
            </a:extLst>
          </p:cNvPr>
          <p:cNvSpPr txBox="1"/>
          <p:nvPr/>
        </p:nvSpPr>
        <p:spPr>
          <a:xfrm>
            <a:off x="189267" y="2522418"/>
            <a:ext cx="100420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Delta Hedged Call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92C51-001C-D541-7496-9DB5A5275824}"/>
              </a:ext>
            </a:extLst>
          </p:cNvPr>
          <p:cNvSpPr txBox="1"/>
          <p:nvPr/>
        </p:nvSpPr>
        <p:spPr>
          <a:xfrm>
            <a:off x="1147489" y="2556639"/>
            <a:ext cx="100420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58E3982D-E027-7BA8-B624-61081EBBC320}"/>
              </a:ext>
            </a:extLst>
          </p:cNvPr>
          <p:cNvSpPr/>
          <p:nvPr/>
        </p:nvSpPr>
        <p:spPr>
          <a:xfrm rot="5400000">
            <a:off x="3209640" y="2181712"/>
            <a:ext cx="120587" cy="594127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49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/>
        </p:nvSpPr>
        <p:spPr>
          <a:xfrm>
            <a:off x="143425" y="98600"/>
            <a:ext cx="879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Volatility : </a:t>
            </a:r>
            <a:r>
              <a:rPr lang="en" sz="1300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standard deviation of asset returns</a:t>
            </a:r>
            <a:endParaRPr sz="1300" dirty="0">
              <a:solidFill>
                <a:srgbClr val="8B00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sound wave graph with text&#10;&#10;Description automatically generated">
            <a:extLst>
              <a:ext uri="{FF2B5EF4-FFF2-40B4-BE49-F238E27FC236}">
                <a16:creationId xmlns:a16="http://schemas.microsoft.com/office/drawing/2014/main" id="{68BA2574-18C6-E531-DDE0-24E72715F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480" y="726535"/>
            <a:ext cx="6490605" cy="34681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750C4A-6927-F98A-A042-B223D5B2828E}"/>
              </a:ext>
            </a:extLst>
          </p:cNvPr>
          <p:cNvSpPr txBox="1"/>
          <p:nvPr/>
        </p:nvSpPr>
        <p:spPr>
          <a:xfrm>
            <a:off x="1917688" y="4194703"/>
            <a:ext cx="54700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Reference: </a:t>
            </a:r>
            <a:r>
              <a:rPr lang="en-US" sz="1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Gatheral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Jim. 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volatility surface: a practitioner's guide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John Wiley &amp; Sons, 2011.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008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/>
        </p:nvSpPr>
        <p:spPr>
          <a:xfrm>
            <a:off x="143425" y="98600"/>
            <a:ext cx="879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 Prices and Implied Volatility: </a:t>
            </a:r>
            <a:r>
              <a:rPr lang="en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Implied volatility is reflected in option </a:t>
            </a:r>
            <a:r>
              <a:rPr lang="en" u="sng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prices</a:t>
            </a:r>
            <a:endParaRPr u="sng" dirty="0">
              <a:solidFill>
                <a:srgbClr val="8B00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750" y="530575"/>
            <a:ext cx="1627000" cy="5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575" y="1086550"/>
            <a:ext cx="4036475" cy="57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0288" y="1661050"/>
            <a:ext cx="3940650" cy="307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/>
        </p:nvSpPr>
        <p:spPr>
          <a:xfrm>
            <a:off x="248200" y="4740300"/>
            <a:ext cx="3940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hlinkClick r:id="rId6"/>
              </a:rPr>
              <a:t>https://finance.yahoo.com/quote/%5ESPX/options?p=%5ESPX</a:t>
            </a:r>
            <a:r>
              <a:rPr lang="en" sz="800"/>
              <a:t> </a:t>
            </a:r>
            <a:endParaRPr sz="800"/>
          </a:p>
        </p:txBody>
      </p:sp>
      <p:sp>
        <p:nvSpPr>
          <p:cNvPr id="110" name="Google Shape;110;p19"/>
          <p:cNvSpPr/>
          <p:nvPr/>
        </p:nvSpPr>
        <p:spPr>
          <a:xfrm>
            <a:off x="268950" y="3275200"/>
            <a:ext cx="3990000" cy="1437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12050" y="2546811"/>
            <a:ext cx="2050625" cy="1600475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12" name="Google Shape;112;p19"/>
          <p:cNvCxnSpPr>
            <a:stCxn id="110" idx="3"/>
            <a:endCxn id="111" idx="1"/>
          </p:cNvCxnSpPr>
          <p:nvPr/>
        </p:nvCxnSpPr>
        <p:spPr>
          <a:xfrm>
            <a:off x="4258950" y="3347050"/>
            <a:ext cx="3531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3" name="Google Shape;113;p19"/>
          <p:cNvGrpSpPr/>
          <p:nvPr/>
        </p:nvGrpSpPr>
        <p:grpSpPr>
          <a:xfrm>
            <a:off x="7063720" y="2809450"/>
            <a:ext cx="1781750" cy="1075800"/>
            <a:chOff x="5481975" y="3249400"/>
            <a:chExt cx="1720500" cy="1075800"/>
          </a:xfrm>
        </p:grpSpPr>
        <p:sp>
          <p:nvSpPr>
            <p:cNvPr id="114" name="Google Shape;114;p19"/>
            <p:cNvSpPr/>
            <p:nvPr/>
          </p:nvSpPr>
          <p:spPr>
            <a:xfrm>
              <a:off x="5481975" y="3249400"/>
              <a:ext cx="1720500" cy="1075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5" name="Google Shape;115;p1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539575" y="3385425"/>
              <a:ext cx="1494925" cy="530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19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742453" y="3916375"/>
              <a:ext cx="1177625" cy="26812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7" name="Google Shape;117;p19"/>
          <p:cNvCxnSpPr>
            <a:stCxn id="114" idx="1"/>
            <a:endCxn id="111" idx="3"/>
          </p:cNvCxnSpPr>
          <p:nvPr/>
        </p:nvCxnSpPr>
        <p:spPr>
          <a:xfrm flipH="1">
            <a:off x="6662620" y="3347350"/>
            <a:ext cx="401100" cy="600"/>
          </a:xfrm>
          <a:prstGeom prst="bentConnector3">
            <a:avLst>
              <a:gd name="adj1" fmla="val 49993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18" name="Google Shape;118;p19"/>
          <p:cNvSpPr txBox="1"/>
          <p:nvPr/>
        </p:nvSpPr>
        <p:spPr>
          <a:xfrm>
            <a:off x="6986450" y="3825763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u="sng">
                <a:solidFill>
                  <a:schemeClr val="hlink"/>
                </a:solidFill>
                <a:hlinkClick r:id="rId10"/>
              </a:rPr>
              <a:t>https://en.wikipedia.org/wiki/Black%E2%80%93Scholes_model</a:t>
            </a:r>
            <a:endParaRPr sz="500"/>
          </a:p>
        </p:txBody>
      </p:sp>
    </p:spTree>
    <p:extLst>
      <p:ext uri="{BB962C8B-B14F-4D97-AF65-F5344CB8AC3E}">
        <p14:creationId xmlns:p14="http://schemas.microsoft.com/office/powerpoint/2010/main" val="3315509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/>
        </p:nvSpPr>
        <p:spPr>
          <a:xfrm>
            <a:off x="143425" y="98600"/>
            <a:ext cx="879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Options : </a:t>
            </a:r>
            <a:r>
              <a:rPr lang="en" sz="1300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Options provide the </a:t>
            </a:r>
            <a:r>
              <a:rPr lang="en" sz="1300" u="sng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en" sz="1300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buy or sell an asset at a given </a:t>
            </a:r>
            <a:r>
              <a:rPr lang="en" sz="1300" u="sng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strike</a:t>
            </a:r>
            <a:r>
              <a:rPr lang="en" sz="1300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price by a certain </a:t>
            </a:r>
            <a:r>
              <a:rPr lang="en" sz="1300" u="sng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expiration</a:t>
            </a:r>
            <a:r>
              <a:rPr lang="en" sz="1300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date</a:t>
            </a:r>
            <a:endParaRPr sz="1300" dirty="0">
              <a:solidFill>
                <a:srgbClr val="8B00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 rotWithShape="1">
          <a:blip r:embed="rId3">
            <a:alphaModFix/>
          </a:blip>
          <a:srcRect l="3176" t="2414" r="3382" b="5061"/>
          <a:stretch/>
        </p:blipFill>
        <p:spPr>
          <a:xfrm>
            <a:off x="2447350" y="627525"/>
            <a:ext cx="4119299" cy="40789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2487700" y="4706450"/>
            <a:ext cx="4379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hlinkClick r:id="rId4"/>
              </a:rPr>
              <a:t>https://napkinfinance.com/napkin/finance-options/</a:t>
            </a:r>
            <a:r>
              <a:rPr lang="en" sz="800"/>
              <a:t> </a:t>
            </a:r>
            <a:endParaRPr sz="800"/>
          </a:p>
        </p:txBody>
      </p:sp>
    </p:spTree>
    <p:extLst>
      <p:ext uri="{BB962C8B-B14F-4D97-AF65-F5344CB8AC3E}">
        <p14:creationId xmlns:p14="http://schemas.microsoft.com/office/powerpoint/2010/main" val="1863149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0" y="0"/>
            <a:ext cx="879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VVIX and SKEW</a:t>
            </a:r>
            <a:endParaRPr dirty="0">
              <a:solidFill>
                <a:srgbClr val="8B00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6FDBAD-4773-B649-F8D7-794822F0F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37" y="3533162"/>
            <a:ext cx="7772400" cy="711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78F3CF-5698-9A9F-C63C-F30CEFF76EA8}"/>
              </a:ext>
            </a:extLst>
          </p:cNvPr>
          <p:cNvSpPr txBox="1"/>
          <p:nvPr/>
        </p:nvSpPr>
        <p:spPr>
          <a:xfrm>
            <a:off x="6275400" y="1804127"/>
            <a:ext cx="336368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4"/>
              </a:rPr>
              <a:t>https://en.wikipedia.org/wiki/VIX#VVIX</a:t>
            </a:r>
            <a:r>
              <a:rPr lang="en-US" sz="1000" dirty="0"/>
              <a:t> </a:t>
            </a:r>
          </a:p>
        </p:txBody>
      </p:sp>
      <p:pic>
        <p:nvPicPr>
          <p:cNvPr id="9" name="Picture 8" descr="A screenshot of a phone&#10;&#10;Description automatically generated">
            <a:extLst>
              <a:ext uri="{FF2B5EF4-FFF2-40B4-BE49-F238E27FC236}">
                <a16:creationId xmlns:a16="http://schemas.microsoft.com/office/drawing/2014/main" id="{E0D68047-383B-5685-B20D-1386C652A8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937" y="392602"/>
            <a:ext cx="7772400" cy="1384679"/>
          </a:xfrm>
          <a:prstGeom prst="rect">
            <a:avLst/>
          </a:prstGeom>
        </p:spPr>
      </p:pic>
      <p:pic>
        <p:nvPicPr>
          <p:cNvPr id="11" name="Picture 10" descr="A close-up of a text&#10;&#10;Description automatically generated">
            <a:extLst>
              <a:ext uri="{FF2B5EF4-FFF2-40B4-BE49-F238E27FC236}">
                <a16:creationId xmlns:a16="http://schemas.microsoft.com/office/drawing/2014/main" id="{2186E530-7E35-3CEA-67FD-4785DAAC6E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937" y="2643983"/>
            <a:ext cx="7772400" cy="21069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C21813B-D814-E7D9-60A6-D744757236AF}"/>
              </a:ext>
            </a:extLst>
          </p:cNvPr>
          <p:cNvSpPr txBox="1"/>
          <p:nvPr/>
        </p:nvSpPr>
        <p:spPr>
          <a:xfrm>
            <a:off x="6466115" y="4692255"/>
            <a:ext cx="481692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7"/>
              </a:rPr>
              <a:t>https://en.wikipedia.org/wiki/SKEW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0506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r="8571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277050" y="1927100"/>
            <a:ext cx="8589900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143425" y="98600"/>
            <a:ext cx="879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Realized Volatility: </a:t>
            </a:r>
            <a:r>
              <a:rPr lang="en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“what happened in the past”*</a:t>
            </a:r>
            <a:endParaRPr dirty="0">
              <a:solidFill>
                <a:srgbClr val="8B00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489875" y="3428225"/>
            <a:ext cx="2669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 dirty="0">
                <a:solidFill>
                  <a:schemeClr val="hlink"/>
                </a:solidFill>
                <a:hlinkClick r:id="rId3"/>
              </a:rPr>
              <a:t>https://dashboard.orats.com/analyzer/tradebuilder</a:t>
            </a:r>
            <a:r>
              <a:rPr lang="en" sz="800" dirty="0"/>
              <a:t> </a:t>
            </a:r>
            <a:endParaRPr sz="800" dirty="0"/>
          </a:p>
        </p:txBody>
      </p:sp>
      <p:sp>
        <p:nvSpPr>
          <p:cNvPr id="92" name="Google Shape;92;p18"/>
          <p:cNvSpPr/>
          <p:nvPr/>
        </p:nvSpPr>
        <p:spPr>
          <a:xfrm rot="5400000">
            <a:off x="3662775" y="682900"/>
            <a:ext cx="125400" cy="61047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8"/>
          <p:cNvSpPr txBox="1"/>
          <p:nvPr/>
        </p:nvSpPr>
        <p:spPr>
          <a:xfrm>
            <a:off x="2664375" y="3849500"/>
            <a:ext cx="21222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980000"/>
                </a:solidFill>
              </a:rPr>
              <a:t>Realized</a:t>
            </a:r>
            <a:endParaRPr sz="1000" b="1" dirty="0">
              <a:solidFill>
                <a:srgbClr val="980000"/>
              </a:solidFill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6989550" y="3816225"/>
            <a:ext cx="12711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980000"/>
                </a:solidFill>
              </a:rPr>
              <a:t>Expected</a:t>
            </a:r>
            <a:endParaRPr sz="1000" b="1" dirty="0">
              <a:solidFill>
                <a:srgbClr val="980000"/>
              </a:solidFill>
            </a:endParaRPr>
          </a:p>
        </p:txBody>
      </p:sp>
      <p:sp>
        <p:nvSpPr>
          <p:cNvPr id="95" name="Google Shape;95;p18"/>
          <p:cNvSpPr/>
          <p:nvPr/>
        </p:nvSpPr>
        <p:spPr>
          <a:xfrm rot="5400000">
            <a:off x="7562400" y="3035200"/>
            <a:ext cx="125400" cy="14001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 rotWithShape="1">
          <a:blip r:embed="rId4">
            <a:alphaModFix/>
          </a:blip>
          <a:srcRect r="35583"/>
          <a:stretch/>
        </p:blipFill>
        <p:spPr>
          <a:xfrm>
            <a:off x="548025" y="963150"/>
            <a:ext cx="1613574" cy="23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6075" y="1338000"/>
            <a:ext cx="8002074" cy="2172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" name="Google Shape;98;p18"/>
          <p:cNvCxnSpPr/>
          <p:nvPr/>
        </p:nvCxnSpPr>
        <p:spPr>
          <a:xfrm>
            <a:off x="6836750" y="1321775"/>
            <a:ext cx="3600" cy="264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" name="Google Shape;99;p18"/>
          <p:cNvSpPr txBox="1"/>
          <p:nvPr/>
        </p:nvSpPr>
        <p:spPr>
          <a:xfrm>
            <a:off x="6203000" y="4018700"/>
            <a:ext cx="12711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980000"/>
                </a:solidFill>
              </a:rPr>
              <a:t>“Instantaneous”</a:t>
            </a:r>
            <a:endParaRPr sz="1000" b="1" dirty="0">
              <a:solidFill>
                <a:srgbClr val="980000"/>
              </a:solidFill>
            </a:endParaRPr>
          </a:p>
        </p:txBody>
      </p:sp>
      <p:pic>
        <p:nvPicPr>
          <p:cNvPr id="2" name="Picture 1" descr="A math symbols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2D5B659D-2622-9194-D8B4-A50345D331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520" y="4184024"/>
            <a:ext cx="2439058" cy="81648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D4C1B47-0C0E-7D28-EF21-BC6E8CFF6131}"/>
              </a:ext>
            </a:extLst>
          </p:cNvPr>
          <p:cNvCxnSpPr/>
          <p:nvPr/>
        </p:nvCxnSpPr>
        <p:spPr>
          <a:xfrm>
            <a:off x="6836750" y="4202900"/>
            <a:ext cx="152800" cy="32011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91B49EB-DF04-E93A-17F6-59944E0D823D}"/>
              </a:ext>
            </a:extLst>
          </p:cNvPr>
          <p:cNvSpPr txBox="1"/>
          <p:nvPr/>
        </p:nvSpPr>
        <p:spPr>
          <a:xfrm>
            <a:off x="378375" y="4785066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7"/>
              </a:rPr>
              <a:t>*https://www.nasdaq.com/glossary/r/realized-volatility</a:t>
            </a:r>
            <a:r>
              <a:rPr lang="en-US" sz="800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/>
        </p:nvSpPr>
        <p:spPr>
          <a:xfrm>
            <a:off x="143425" y="98600"/>
            <a:ext cx="879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 Prices and Implied Volatility: </a:t>
            </a:r>
            <a:r>
              <a:rPr lang="en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Implied volatility is reflected in option </a:t>
            </a:r>
            <a:r>
              <a:rPr lang="en" u="sng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prices</a:t>
            </a:r>
            <a:endParaRPr u="sng" dirty="0">
              <a:solidFill>
                <a:srgbClr val="8B00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750" y="530575"/>
            <a:ext cx="1627000" cy="5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575" y="1086550"/>
            <a:ext cx="4036475" cy="57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0288" y="1661050"/>
            <a:ext cx="3940650" cy="307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/>
        </p:nvSpPr>
        <p:spPr>
          <a:xfrm>
            <a:off x="248200" y="4740300"/>
            <a:ext cx="3940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hlinkClick r:id="rId6"/>
              </a:rPr>
              <a:t>https://finance.yahoo.com/quote/%5ESPX/options?p=%5ESPX</a:t>
            </a:r>
            <a:r>
              <a:rPr lang="en" sz="800"/>
              <a:t> </a:t>
            </a:r>
            <a:endParaRPr sz="800"/>
          </a:p>
        </p:txBody>
      </p:sp>
      <p:sp>
        <p:nvSpPr>
          <p:cNvPr id="110" name="Google Shape;110;p19"/>
          <p:cNvSpPr/>
          <p:nvPr/>
        </p:nvSpPr>
        <p:spPr>
          <a:xfrm>
            <a:off x="268950" y="3275200"/>
            <a:ext cx="3990000" cy="1437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12050" y="2546811"/>
            <a:ext cx="2050625" cy="1600475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12" name="Google Shape;112;p19"/>
          <p:cNvCxnSpPr>
            <a:stCxn id="110" idx="3"/>
            <a:endCxn id="111" idx="1"/>
          </p:cNvCxnSpPr>
          <p:nvPr/>
        </p:nvCxnSpPr>
        <p:spPr>
          <a:xfrm>
            <a:off x="4258950" y="3347050"/>
            <a:ext cx="3531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3" name="Google Shape;113;p19"/>
          <p:cNvGrpSpPr/>
          <p:nvPr/>
        </p:nvGrpSpPr>
        <p:grpSpPr>
          <a:xfrm>
            <a:off x="7063720" y="2809450"/>
            <a:ext cx="1781750" cy="1075800"/>
            <a:chOff x="5481975" y="3249400"/>
            <a:chExt cx="1720500" cy="1075800"/>
          </a:xfrm>
        </p:grpSpPr>
        <p:sp>
          <p:nvSpPr>
            <p:cNvPr id="114" name="Google Shape;114;p19"/>
            <p:cNvSpPr/>
            <p:nvPr/>
          </p:nvSpPr>
          <p:spPr>
            <a:xfrm>
              <a:off x="5481975" y="3249400"/>
              <a:ext cx="1720500" cy="1075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5" name="Google Shape;115;p1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539575" y="3385425"/>
              <a:ext cx="1494925" cy="530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19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742453" y="3916375"/>
              <a:ext cx="1177625" cy="26812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7" name="Google Shape;117;p19"/>
          <p:cNvCxnSpPr>
            <a:stCxn id="114" idx="1"/>
            <a:endCxn id="111" idx="3"/>
          </p:cNvCxnSpPr>
          <p:nvPr/>
        </p:nvCxnSpPr>
        <p:spPr>
          <a:xfrm flipH="1">
            <a:off x="6662620" y="3347350"/>
            <a:ext cx="401100" cy="600"/>
          </a:xfrm>
          <a:prstGeom prst="bentConnector3">
            <a:avLst>
              <a:gd name="adj1" fmla="val 49993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18" name="Google Shape;118;p19"/>
          <p:cNvSpPr txBox="1"/>
          <p:nvPr/>
        </p:nvSpPr>
        <p:spPr>
          <a:xfrm>
            <a:off x="6986450" y="3825763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u="sng">
                <a:solidFill>
                  <a:schemeClr val="hlink"/>
                </a:solidFill>
                <a:hlinkClick r:id="rId10"/>
              </a:rPr>
              <a:t>https://en.wikipedia.org/wiki/Black%E2%80%93Scholes_model</a:t>
            </a:r>
            <a:endParaRPr sz="50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B1DDA04-E304-0E99-8136-5AB469E5E14B}"/>
              </a:ext>
            </a:extLst>
          </p:cNvPr>
          <p:cNvSpPr/>
          <p:nvPr/>
        </p:nvSpPr>
        <p:spPr>
          <a:xfrm>
            <a:off x="3853543" y="3200400"/>
            <a:ext cx="489857" cy="2760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38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r="8571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277050" y="1927100"/>
            <a:ext cx="8589900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209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0" y="934191"/>
            <a:ext cx="879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endParaRPr dirty="0">
              <a:solidFill>
                <a:srgbClr val="8B00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oogle Shape;125;p20">
            <a:extLst>
              <a:ext uri="{FF2B5EF4-FFF2-40B4-BE49-F238E27FC236}">
                <a16:creationId xmlns:a16="http://schemas.microsoft.com/office/drawing/2014/main" id="{0F7B618D-FCA7-5DA4-0688-55776A70CFD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22360"/>
          <a:stretch/>
        </p:blipFill>
        <p:spPr>
          <a:xfrm>
            <a:off x="0" y="1278375"/>
            <a:ext cx="9144000" cy="22510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68;p15">
            <a:extLst>
              <a:ext uri="{FF2B5EF4-FFF2-40B4-BE49-F238E27FC236}">
                <a16:creationId xmlns:a16="http://schemas.microsoft.com/office/drawing/2014/main" id="{56533453-F4B4-2810-CBE4-1ADD3933C24F}"/>
              </a:ext>
            </a:extLst>
          </p:cNvPr>
          <p:cNvSpPr txBox="1"/>
          <p:nvPr/>
        </p:nvSpPr>
        <p:spPr>
          <a:xfrm>
            <a:off x="277050" y="1771978"/>
            <a:ext cx="8589900" cy="103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market expectations be used to build realized volatility prediction intervals?</a:t>
            </a:r>
          </a:p>
        </p:txBody>
      </p:sp>
    </p:spTree>
    <p:extLst>
      <p:ext uri="{BB962C8B-B14F-4D97-AF65-F5344CB8AC3E}">
        <p14:creationId xmlns:p14="http://schemas.microsoft.com/office/powerpoint/2010/main" val="1350170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r="8571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277050" y="1927100"/>
            <a:ext cx="8589900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048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734DE0D-016B-F6C7-DADC-47513CF6A293}"/>
              </a:ext>
            </a:extLst>
          </p:cNvPr>
          <p:cNvSpPr txBox="1"/>
          <p:nvPr/>
        </p:nvSpPr>
        <p:spPr>
          <a:xfrm>
            <a:off x="777957" y="618342"/>
            <a:ext cx="742863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use the VIX index as a proxy for implied volatility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use daily prices on SPY (as a proxy of SPX) to estimate the one day ahead realized volatility</a:t>
            </a:r>
          </a:p>
        </p:txBody>
      </p:sp>
      <p:sp>
        <p:nvSpPr>
          <p:cNvPr id="90" name="Google Shape;90;p18"/>
          <p:cNvSpPr txBox="1"/>
          <p:nvPr/>
        </p:nvSpPr>
        <p:spPr>
          <a:xfrm>
            <a:off x="0" y="0"/>
            <a:ext cx="879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8B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Volatility Proxies</a:t>
            </a:r>
            <a:endParaRPr dirty="0">
              <a:solidFill>
                <a:srgbClr val="8B00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BE854C-59EB-666D-BFC1-DB19C35CC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142" y="2436922"/>
            <a:ext cx="5809715" cy="8299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AE85BD-9C9B-5CEA-DEED-05A8C093B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1742" y="904222"/>
            <a:ext cx="1484994" cy="4222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97D007E-0C8D-ADD9-DE33-F50A803B2B31}"/>
              </a:ext>
            </a:extLst>
          </p:cNvPr>
          <p:cNvSpPr txBox="1"/>
          <p:nvPr/>
        </p:nvSpPr>
        <p:spPr>
          <a:xfrm>
            <a:off x="777957" y="3832660"/>
            <a:ext cx="821908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Yacine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̈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ıt-Sahalia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Robert Kimmel. 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 likelihood estimation of stochastic volatility models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Journal of financial economics, 83(2):413–452, 2007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Robert E Whaley. 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the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vix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Journal of Portfolio Management, 35(3): 98–105, 2009.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Marcin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Faldzin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́ski and Magdalena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́ska. 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Volatility estimators in econometric analysis of risk transfer on capital markets.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Dynamic Econometric Models, 16:21–35, 2016. </a:t>
            </a:r>
          </a:p>
        </p:txBody>
      </p:sp>
    </p:spTree>
    <p:extLst>
      <p:ext uri="{BB962C8B-B14F-4D97-AF65-F5344CB8AC3E}">
        <p14:creationId xmlns:p14="http://schemas.microsoft.com/office/powerpoint/2010/main" val="377480636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3531</TotalTime>
  <Words>753</Words>
  <Application>Microsoft Macintosh PowerPoint</Application>
  <PresentationFormat>On-screen Show (16:9)</PresentationFormat>
  <Paragraphs>100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Courier New</vt:lpstr>
      <vt:lpstr>Times New Roman</vt:lpstr>
      <vt:lpstr>Wingdings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Alejandro Canete</cp:lastModifiedBy>
  <cp:revision>40</cp:revision>
  <dcterms:modified xsi:type="dcterms:W3CDTF">2023-09-13T04:18:45Z</dcterms:modified>
</cp:coreProperties>
</file>