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65" r:id="rId2"/>
  </p:sldMasterIdLst>
  <p:notesMasterIdLst>
    <p:notesMasterId r:id="rId31"/>
  </p:notesMasterIdLst>
  <p:handoutMasterIdLst>
    <p:handoutMasterId r:id="rId32"/>
  </p:handoutMasterIdLst>
  <p:sldIdLst>
    <p:sldId id="257" r:id="rId3"/>
    <p:sldId id="334" r:id="rId4"/>
    <p:sldId id="258" r:id="rId5"/>
    <p:sldId id="259" r:id="rId6"/>
    <p:sldId id="260" r:id="rId7"/>
    <p:sldId id="261" r:id="rId8"/>
    <p:sldId id="264" r:id="rId9"/>
    <p:sldId id="338" r:id="rId10"/>
    <p:sldId id="337" r:id="rId11"/>
    <p:sldId id="268" r:id="rId12"/>
    <p:sldId id="339" r:id="rId13"/>
    <p:sldId id="262" r:id="rId14"/>
    <p:sldId id="272" r:id="rId15"/>
    <p:sldId id="263" r:id="rId16"/>
    <p:sldId id="265" r:id="rId17"/>
    <p:sldId id="266" r:id="rId18"/>
    <p:sldId id="273" r:id="rId19"/>
    <p:sldId id="335" r:id="rId20"/>
    <p:sldId id="274" r:id="rId21"/>
    <p:sldId id="340" r:id="rId22"/>
    <p:sldId id="336" r:id="rId23"/>
    <p:sldId id="276" r:id="rId24"/>
    <p:sldId id="298" r:id="rId25"/>
    <p:sldId id="290" r:id="rId26"/>
    <p:sldId id="328" r:id="rId27"/>
    <p:sldId id="326" r:id="rId28"/>
    <p:sldId id="331" r:id="rId29"/>
    <p:sldId id="275"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120"/>
    <a:srgbClr val="424A4F"/>
    <a:srgbClr val="D75020"/>
    <a:srgbClr val="FFFFFE"/>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7458CF-C398-7046-BBD7-D02C4F689AC2}" v="56" dt="2023-09-13T06:19:32.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22"/>
    <p:restoredTop sz="64188"/>
  </p:normalViewPr>
  <p:slideViewPr>
    <p:cSldViewPr snapToGrid="0">
      <p:cViewPr varScale="1">
        <p:scale>
          <a:sx n="94" d="100"/>
          <a:sy n="94" d="100"/>
        </p:scale>
        <p:origin x="2632" y="184"/>
      </p:cViewPr>
      <p:guideLst>
        <p:guide orient="horz" pos="2160"/>
        <p:guide pos="2880"/>
        <p:guide orient="horz" pos="162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C4EA1-361F-44E9-B28D-704031B23AD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9FF719A-1795-4076-8DD9-88B3A4D8D1AC}">
      <dgm:prSet/>
      <dgm:spPr/>
      <dgm:t>
        <a:bodyPr/>
        <a:lstStyle/>
        <a:p>
          <a:r>
            <a:rPr lang="en-GB" dirty="0"/>
            <a:t>Robert Choudhury Postgraduate Research Student</a:t>
          </a:r>
          <a:endParaRPr lang="en-US" dirty="0"/>
        </a:p>
      </dgm:t>
    </dgm:pt>
    <dgm:pt modelId="{57DCAE76-68CA-4DAF-B456-98ED624240CB}" type="parTrans" cxnId="{C7D9C0C7-048D-491D-BF51-311A39C76583}">
      <dgm:prSet/>
      <dgm:spPr/>
      <dgm:t>
        <a:bodyPr/>
        <a:lstStyle/>
        <a:p>
          <a:endParaRPr lang="en-US"/>
        </a:p>
      </dgm:t>
    </dgm:pt>
    <dgm:pt modelId="{71394354-D876-4CA5-9093-6972D8DAB9CB}" type="sibTrans" cxnId="{C7D9C0C7-048D-491D-BF51-311A39C76583}">
      <dgm:prSet/>
      <dgm:spPr/>
      <dgm:t>
        <a:bodyPr/>
        <a:lstStyle/>
        <a:p>
          <a:endParaRPr lang="en-US"/>
        </a:p>
      </dgm:t>
    </dgm:pt>
    <dgm:pt modelId="{13CAB2D9-0D58-46C1-B0E2-1D3F69907B44}">
      <dgm:prSet/>
      <dgm:spPr/>
      <dgm:t>
        <a:bodyPr/>
        <a:lstStyle/>
        <a:p>
          <a:r>
            <a:rPr lang="en-GB" dirty="0"/>
            <a:t>Former Software engineer for Telecoms software company</a:t>
          </a:r>
          <a:endParaRPr lang="en-US" dirty="0"/>
        </a:p>
      </dgm:t>
    </dgm:pt>
    <dgm:pt modelId="{D37B5258-2196-4C9A-B3FB-CCDE02D06204}" type="parTrans" cxnId="{2D9E9642-C3E0-48A1-B00E-9167F48BAE79}">
      <dgm:prSet/>
      <dgm:spPr/>
      <dgm:t>
        <a:bodyPr/>
        <a:lstStyle/>
        <a:p>
          <a:endParaRPr lang="en-US"/>
        </a:p>
      </dgm:t>
    </dgm:pt>
    <dgm:pt modelId="{A881684F-4E1F-4FA7-9027-CFFF30192F51}" type="sibTrans" cxnId="{2D9E9642-C3E0-48A1-B00E-9167F48BAE79}">
      <dgm:prSet/>
      <dgm:spPr/>
      <dgm:t>
        <a:bodyPr/>
        <a:lstStyle/>
        <a:p>
          <a:endParaRPr lang="en-US"/>
        </a:p>
      </dgm:t>
    </dgm:pt>
    <dgm:pt modelId="{BCC04F37-2492-4CA7-BF75-F35E537F4804}">
      <dgm:prSet/>
      <dgm:spPr/>
      <dgm:t>
        <a:bodyPr/>
        <a:lstStyle/>
        <a:p>
          <a:r>
            <a:rPr lang="en-GB" dirty="0"/>
            <a:t>My work is supported by the EPSRC and the UK Government as part of the Centre for Doctoral Training in Cyber Security at Royal Holloway, University of London (EP/P009301/1). </a:t>
          </a:r>
          <a:endParaRPr lang="en-US" dirty="0"/>
        </a:p>
      </dgm:t>
    </dgm:pt>
    <dgm:pt modelId="{68A47D33-6765-4CAE-A0D6-25E58BD8AD3D}" type="parTrans" cxnId="{5BA3528B-A890-4368-A7BC-FDF6F53293D0}">
      <dgm:prSet/>
      <dgm:spPr/>
      <dgm:t>
        <a:bodyPr/>
        <a:lstStyle/>
        <a:p>
          <a:endParaRPr lang="en-US"/>
        </a:p>
      </dgm:t>
    </dgm:pt>
    <dgm:pt modelId="{1336C09F-A056-42AF-B9DE-68D5C6917248}" type="sibTrans" cxnId="{5BA3528B-A890-4368-A7BC-FDF6F53293D0}">
      <dgm:prSet/>
      <dgm:spPr/>
      <dgm:t>
        <a:bodyPr/>
        <a:lstStyle/>
        <a:p>
          <a:endParaRPr lang="en-US"/>
        </a:p>
      </dgm:t>
    </dgm:pt>
    <dgm:pt modelId="{73708B30-14E8-B44B-B3F9-2E4142B4D220}" type="pres">
      <dgm:prSet presAssocID="{961C4EA1-361F-44E9-B28D-704031B23AD6}" presName="linear" presStyleCnt="0">
        <dgm:presLayoutVars>
          <dgm:animLvl val="lvl"/>
          <dgm:resizeHandles val="exact"/>
        </dgm:presLayoutVars>
      </dgm:prSet>
      <dgm:spPr/>
    </dgm:pt>
    <dgm:pt modelId="{20A82373-20B0-D34A-A9FD-6957C7595AC6}" type="pres">
      <dgm:prSet presAssocID="{39FF719A-1795-4076-8DD9-88B3A4D8D1AC}" presName="parentText" presStyleLbl="node1" presStyleIdx="0" presStyleCnt="3" custLinFactNeighborY="-17968">
        <dgm:presLayoutVars>
          <dgm:chMax val="0"/>
          <dgm:bulletEnabled val="1"/>
        </dgm:presLayoutVars>
      </dgm:prSet>
      <dgm:spPr/>
    </dgm:pt>
    <dgm:pt modelId="{84459C5B-0AC5-B844-A46C-38048EB3AC6B}" type="pres">
      <dgm:prSet presAssocID="{71394354-D876-4CA5-9093-6972D8DAB9CB}" presName="spacer" presStyleCnt="0"/>
      <dgm:spPr/>
    </dgm:pt>
    <dgm:pt modelId="{3679FC8A-050B-FD47-85DD-C7DE105E4317}" type="pres">
      <dgm:prSet presAssocID="{13CAB2D9-0D58-46C1-B0E2-1D3F69907B44}" presName="parentText" presStyleLbl="node1" presStyleIdx="1" presStyleCnt="3">
        <dgm:presLayoutVars>
          <dgm:chMax val="0"/>
          <dgm:bulletEnabled val="1"/>
        </dgm:presLayoutVars>
      </dgm:prSet>
      <dgm:spPr/>
    </dgm:pt>
    <dgm:pt modelId="{3739655C-E6C3-2F4F-A09E-F37DE7F57713}" type="pres">
      <dgm:prSet presAssocID="{A881684F-4E1F-4FA7-9027-CFFF30192F51}" presName="spacer" presStyleCnt="0"/>
      <dgm:spPr/>
    </dgm:pt>
    <dgm:pt modelId="{CC07CC57-78A5-0543-AB08-086534EEFFF4}" type="pres">
      <dgm:prSet presAssocID="{BCC04F37-2492-4CA7-BF75-F35E537F4804}" presName="parentText" presStyleLbl="node1" presStyleIdx="2" presStyleCnt="3">
        <dgm:presLayoutVars>
          <dgm:chMax val="0"/>
          <dgm:bulletEnabled val="1"/>
        </dgm:presLayoutVars>
      </dgm:prSet>
      <dgm:spPr/>
    </dgm:pt>
  </dgm:ptLst>
  <dgm:cxnLst>
    <dgm:cxn modelId="{7A0C0B26-C0A0-104F-860C-1D4D68B671C4}" type="presOf" srcId="{13CAB2D9-0D58-46C1-B0E2-1D3F69907B44}" destId="{3679FC8A-050B-FD47-85DD-C7DE105E4317}" srcOrd="0" destOrd="0" presId="urn:microsoft.com/office/officeart/2005/8/layout/vList2"/>
    <dgm:cxn modelId="{14CC6F2B-D4AD-4E4D-B520-225498559F5B}" type="presOf" srcId="{BCC04F37-2492-4CA7-BF75-F35E537F4804}" destId="{CC07CC57-78A5-0543-AB08-086534EEFFF4}" srcOrd="0" destOrd="0" presId="urn:microsoft.com/office/officeart/2005/8/layout/vList2"/>
    <dgm:cxn modelId="{6CCA1F36-A85A-A54E-A56E-3D66D06C3A55}" type="presOf" srcId="{961C4EA1-361F-44E9-B28D-704031B23AD6}" destId="{73708B30-14E8-B44B-B3F9-2E4142B4D220}" srcOrd="0" destOrd="0" presId="urn:microsoft.com/office/officeart/2005/8/layout/vList2"/>
    <dgm:cxn modelId="{2D9E9642-C3E0-48A1-B00E-9167F48BAE79}" srcId="{961C4EA1-361F-44E9-B28D-704031B23AD6}" destId="{13CAB2D9-0D58-46C1-B0E2-1D3F69907B44}" srcOrd="1" destOrd="0" parTransId="{D37B5258-2196-4C9A-B3FB-CCDE02D06204}" sibTransId="{A881684F-4E1F-4FA7-9027-CFFF30192F51}"/>
    <dgm:cxn modelId="{26385672-F0BE-2249-AB2D-60C0D30F5C67}" type="presOf" srcId="{39FF719A-1795-4076-8DD9-88B3A4D8D1AC}" destId="{20A82373-20B0-D34A-A9FD-6957C7595AC6}" srcOrd="0" destOrd="0" presId="urn:microsoft.com/office/officeart/2005/8/layout/vList2"/>
    <dgm:cxn modelId="{5BA3528B-A890-4368-A7BC-FDF6F53293D0}" srcId="{961C4EA1-361F-44E9-B28D-704031B23AD6}" destId="{BCC04F37-2492-4CA7-BF75-F35E537F4804}" srcOrd="2" destOrd="0" parTransId="{68A47D33-6765-4CAE-A0D6-25E58BD8AD3D}" sibTransId="{1336C09F-A056-42AF-B9DE-68D5C6917248}"/>
    <dgm:cxn modelId="{C7D9C0C7-048D-491D-BF51-311A39C76583}" srcId="{961C4EA1-361F-44E9-B28D-704031B23AD6}" destId="{39FF719A-1795-4076-8DD9-88B3A4D8D1AC}" srcOrd="0" destOrd="0" parTransId="{57DCAE76-68CA-4DAF-B456-98ED624240CB}" sibTransId="{71394354-D876-4CA5-9093-6972D8DAB9CB}"/>
    <dgm:cxn modelId="{439C0B75-4720-5446-8E55-50741F06473E}" type="presParOf" srcId="{73708B30-14E8-B44B-B3F9-2E4142B4D220}" destId="{20A82373-20B0-D34A-A9FD-6957C7595AC6}" srcOrd="0" destOrd="0" presId="urn:microsoft.com/office/officeart/2005/8/layout/vList2"/>
    <dgm:cxn modelId="{63DE9321-B609-2541-B70B-537CDBC74C17}" type="presParOf" srcId="{73708B30-14E8-B44B-B3F9-2E4142B4D220}" destId="{84459C5B-0AC5-B844-A46C-38048EB3AC6B}" srcOrd="1" destOrd="0" presId="urn:microsoft.com/office/officeart/2005/8/layout/vList2"/>
    <dgm:cxn modelId="{50863CB6-C10F-9C48-AED8-2D786978F803}" type="presParOf" srcId="{73708B30-14E8-B44B-B3F9-2E4142B4D220}" destId="{3679FC8A-050B-FD47-85DD-C7DE105E4317}" srcOrd="2" destOrd="0" presId="urn:microsoft.com/office/officeart/2005/8/layout/vList2"/>
    <dgm:cxn modelId="{A6046ACA-53D1-5F4E-9A24-7C314D301D5C}" type="presParOf" srcId="{73708B30-14E8-B44B-B3F9-2E4142B4D220}" destId="{3739655C-E6C3-2F4F-A09E-F37DE7F57713}" srcOrd="3" destOrd="0" presId="urn:microsoft.com/office/officeart/2005/8/layout/vList2"/>
    <dgm:cxn modelId="{3CA8AF17-2BB6-9B4D-B33D-0AE212C74D8F}" type="presParOf" srcId="{73708B30-14E8-B44B-B3F9-2E4142B4D220}" destId="{CC07CC57-78A5-0543-AB08-086534EEFFF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C9444A-ACBC-4114-9A42-B536F0B9403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F210C72-1607-47F1-B505-D467FD9A0A0E}">
      <dgm:prSet/>
      <dgm:spPr/>
      <dgm:t>
        <a:bodyPr/>
        <a:lstStyle/>
        <a:p>
          <a:pPr>
            <a:lnSpc>
              <a:spcPct val="100000"/>
            </a:lnSpc>
          </a:pPr>
          <a:r>
            <a:rPr lang="en-GB" dirty="0"/>
            <a:t>We demonstrate that the magnetometer on a smartphone is sensitive enough to construct a reverse Turing test in certain cases that can be used as a trigger for offensive and defensive actions</a:t>
          </a:r>
          <a:endParaRPr lang="en-US" dirty="0"/>
        </a:p>
      </dgm:t>
    </dgm:pt>
    <dgm:pt modelId="{B539EAB2-F921-4555-A583-251C4DF9E3CD}" type="parTrans" cxnId="{AD36CD94-AB3D-4933-AFEF-3DB01250B14F}">
      <dgm:prSet/>
      <dgm:spPr/>
      <dgm:t>
        <a:bodyPr/>
        <a:lstStyle/>
        <a:p>
          <a:endParaRPr lang="en-US"/>
        </a:p>
      </dgm:t>
    </dgm:pt>
    <dgm:pt modelId="{CBFF3425-EAD3-41F9-8B7A-CC3317FB2E91}" type="sibTrans" cxnId="{AD36CD94-AB3D-4933-AFEF-3DB01250B14F}">
      <dgm:prSet/>
      <dgm:spPr/>
      <dgm:t>
        <a:bodyPr/>
        <a:lstStyle/>
        <a:p>
          <a:endParaRPr lang="en-US"/>
        </a:p>
      </dgm:t>
    </dgm:pt>
    <dgm:pt modelId="{CC86AD59-EB12-4B5F-A0A2-AAF8C96516EE}">
      <dgm:prSet/>
      <dgm:spPr/>
      <dgm:t>
        <a:bodyPr/>
        <a:lstStyle/>
        <a:p>
          <a:pPr>
            <a:lnSpc>
              <a:spcPct val="100000"/>
            </a:lnSpc>
          </a:pPr>
          <a:r>
            <a:rPr lang="en-GB" dirty="0"/>
            <a:t>Make use of a confidence measure based on Conformal Prediction to aid in identifying potential information leaks</a:t>
          </a:r>
          <a:endParaRPr lang="en-US" dirty="0"/>
        </a:p>
      </dgm:t>
    </dgm:pt>
    <dgm:pt modelId="{1C51309C-A899-4360-AC11-437D43718131}" type="parTrans" cxnId="{27A78175-189B-41D9-8266-D973BCC4CB88}">
      <dgm:prSet/>
      <dgm:spPr/>
      <dgm:t>
        <a:bodyPr/>
        <a:lstStyle/>
        <a:p>
          <a:endParaRPr lang="en-US"/>
        </a:p>
      </dgm:t>
    </dgm:pt>
    <dgm:pt modelId="{95261B85-3707-453B-989E-A1D5B0DEC293}" type="sibTrans" cxnId="{27A78175-189B-41D9-8266-D973BCC4CB88}">
      <dgm:prSet/>
      <dgm:spPr/>
      <dgm:t>
        <a:bodyPr/>
        <a:lstStyle/>
        <a:p>
          <a:endParaRPr lang="en-US"/>
        </a:p>
      </dgm:t>
    </dgm:pt>
    <dgm:pt modelId="{FC25B9D3-0C88-451F-A0A6-64005AE1857D}">
      <dgm:prSet/>
      <dgm:spPr/>
      <dgm:t>
        <a:bodyPr/>
        <a:lstStyle/>
        <a:p>
          <a:pPr>
            <a:lnSpc>
              <a:spcPct val="100000"/>
            </a:lnSpc>
          </a:pPr>
          <a:r>
            <a:rPr lang="en-GB" dirty="0"/>
            <a:t>Visualise the dataset and help identify the risk of sensitive information being leaked</a:t>
          </a:r>
          <a:endParaRPr lang="en-US" dirty="0"/>
        </a:p>
      </dgm:t>
    </dgm:pt>
    <dgm:pt modelId="{91235A51-547C-43EE-ADE0-8285BF6E05BB}" type="parTrans" cxnId="{10F3F406-EACC-4696-A29C-B33831CB95E1}">
      <dgm:prSet/>
      <dgm:spPr/>
      <dgm:t>
        <a:bodyPr/>
        <a:lstStyle/>
        <a:p>
          <a:endParaRPr lang="en-US"/>
        </a:p>
      </dgm:t>
    </dgm:pt>
    <dgm:pt modelId="{310F97C4-2C5A-4582-AE3D-179CAAD240B6}" type="sibTrans" cxnId="{10F3F406-EACC-4696-A29C-B33831CB95E1}">
      <dgm:prSet/>
      <dgm:spPr/>
      <dgm:t>
        <a:bodyPr/>
        <a:lstStyle/>
        <a:p>
          <a:endParaRPr lang="en-US"/>
        </a:p>
      </dgm:t>
    </dgm:pt>
    <dgm:pt modelId="{1C6EC88B-01AB-40FC-B7CA-8D5A73F8CAA6}" type="pres">
      <dgm:prSet presAssocID="{FBC9444A-ACBC-4114-9A42-B536F0B9403F}" presName="root" presStyleCnt="0">
        <dgm:presLayoutVars>
          <dgm:dir/>
          <dgm:resizeHandles val="exact"/>
        </dgm:presLayoutVars>
      </dgm:prSet>
      <dgm:spPr/>
    </dgm:pt>
    <dgm:pt modelId="{D333E439-2579-4FCD-93A6-3CDF26FF7D23}" type="pres">
      <dgm:prSet presAssocID="{8F210C72-1607-47F1-B505-D467FD9A0A0E}" presName="compNode" presStyleCnt="0"/>
      <dgm:spPr/>
    </dgm:pt>
    <dgm:pt modelId="{11E57EEB-8734-4BFD-BE61-C1BEF216C5FE}" type="pres">
      <dgm:prSet presAssocID="{8F210C72-1607-47F1-B505-D467FD9A0A0E}" presName="bgRect" presStyleLbl="bgShp" presStyleIdx="0" presStyleCnt="3"/>
      <dgm:spPr/>
    </dgm:pt>
    <dgm:pt modelId="{B8AB6835-DDD5-4DD0-96DA-71F778D55DD8}" type="pres">
      <dgm:prSet presAssocID="{8F210C72-1607-47F1-B505-D467FD9A0A0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D3CB6545-12B2-40B7-8A41-AE2F8925E266}" type="pres">
      <dgm:prSet presAssocID="{8F210C72-1607-47F1-B505-D467FD9A0A0E}" presName="spaceRect" presStyleCnt="0"/>
      <dgm:spPr/>
    </dgm:pt>
    <dgm:pt modelId="{0C52CEC6-3FAD-4D62-BBFE-51FE3C8325F2}" type="pres">
      <dgm:prSet presAssocID="{8F210C72-1607-47F1-B505-D467FD9A0A0E}" presName="parTx" presStyleLbl="revTx" presStyleIdx="0" presStyleCnt="3">
        <dgm:presLayoutVars>
          <dgm:chMax val="0"/>
          <dgm:chPref val="0"/>
        </dgm:presLayoutVars>
      </dgm:prSet>
      <dgm:spPr/>
    </dgm:pt>
    <dgm:pt modelId="{BD49F39A-BCA8-4222-A581-EBBBD7D93A0A}" type="pres">
      <dgm:prSet presAssocID="{CBFF3425-EAD3-41F9-8B7A-CC3317FB2E91}" presName="sibTrans" presStyleCnt="0"/>
      <dgm:spPr/>
    </dgm:pt>
    <dgm:pt modelId="{48305497-6EFB-4949-AEBC-FD3D90D7F9CC}" type="pres">
      <dgm:prSet presAssocID="{CC86AD59-EB12-4B5F-A0A2-AAF8C96516EE}" presName="compNode" presStyleCnt="0"/>
      <dgm:spPr/>
    </dgm:pt>
    <dgm:pt modelId="{17970207-C94F-4A94-9BC0-A08444D710BC}" type="pres">
      <dgm:prSet presAssocID="{CC86AD59-EB12-4B5F-A0A2-AAF8C96516EE}" presName="bgRect" presStyleLbl="bgShp" presStyleIdx="1" presStyleCnt="3"/>
      <dgm:spPr/>
    </dgm:pt>
    <dgm:pt modelId="{BB1010D0-6546-4CF9-A2AF-B1F289694747}" type="pres">
      <dgm:prSet presAssocID="{CC86AD59-EB12-4B5F-A0A2-AAF8C96516E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907F065A-4A8C-4ADB-B507-4A4A83918825}" type="pres">
      <dgm:prSet presAssocID="{CC86AD59-EB12-4B5F-A0A2-AAF8C96516EE}" presName="spaceRect" presStyleCnt="0"/>
      <dgm:spPr/>
    </dgm:pt>
    <dgm:pt modelId="{6ED05780-960A-4D3B-84D9-7A52799E504A}" type="pres">
      <dgm:prSet presAssocID="{CC86AD59-EB12-4B5F-A0A2-AAF8C96516EE}" presName="parTx" presStyleLbl="revTx" presStyleIdx="1" presStyleCnt="3">
        <dgm:presLayoutVars>
          <dgm:chMax val="0"/>
          <dgm:chPref val="0"/>
        </dgm:presLayoutVars>
      </dgm:prSet>
      <dgm:spPr/>
    </dgm:pt>
    <dgm:pt modelId="{B069495D-54D4-49F7-BB10-D2EC2B8F13A0}" type="pres">
      <dgm:prSet presAssocID="{95261B85-3707-453B-989E-A1D5B0DEC293}" presName="sibTrans" presStyleCnt="0"/>
      <dgm:spPr/>
    </dgm:pt>
    <dgm:pt modelId="{133BA699-4C41-43C5-8701-46D521E64E4B}" type="pres">
      <dgm:prSet presAssocID="{FC25B9D3-0C88-451F-A0A6-64005AE1857D}" presName="compNode" presStyleCnt="0"/>
      <dgm:spPr/>
    </dgm:pt>
    <dgm:pt modelId="{C01451F3-9355-4744-A687-05D7825791A1}" type="pres">
      <dgm:prSet presAssocID="{FC25B9D3-0C88-451F-A0A6-64005AE1857D}" presName="bgRect" presStyleLbl="bgShp" presStyleIdx="2" presStyleCnt="3"/>
      <dgm:spPr/>
    </dgm:pt>
    <dgm:pt modelId="{19F99499-49BE-4F58-9574-38DCF6E871AB}" type="pres">
      <dgm:prSet presAssocID="{FC25B9D3-0C88-451F-A0A6-64005AE1857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ck"/>
        </a:ext>
      </dgm:extLst>
    </dgm:pt>
    <dgm:pt modelId="{60266118-9B35-4A0D-A2CD-E4D7962507DF}" type="pres">
      <dgm:prSet presAssocID="{FC25B9D3-0C88-451F-A0A6-64005AE1857D}" presName="spaceRect" presStyleCnt="0"/>
      <dgm:spPr/>
    </dgm:pt>
    <dgm:pt modelId="{01F111CF-BD13-4BCF-AEF9-451D4DFF48B8}" type="pres">
      <dgm:prSet presAssocID="{FC25B9D3-0C88-451F-A0A6-64005AE1857D}" presName="parTx" presStyleLbl="revTx" presStyleIdx="2" presStyleCnt="3">
        <dgm:presLayoutVars>
          <dgm:chMax val="0"/>
          <dgm:chPref val="0"/>
        </dgm:presLayoutVars>
      </dgm:prSet>
      <dgm:spPr/>
    </dgm:pt>
  </dgm:ptLst>
  <dgm:cxnLst>
    <dgm:cxn modelId="{10F3F406-EACC-4696-A29C-B33831CB95E1}" srcId="{FBC9444A-ACBC-4114-9A42-B536F0B9403F}" destId="{FC25B9D3-0C88-451F-A0A6-64005AE1857D}" srcOrd="2" destOrd="0" parTransId="{91235A51-547C-43EE-ADE0-8285BF6E05BB}" sibTransId="{310F97C4-2C5A-4582-AE3D-179CAAD240B6}"/>
    <dgm:cxn modelId="{52E03F34-D953-43AE-B83B-965D609B99B2}" type="presOf" srcId="{FC25B9D3-0C88-451F-A0A6-64005AE1857D}" destId="{01F111CF-BD13-4BCF-AEF9-451D4DFF48B8}" srcOrd="0" destOrd="0" presId="urn:microsoft.com/office/officeart/2018/2/layout/IconVerticalSolidList"/>
    <dgm:cxn modelId="{D6AAA745-D107-4FB1-91A7-FD28C3F2E5DC}" type="presOf" srcId="{FBC9444A-ACBC-4114-9A42-B536F0B9403F}" destId="{1C6EC88B-01AB-40FC-B7CA-8D5A73F8CAA6}" srcOrd="0" destOrd="0" presId="urn:microsoft.com/office/officeart/2018/2/layout/IconVerticalSolidList"/>
    <dgm:cxn modelId="{27A78175-189B-41D9-8266-D973BCC4CB88}" srcId="{FBC9444A-ACBC-4114-9A42-B536F0B9403F}" destId="{CC86AD59-EB12-4B5F-A0A2-AAF8C96516EE}" srcOrd="1" destOrd="0" parTransId="{1C51309C-A899-4360-AC11-437D43718131}" sibTransId="{95261B85-3707-453B-989E-A1D5B0DEC293}"/>
    <dgm:cxn modelId="{AD36CD94-AB3D-4933-AFEF-3DB01250B14F}" srcId="{FBC9444A-ACBC-4114-9A42-B536F0B9403F}" destId="{8F210C72-1607-47F1-B505-D467FD9A0A0E}" srcOrd="0" destOrd="0" parTransId="{B539EAB2-F921-4555-A583-251C4DF9E3CD}" sibTransId="{CBFF3425-EAD3-41F9-8B7A-CC3317FB2E91}"/>
    <dgm:cxn modelId="{D6C3BCD5-199D-406B-AD9B-16CB084953F3}" type="presOf" srcId="{CC86AD59-EB12-4B5F-A0A2-AAF8C96516EE}" destId="{6ED05780-960A-4D3B-84D9-7A52799E504A}" srcOrd="0" destOrd="0" presId="urn:microsoft.com/office/officeart/2018/2/layout/IconVerticalSolidList"/>
    <dgm:cxn modelId="{FDD527FD-185E-4959-AD74-BC2482C68B1C}" type="presOf" srcId="{8F210C72-1607-47F1-B505-D467FD9A0A0E}" destId="{0C52CEC6-3FAD-4D62-BBFE-51FE3C8325F2}" srcOrd="0" destOrd="0" presId="urn:microsoft.com/office/officeart/2018/2/layout/IconVerticalSolidList"/>
    <dgm:cxn modelId="{40A3EC91-8488-4BC8-968B-E7144C47FB36}" type="presParOf" srcId="{1C6EC88B-01AB-40FC-B7CA-8D5A73F8CAA6}" destId="{D333E439-2579-4FCD-93A6-3CDF26FF7D23}" srcOrd="0" destOrd="0" presId="urn:microsoft.com/office/officeart/2018/2/layout/IconVerticalSolidList"/>
    <dgm:cxn modelId="{94C97B88-2448-477A-8CF3-FB41AEC04E6E}" type="presParOf" srcId="{D333E439-2579-4FCD-93A6-3CDF26FF7D23}" destId="{11E57EEB-8734-4BFD-BE61-C1BEF216C5FE}" srcOrd="0" destOrd="0" presId="urn:microsoft.com/office/officeart/2018/2/layout/IconVerticalSolidList"/>
    <dgm:cxn modelId="{0F5F236F-A103-417B-A608-FC8D344F5CC2}" type="presParOf" srcId="{D333E439-2579-4FCD-93A6-3CDF26FF7D23}" destId="{B8AB6835-DDD5-4DD0-96DA-71F778D55DD8}" srcOrd="1" destOrd="0" presId="urn:microsoft.com/office/officeart/2018/2/layout/IconVerticalSolidList"/>
    <dgm:cxn modelId="{95178C75-F739-44B5-BEC0-D8ED1765E0A3}" type="presParOf" srcId="{D333E439-2579-4FCD-93A6-3CDF26FF7D23}" destId="{D3CB6545-12B2-40B7-8A41-AE2F8925E266}" srcOrd="2" destOrd="0" presId="urn:microsoft.com/office/officeart/2018/2/layout/IconVerticalSolidList"/>
    <dgm:cxn modelId="{4C39E568-739E-48E1-972A-3D12C9CC86B7}" type="presParOf" srcId="{D333E439-2579-4FCD-93A6-3CDF26FF7D23}" destId="{0C52CEC6-3FAD-4D62-BBFE-51FE3C8325F2}" srcOrd="3" destOrd="0" presId="urn:microsoft.com/office/officeart/2018/2/layout/IconVerticalSolidList"/>
    <dgm:cxn modelId="{A6894B07-DE97-4DCD-94BB-BA476C344C53}" type="presParOf" srcId="{1C6EC88B-01AB-40FC-B7CA-8D5A73F8CAA6}" destId="{BD49F39A-BCA8-4222-A581-EBBBD7D93A0A}" srcOrd="1" destOrd="0" presId="urn:microsoft.com/office/officeart/2018/2/layout/IconVerticalSolidList"/>
    <dgm:cxn modelId="{7CF72EB0-F114-4F81-9519-FA8D57104FD0}" type="presParOf" srcId="{1C6EC88B-01AB-40FC-B7CA-8D5A73F8CAA6}" destId="{48305497-6EFB-4949-AEBC-FD3D90D7F9CC}" srcOrd="2" destOrd="0" presId="urn:microsoft.com/office/officeart/2018/2/layout/IconVerticalSolidList"/>
    <dgm:cxn modelId="{82863D4B-441F-4D9D-B1BC-E559BABE3CDB}" type="presParOf" srcId="{48305497-6EFB-4949-AEBC-FD3D90D7F9CC}" destId="{17970207-C94F-4A94-9BC0-A08444D710BC}" srcOrd="0" destOrd="0" presId="urn:microsoft.com/office/officeart/2018/2/layout/IconVerticalSolidList"/>
    <dgm:cxn modelId="{E2159CD9-17A7-42B4-A5F2-488E3617FB41}" type="presParOf" srcId="{48305497-6EFB-4949-AEBC-FD3D90D7F9CC}" destId="{BB1010D0-6546-4CF9-A2AF-B1F289694747}" srcOrd="1" destOrd="0" presId="urn:microsoft.com/office/officeart/2018/2/layout/IconVerticalSolidList"/>
    <dgm:cxn modelId="{23B7BD1E-D628-4C83-AB2B-EBEAEBC342ED}" type="presParOf" srcId="{48305497-6EFB-4949-AEBC-FD3D90D7F9CC}" destId="{907F065A-4A8C-4ADB-B507-4A4A83918825}" srcOrd="2" destOrd="0" presId="urn:microsoft.com/office/officeart/2018/2/layout/IconVerticalSolidList"/>
    <dgm:cxn modelId="{D8E143DC-43EF-44C7-95C6-FC631CB5B895}" type="presParOf" srcId="{48305497-6EFB-4949-AEBC-FD3D90D7F9CC}" destId="{6ED05780-960A-4D3B-84D9-7A52799E504A}" srcOrd="3" destOrd="0" presId="urn:microsoft.com/office/officeart/2018/2/layout/IconVerticalSolidList"/>
    <dgm:cxn modelId="{D57B158D-E795-4B4B-8EAD-F0A8070BD54A}" type="presParOf" srcId="{1C6EC88B-01AB-40FC-B7CA-8D5A73F8CAA6}" destId="{B069495D-54D4-49F7-BB10-D2EC2B8F13A0}" srcOrd="3" destOrd="0" presId="urn:microsoft.com/office/officeart/2018/2/layout/IconVerticalSolidList"/>
    <dgm:cxn modelId="{2400C42F-7150-467B-854C-B97D5019016D}" type="presParOf" srcId="{1C6EC88B-01AB-40FC-B7CA-8D5A73F8CAA6}" destId="{133BA699-4C41-43C5-8701-46D521E64E4B}" srcOrd="4" destOrd="0" presId="urn:microsoft.com/office/officeart/2018/2/layout/IconVerticalSolidList"/>
    <dgm:cxn modelId="{693C6BBF-C1F2-447B-B377-8373099FF9DC}" type="presParOf" srcId="{133BA699-4C41-43C5-8701-46D521E64E4B}" destId="{C01451F3-9355-4744-A687-05D7825791A1}" srcOrd="0" destOrd="0" presId="urn:microsoft.com/office/officeart/2018/2/layout/IconVerticalSolidList"/>
    <dgm:cxn modelId="{F0216C50-3346-4FB3-8C83-77A793074B65}" type="presParOf" srcId="{133BA699-4C41-43C5-8701-46D521E64E4B}" destId="{19F99499-49BE-4F58-9574-38DCF6E871AB}" srcOrd="1" destOrd="0" presId="urn:microsoft.com/office/officeart/2018/2/layout/IconVerticalSolidList"/>
    <dgm:cxn modelId="{01BEC62B-A72F-4F47-97E1-96997A952ADC}" type="presParOf" srcId="{133BA699-4C41-43C5-8701-46D521E64E4B}" destId="{60266118-9B35-4A0D-A2CD-E4D7962507DF}" srcOrd="2" destOrd="0" presId="urn:microsoft.com/office/officeart/2018/2/layout/IconVerticalSolidList"/>
    <dgm:cxn modelId="{730F8FC4-8BFC-48CE-A880-5E79AF46C83A}" type="presParOf" srcId="{133BA699-4C41-43C5-8701-46D521E64E4B}" destId="{01F111CF-BD13-4BCF-AEF9-451D4DFF48B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49F34D-FB2C-4D0A-80DE-7ACE0B6CCB2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08BCA53-4671-4B0A-AAC2-3095DBE7E5F4}">
      <dgm:prSet/>
      <dgm:spPr/>
      <dgm:t>
        <a:bodyPr/>
        <a:lstStyle/>
        <a:p>
          <a:pPr>
            <a:lnSpc>
              <a:spcPct val="100000"/>
            </a:lnSpc>
          </a:pPr>
          <a:r>
            <a:rPr lang="en-GB" b="0" i="0" baseline="0"/>
            <a:t>Magnetometer data affected by background noise</a:t>
          </a:r>
          <a:endParaRPr lang="en-US"/>
        </a:p>
      </dgm:t>
    </dgm:pt>
    <dgm:pt modelId="{BDFF0F5B-582E-45EB-A41F-D140A56939C4}" type="parTrans" cxnId="{ECAE8B4A-DD56-4163-A86A-AE04F2A542FD}">
      <dgm:prSet/>
      <dgm:spPr/>
      <dgm:t>
        <a:bodyPr/>
        <a:lstStyle/>
        <a:p>
          <a:endParaRPr lang="en-US"/>
        </a:p>
      </dgm:t>
    </dgm:pt>
    <dgm:pt modelId="{B20C37B8-BB25-4855-863D-78039F7F182C}" type="sibTrans" cxnId="{ECAE8B4A-DD56-4163-A86A-AE04F2A542FD}">
      <dgm:prSet/>
      <dgm:spPr/>
      <dgm:t>
        <a:bodyPr/>
        <a:lstStyle/>
        <a:p>
          <a:endParaRPr lang="en-US"/>
        </a:p>
      </dgm:t>
    </dgm:pt>
    <dgm:pt modelId="{3A4341A6-27BA-4E43-A73D-F109146437BE}">
      <dgm:prSet/>
      <dgm:spPr/>
      <dgm:t>
        <a:bodyPr/>
        <a:lstStyle/>
        <a:p>
          <a:pPr>
            <a:lnSpc>
              <a:spcPct val="100000"/>
            </a:lnSpc>
          </a:pPr>
          <a:r>
            <a:rPr lang="en-GB" b="0" i="0" baseline="0" dirty="0"/>
            <a:t>High dimensionality data which is a 3d representation of a magnetic field</a:t>
          </a:r>
          <a:endParaRPr lang="en-US" dirty="0"/>
        </a:p>
      </dgm:t>
    </dgm:pt>
    <dgm:pt modelId="{2DED005B-1C9E-47DA-9BFC-12DF9FA9C609}" type="parTrans" cxnId="{E65DB99A-174F-4742-AF15-F09B290B17AB}">
      <dgm:prSet/>
      <dgm:spPr/>
      <dgm:t>
        <a:bodyPr/>
        <a:lstStyle/>
        <a:p>
          <a:endParaRPr lang="en-US"/>
        </a:p>
      </dgm:t>
    </dgm:pt>
    <dgm:pt modelId="{09923DC5-48E9-4A7D-8CE7-29F163377CC2}" type="sibTrans" cxnId="{E65DB99A-174F-4742-AF15-F09B290B17AB}">
      <dgm:prSet/>
      <dgm:spPr/>
      <dgm:t>
        <a:bodyPr/>
        <a:lstStyle/>
        <a:p>
          <a:endParaRPr lang="en-US"/>
        </a:p>
      </dgm:t>
    </dgm:pt>
    <dgm:pt modelId="{DBDB7BAC-22FB-4F7F-97AF-4E17353A3BE8}">
      <dgm:prSet/>
      <dgm:spPr/>
      <dgm:t>
        <a:bodyPr/>
        <a:lstStyle/>
        <a:p>
          <a:pPr>
            <a:lnSpc>
              <a:spcPct val="100000"/>
            </a:lnSpc>
          </a:pPr>
          <a:r>
            <a:rPr lang="en-GB" b="0" i="0" baseline="0"/>
            <a:t>The audio files in the data set are of a similar length and volume</a:t>
          </a:r>
          <a:endParaRPr lang="en-US"/>
        </a:p>
      </dgm:t>
    </dgm:pt>
    <dgm:pt modelId="{F98F8E35-2E09-466B-9966-CC8BC063D06E}" type="parTrans" cxnId="{8B16BBD3-9F5B-4E5D-8384-2863BA0B67A3}">
      <dgm:prSet/>
      <dgm:spPr/>
      <dgm:t>
        <a:bodyPr/>
        <a:lstStyle/>
        <a:p>
          <a:endParaRPr lang="en-US"/>
        </a:p>
      </dgm:t>
    </dgm:pt>
    <dgm:pt modelId="{13CDC52D-643E-4D21-A744-BCF253D9CC62}" type="sibTrans" cxnId="{8B16BBD3-9F5B-4E5D-8384-2863BA0B67A3}">
      <dgm:prSet/>
      <dgm:spPr/>
      <dgm:t>
        <a:bodyPr/>
        <a:lstStyle/>
        <a:p>
          <a:endParaRPr lang="en-US"/>
        </a:p>
      </dgm:t>
    </dgm:pt>
    <dgm:pt modelId="{7262D8E4-005C-4189-80DF-0B3101525109}" type="pres">
      <dgm:prSet presAssocID="{9749F34D-FB2C-4D0A-80DE-7ACE0B6CCB2F}" presName="root" presStyleCnt="0">
        <dgm:presLayoutVars>
          <dgm:dir/>
          <dgm:resizeHandles val="exact"/>
        </dgm:presLayoutVars>
      </dgm:prSet>
      <dgm:spPr/>
    </dgm:pt>
    <dgm:pt modelId="{9558C722-B255-425C-93AA-269DFE6F510A}" type="pres">
      <dgm:prSet presAssocID="{108BCA53-4671-4B0A-AAC2-3095DBE7E5F4}" presName="compNode" presStyleCnt="0"/>
      <dgm:spPr/>
    </dgm:pt>
    <dgm:pt modelId="{71182F39-E9E5-4856-B9D0-1F1ABA504966}" type="pres">
      <dgm:prSet presAssocID="{108BCA53-4671-4B0A-AAC2-3095DBE7E5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et"/>
        </a:ext>
      </dgm:extLst>
    </dgm:pt>
    <dgm:pt modelId="{D873A464-12C2-400D-9988-177B6D03D370}" type="pres">
      <dgm:prSet presAssocID="{108BCA53-4671-4B0A-AAC2-3095DBE7E5F4}" presName="spaceRect" presStyleCnt="0"/>
      <dgm:spPr/>
    </dgm:pt>
    <dgm:pt modelId="{ACFB32EE-65A4-463F-BA3A-461AC2D6A3E7}" type="pres">
      <dgm:prSet presAssocID="{108BCA53-4671-4B0A-AAC2-3095DBE7E5F4}" presName="textRect" presStyleLbl="revTx" presStyleIdx="0" presStyleCnt="3">
        <dgm:presLayoutVars>
          <dgm:chMax val="1"/>
          <dgm:chPref val="1"/>
        </dgm:presLayoutVars>
      </dgm:prSet>
      <dgm:spPr/>
    </dgm:pt>
    <dgm:pt modelId="{13B5D463-E2A1-49F4-BDA8-F0944871178E}" type="pres">
      <dgm:prSet presAssocID="{B20C37B8-BB25-4855-863D-78039F7F182C}" presName="sibTrans" presStyleCnt="0"/>
      <dgm:spPr/>
    </dgm:pt>
    <dgm:pt modelId="{C18A817A-5688-4B92-BAD2-EC7EB21F309E}" type="pres">
      <dgm:prSet presAssocID="{3A4341A6-27BA-4E43-A73D-F109146437BE}" presName="compNode" presStyleCnt="0"/>
      <dgm:spPr/>
    </dgm:pt>
    <dgm:pt modelId="{53AF570C-966C-4C01-A016-549C415D5C7A}" type="pres">
      <dgm:prSet presAssocID="{3A4341A6-27BA-4E43-A73D-F109146437B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ick"/>
        </a:ext>
      </dgm:extLst>
    </dgm:pt>
    <dgm:pt modelId="{59620A28-47AC-4D65-8F2A-EBFE85E90D6B}" type="pres">
      <dgm:prSet presAssocID="{3A4341A6-27BA-4E43-A73D-F109146437BE}" presName="spaceRect" presStyleCnt="0"/>
      <dgm:spPr/>
    </dgm:pt>
    <dgm:pt modelId="{46AC3BF4-BEBA-4B39-8884-B51C1E00388D}" type="pres">
      <dgm:prSet presAssocID="{3A4341A6-27BA-4E43-A73D-F109146437BE}" presName="textRect" presStyleLbl="revTx" presStyleIdx="1" presStyleCnt="3">
        <dgm:presLayoutVars>
          <dgm:chMax val="1"/>
          <dgm:chPref val="1"/>
        </dgm:presLayoutVars>
      </dgm:prSet>
      <dgm:spPr/>
    </dgm:pt>
    <dgm:pt modelId="{9C79F545-C746-4BAC-8AD9-F102495733AA}" type="pres">
      <dgm:prSet presAssocID="{09923DC5-48E9-4A7D-8CE7-29F163377CC2}" presName="sibTrans" presStyleCnt="0"/>
      <dgm:spPr/>
    </dgm:pt>
    <dgm:pt modelId="{3A7805CF-DBAB-48F8-BFF3-095E092FECA8}" type="pres">
      <dgm:prSet presAssocID="{DBDB7BAC-22FB-4F7F-97AF-4E17353A3BE8}" presName="compNode" presStyleCnt="0"/>
      <dgm:spPr/>
    </dgm:pt>
    <dgm:pt modelId="{DE2B3FAF-1175-41A0-A2BB-480945C38FEE}" type="pres">
      <dgm:prSet presAssocID="{DBDB7BAC-22FB-4F7F-97AF-4E17353A3B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Voice"/>
        </a:ext>
      </dgm:extLst>
    </dgm:pt>
    <dgm:pt modelId="{AFA04E0D-B70A-4BD1-BCD1-53CB380E5B04}" type="pres">
      <dgm:prSet presAssocID="{DBDB7BAC-22FB-4F7F-97AF-4E17353A3BE8}" presName="spaceRect" presStyleCnt="0"/>
      <dgm:spPr/>
    </dgm:pt>
    <dgm:pt modelId="{7D2E9BAF-C3EF-4734-B922-82ACE643C4FB}" type="pres">
      <dgm:prSet presAssocID="{DBDB7BAC-22FB-4F7F-97AF-4E17353A3BE8}" presName="textRect" presStyleLbl="revTx" presStyleIdx="2" presStyleCnt="3">
        <dgm:presLayoutVars>
          <dgm:chMax val="1"/>
          <dgm:chPref val="1"/>
        </dgm:presLayoutVars>
      </dgm:prSet>
      <dgm:spPr/>
    </dgm:pt>
  </dgm:ptLst>
  <dgm:cxnLst>
    <dgm:cxn modelId="{ECAE8B4A-DD56-4163-A86A-AE04F2A542FD}" srcId="{9749F34D-FB2C-4D0A-80DE-7ACE0B6CCB2F}" destId="{108BCA53-4671-4B0A-AAC2-3095DBE7E5F4}" srcOrd="0" destOrd="0" parTransId="{BDFF0F5B-582E-45EB-A41F-D140A56939C4}" sibTransId="{B20C37B8-BB25-4855-863D-78039F7F182C}"/>
    <dgm:cxn modelId="{8D95988D-A4D1-439A-99E2-5C3D559F3A6B}" type="presOf" srcId="{3A4341A6-27BA-4E43-A73D-F109146437BE}" destId="{46AC3BF4-BEBA-4B39-8884-B51C1E00388D}" srcOrd="0" destOrd="0" presId="urn:microsoft.com/office/officeart/2018/2/layout/IconLabelList"/>
    <dgm:cxn modelId="{E65DB99A-174F-4742-AF15-F09B290B17AB}" srcId="{9749F34D-FB2C-4D0A-80DE-7ACE0B6CCB2F}" destId="{3A4341A6-27BA-4E43-A73D-F109146437BE}" srcOrd="1" destOrd="0" parTransId="{2DED005B-1C9E-47DA-9BFC-12DF9FA9C609}" sibTransId="{09923DC5-48E9-4A7D-8CE7-29F163377CC2}"/>
    <dgm:cxn modelId="{52CE7FB1-2B73-452A-9B93-C9E7891E02C1}" type="presOf" srcId="{9749F34D-FB2C-4D0A-80DE-7ACE0B6CCB2F}" destId="{7262D8E4-005C-4189-80DF-0B3101525109}" srcOrd="0" destOrd="0" presId="urn:microsoft.com/office/officeart/2018/2/layout/IconLabelList"/>
    <dgm:cxn modelId="{8B16BBD3-9F5B-4E5D-8384-2863BA0B67A3}" srcId="{9749F34D-FB2C-4D0A-80DE-7ACE0B6CCB2F}" destId="{DBDB7BAC-22FB-4F7F-97AF-4E17353A3BE8}" srcOrd="2" destOrd="0" parTransId="{F98F8E35-2E09-466B-9966-CC8BC063D06E}" sibTransId="{13CDC52D-643E-4D21-A744-BCF253D9CC62}"/>
    <dgm:cxn modelId="{47459EE5-217C-42C2-9D70-B139E04C351E}" type="presOf" srcId="{108BCA53-4671-4B0A-AAC2-3095DBE7E5F4}" destId="{ACFB32EE-65A4-463F-BA3A-461AC2D6A3E7}" srcOrd="0" destOrd="0" presId="urn:microsoft.com/office/officeart/2018/2/layout/IconLabelList"/>
    <dgm:cxn modelId="{B23FFAEA-79B4-4D30-9D68-3EFC6DC3628E}" type="presOf" srcId="{DBDB7BAC-22FB-4F7F-97AF-4E17353A3BE8}" destId="{7D2E9BAF-C3EF-4734-B922-82ACE643C4FB}" srcOrd="0" destOrd="0" presId="urn:microsoft.com/office/officeart/2018/2/layout/IconLabelList"/>
    <dgm:cxn modelId="{EBB2BD2A-92F4-4C43-BE3C-DC5E72C47306}" type="presParOf" srcId="{7262D8E4-005C-4189-80DF-0B3101525109}" destId="{9558C722-B255-425C-93AA-269DFE6F510A}" srcOrd="0" destOrd="0" presId="urn:microsoft.com/office/officeart/2018/2/layout/IconLabelList"/>
    <dgm:cxn modelId="{9632DACB-9C33-467F-B0F8-5FBF0CEB1E88}" type="presParOf" srcId="{9558C722-B255-425C-93AA-269DFE6F510A}" destId="{71182F39-E9E5-4856-B9D0-1F1ABA504966}" srcOrd="0" destOrd="0" presId="urn:microsoft.com/office/officeart/2018/2/layout/IconLabelList"/>
    <dgm:cxn modelId="{3B1C6472-6EAA-4C03-8157-575D022F7969}" type="presParOf" srcId="{9558C722-B255-425C-93AA-269DFE6F510A}" destId="{D873A464-12C2-400D-9988-177B6D03D370}" srcOrd="1" destOrd="0" presId="urn:microsoft.com/office/officeart/2018/2/layout/IconLabelList"/>
    <dgm:cxn modelId="{6B61C126-E8DF-4D70-95EC-51B0FF59F4BA}" type="presParOf" srcId="{9558C722-B255-425C-93AA-269DFE6F510A}" destId="{ACFB32EE-65A4-463F-BA3A-461AC2D6A3E7}" srcOrd="2" destOrd="0" presId="urn:microsoft.com/office/officeart/2018/2/layout/IconLabelList"/>
    <dgm:cxn modelId="{DAE9A934-199E-4143-921F-8784C96F3CBF}" type="presParOf" srcId="{7262D8E4-005C-4189-80DF-0B3101525109}" destId="{13B5D463-E2A1-49F4-BDA8-F0944871178E}" srcOrd="1" destOrd="0" presId="urn:microsoft.com/office/officeart/2018/2/layout/IconLabelList"/>
    <dgm:cxn modelId="{CC3463DB-6D59-4FCD-BFF7-65D9A6CB0291}" type="presParOf" srcId="{7262D8E4-005C-4189-80DF-0B3101525109}" destId="{C18A817A-5688-4B92-BAD2-EC7EB21F309E}" srcOrd="2" destOrd="0" presId="urn:microsoft.com/office/officeart/2018/2/layout/IconLabelList"/>
    <dgm:cxn modelId="{F8B108BF-56E0-4F43-ABEE-F71A6468BA08}" type="presParOf" srcId="{C18A817A-5688-4B92-BAD2-EC7EB21F309E}" destId="{53AF570C-966C-4C01-A016-549C415D5C7A}" srcOrd="0" destOrd="0" presId="urn:microsoft.com/office/officeart/2018/2/layout/IconLabelList"/>
    <dgm:cxn modelId="{B855C3FE-222A-44D8-BCC2-26BCBA5D8D6F}" type="presParOf" srcId="{C18A817A-5688-4B92-BAD2-EC7EB21F309E}" destId="{59620A28-47AC-4D65-8F2A-EBFE85E90D6B}" srcOrd="1" destOrd="0" presId="urn:microsoft.com/office/officeart/2018/2/layout/IconLabelList"/>
    <dgm:cxn modelId="{0CC0FDEC-53F3-4DA7-910B-274ABF8514AA}" type="presParOf" srcId="{C18A817A-5688-4B92-BAD2-EC7EB21F309E}" destId="{46AC3BF4-BEBA-4B39-8884-B51C1E00388D}" srcOrd="2" destOrd="0" presId="urn:microsoft.com/office/officeart/2018/2/layout/IconLabelList"/>
    <dgm:cxn modelId="{D11F57B2-9C98-4E2C-9041-410BA9BA1124}" type="presParOf" srcId="{7262D8E4-005C-4189-80DF-0B3101525109}" destId="{9C79F545-C746-4BAC-8AD9-F102495733AA}" srcOrd="3" destOrd="0" presId="urn:microsoft.com/office/officeart/2018/2/layout/IconLabelList"/>
    <dgm:cxn modelId="{A631F56F-4FC6-41D5-825C-3976CB0DA979}" type="presParOf" srcId="{7262D8E4-005C-4189-80DF-0B3101525109}" destId="{3A7805CF-DBAB-48F8-BFF3-095E092FECA8}" srcOrd="4" destOrd="0" presId="urn:microsoft.com/office/officeart/2018/2/layout/IconLabelList"/>
    <dgm:cxn modelId="{A859B451-9C4F-4EAB-9DDE-E675D4343860}" type="presParOf" srcId="{3A7805CF-DBAB-48F8-BFF3-095E092FECA8}" destId="{DE2B3FAF-1175-41A0-A2BB-480945C38FEE}" srcOrd="0" destOrd="0" presId="urn:microsoft.com/office/officeart/2018/2/layout/IconLabelList"/>
    <dgm:cxn modelId="{CA75E7A4-F3C5-495D-A80D-1DFD40BDD03E}" type="presParOf" srcId="{3A7805CF-DBAB-48F8-BFF3-095E092FECA8}" destId="{AFA04E0D-B70A-4BD1-BCD1-53CB380E5B04}" srcOrd="1" destOrd="0" presId="urn:microsoft.com/office/officeart/2018/2/layout/IconLabelList"/>
    <dgm:cxn modelId="{D080C3AE-64C3-4B9E-9308-70364C291252}" type="presParOf" srcId="{3A7805CF-DBAB-48F8-BFF3-095E092FECA8}" destId="{7D2E9BAF-C3EF-4734-B922-82ACE643C4F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04C806-2805-48B1-B563-ACC170441A18}"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535F05C9-9279-4CA9-A403-E1417B7FE7AE}">
      <dgm:prSet/>
      <dgm:spPr/>
      <dgm:t>
        <a:bodyPr/>
        <a:lstStyle/>
        <a:p>
          <a:r>
            <a:rPr lang="en-GB" dirty="0" err="1"/>
            <a:t>Umap</a:t>
          </a:r>
          <a:r>
            <a:rPr lang="en-GB" dirty="0"/>
            <a:t> was chosen with the Cosine similarity metric</a:t>
          </a:r>
          <a:endParaRPr lang="en-US" dirty="0"/>
        </a:p>
      </dgm:t>
    </dgm:pt>
    <dgm:pt modelId="{EDED01D6-2E58-40F3-A9EB-7386D1FC7198}" type="parTrans" cxnId="{90295C3E-7FA6-4CD6-918F-B067C389A49F}">
      <dgm:prSet/>
      <dgm:spPr/>
      <dgm:t>
        <a:bodyPr/>
        <a:lstStyle/>
        <a:p>
          <a:endParaRPr lang="en-US"/>
        </a:p>
      </dgm:t>
    </dgm:pt>
    <dgm:pt modelId="{1EA37A11-E7F3-4009-ABB8-188BDBE44DAF}" type="sibTrans" cxnId="{90295C3E-7FA6-4CD6-918F-B067C389A49F}">
      <dgm:prSet/>
      <dgm:spPr/>
      <dgm:t>
        <a:bodyPr/>
        <a:lstStyle/>
        <a:p>
          <a:endParaRPr lang="en-US"/>
        </a:p>
      </dgm:t>
    </dgm:pt>
    <dgm:pt modelId="{513AB832-820E-4ACB-A96F-9CC64BD66BBF}">
      <dgm:prSet/>
      <dgm:spPr/>
      <dgm:t>
        <a:bodyPr/>
        <a:lstStyle/>
        <a:p>
          <a:r>
            <a:rPr lang="en-GB" dirty="0"/>
            <a:t>This metric effective with noisy data</a:t>
          </a:r>
          <a:endParaRPr lang="en-US" dirty="0"/>
        </a:p>
      </dgm:t>
    </dgm:pt>
    <dgm:pt modelId="{43BE4DE6-A054-404B-AA94-875D4FEFDDC9}" type="parTrans" cxnId="{ABDAAEAA-A949-4A82-91AE-03854BE97281}">
      <dgm:prSet/>
      <dgm:spPr/>
      <dgm:t>
        <a:bodyPr/>
        <a:lstStyle/>
        <a:p>
          <a:endParaRPr lang="en-US"/>
        </a:p>
      </dgm:t>
    </dgm:pt>
    <dgm:pt modelId="{B9C1BE15-8E7D-4BD6-819D-2B711C2E3858}" type="sibTrans" cxnId="{ABDAAEAA-A949-4A82-91AE-03854BE97281}">
      <dgm:prSet/>
      <dgm:spPr/>
      <dgm:t>
        <a:bodyPr/>
        <a:lstStyle/>
        <a:p>
          <a:endParaRPr lang="en-US"/>
        </a:p>
      </dgm:t>
    </dgm:pt>
    <dgm:pt modelId="{D755847D-F501-42A7-8C71-77059FF6434B}" type="pres">
      <dgm:prSet presAssocID="{3C04C806-2805-48B1-B563-ACC170441A18}" presName="root" presStyleCnt="0">
        <dgm:presLayoutVars>
          <dgm:dir/>
          <dgm:resizeHandles val="exact"/>
        </dgm:presLayoutVars>
      </dgm:prSet>
      <dgm:spPr/>
    </dgm:pt>
    <dgm:pt modelId="{A972B769-B82B-4DDF-BA36-72A331E4CF1B}" type="pres">
      <dgm:prSet presAssocID="{535F05C9-9279-4CA9-A403-E1417B7FE7AE}" presName="compNode" presStyleCnt="0"/>
      <dgm:spPr/>
    </dgm:pt>
    <dgm:pt modelId="{DE225578-0C71-490E-91E2-8A43CE53DCC4}" type="pres">
      <dgm:prSet presAssocID="{535F05C9-9279-4CA9-A403-E1417B7FE7A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ck"/>
        </a:ext>
      </dgm:extLst>
    </dgm:pt>
    <dgm:pt modelId="{327BC329-B04B-404D-94AE-F21863F6C26C}" type="pres">
      <dgm:prSet presAssocID="{535F05C9-9279-4CA9-A403-E1417B7FE7AE}" presName="spaceRect" presStyleCnt="0"/>
      <dgm:spPr/>
    </dgm:pt>
    <dgm:pt modelId="{48A6FCCC-F0D6-4E97-8094-7F631AC1E695}" type="pres">
      <dgm:prSet presAssocID="{535F05C9-9279-4CA9-A403-E1417B7FE7AE}" presName="textRect" presStyleLbl="revTx" presStyleIdx="0" presStyleCnt="2">
        <dgm:presLayoutVars>
          <dgm:chMax val="1"/>
          <dgm:chPref val="1"/>
        </dgm:presLayoutVars>
      </dgm:prSet>
      <dgm:spPr/>
    </dgm:pt>
    <dgm:pt modelId="{DA4FDF93-6AD9-4DA1-9B95-8AB342218A78}" type="pres">
      <dgm:prSet presAssocID="{1EA37A11-E7F3-4009-ABB8-188BDBE44DAF}" presName="sibTrans" presStyleCnt="0"/>
      <dgm:spPr/>
    </dgm:pt>
    <dgm:pt modelId="{C24C8BEC-8161-44CC-A749-77EC05795875}" type="pres">
      <dgm:prSet presAssocID="{513AB832-820E-4ACB-A96F-9CC64BD66BBF}" presName="compNode" presStyleCnt="0"/>
      <dgm:spPr/>
    </dgm:pt>
    <dgm:pt modelId="{85C2CDDF-FDE2-4762-8C50-2F4DE626070F}" type="pres">
      <dgm:prSet presAssocID="{513AB832-820E-4ACB-A96F-9CC64BD66BB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3AF02FE0-C285-4498-8858-0FDE29FF9B13}" type="pres">
      <dgm:prSet presAssocID="{513AB832-820E-4ACB-A96F-9CC64BD66BBF}" presName="spaceRect" presStyleCnt="0"/>
      <dgm:spPr/>
    </dgm:pt>
    <dgm:pt modelId="{B448EA2D-7003-48B7-B678-6E3199F3B83D}" type="pres">
      <dgm:prSet presAssocID="{513AB832-820E-4ACB-A96F-9CC64BD66BBF}" presName="textRect" presStyleLbl="revTx" presStyleIdx="1" presStyleCnt="2">
        <dgm:presLayoutVars>
          <dgm:chMax val="1"/>
          <dgm:chPref val="1"/>
        </dgm:presLayoutVars>
      </dgm:prSet>
      <dgm:spPr/>
    </dgm:pt>
  </dgm:ptLst>
  <dgm:cxnLst>
    <dgm:cxn modelId="{90295C3E-7FA6-4CD6-918F-B067C389A49F}" srcId="{3C04C806-2805-48B1-B563-ACC170441A18}" destId="{535F05C9-9279-4CA9-A403-E1417B7FE7AE}" srcOrd="0" destOrd="0" parTransId="{EDED01D6-2E58-40F3-A9EB-7386D1FC7198}" sibTransId="{1EA37A11-E7F3-4009-ABB8-188BDBE44DAF}"/>
    <dgm:cxn modelId="{542D913F-D7E1-4081-AF5B-3390C5A5814E}" type="presOf" srcId="{535F05C9-9279-4CA9-A403-E1417B7FE7AE}" destId="{48A6FCCC-F0D6-4E97-8094-7F631AC1E695}" srcOrd="0" destOrd="0" presId="urn:microsoft.com/office/officeart/2018/2/layout/IconLabelList"/>
    <dgm:cxn modelId="{017B8F8A-21EB-4E69-AB3F-B908DF8851C2}" type="presOf" srcId="{3C04C806-2805-48B1-B563-ACC170441A18}" destId="{D755847D-F501-42A7-8C71-77059FF6434B}" srcOrd="0" destOrd="0" presId="urn:microsoft.com/office/officeart/2018/2/layout/IconLabelList"/>
    <dgm:cxn modelId="{A077819B-4C26-4137-9979-ABBB5E6AB854}" type="presOf" srcId="{513AB832-820E-4ACB-A96F-9CC64BD66BBF}" destId="{B448EA2D-7003-48B7-B678-6E3199F3B83D}" srcOrd="0" destOrd="0" presId="urn:microsoft.com/office/officeart/2018/2/layout/IconLabelList"/>
    <dgm:cxn modelId="{ABDAAEAA-A949-4A82-91AE-03854BE97281}" srcId="{3C04C806-2805-48B1-B563-ACC170441A18}" destId="{513AB832-820E-4ACB-A96F-9CC64BD66BBF}" srcOrd="1" destOrd="0" parTransId="{43BE4DE6-A054-404B-AA94-875D4FEFDDC9}" sibTransId="{B9C1BE15-8E7D-4BD6-819D-2B711C2E3858}"/>
    <dgm:cxn modelId="{106DB682-92C4-43E3-9ACE-4553B229DDEF}" type="presParOf" srcId="{D755847D-F501-42A7-8C71-77059FF6434B}" destId="{A972B769-B82B-4DDF-BA36-72A331E4CF1B}" srcOrd="0" destOrd="0" presId="urn:microsoft.com/office/officeart/2018/2/layout/IconLabelList"/>
    <dgm:cxn modelId="{08225031-12E2-4937-8262-968671BF084C}" type="presParOf" srcId="{A972B769-B82B-4DDF-BA36-72A331E4CF1B}" destId="{DE225578-0C71-490E-91E2-8A43CE53DCC4}" srcOrd="0" destOrd="0" presId="urn:microsoft.com/office/officeart/2018/2/layout/IconLabelList"/>
    <dgm:cxn modelId="{1EF28B4B-4A80-4204-B22F-9FF79865AD41}" type="presParOf" srcId="{A972B769-B82B-4DDF-BA36-72A331E4CF1B}" destId="{327BC329-B04B-404D-94AE-F21863F6C26C}" srcOrd="1" destOrd="0" presId="urn:microsoft.com/office/officeart/2018/2/layout/IconLabelList"/>
    <dgm:cxn modelId="{1C3A4EBD-54E3-49CC-BD63-B477AD48B669}" type="presParOf" srcId="{A972B769-B82B-4DDF-BA36-72A331E4CF1B}" destId="{48A6FCCC-F0D6-4E97-8094-7F631AC1E695}" srcOrd="2" destOrd="0" presId="urn:microsoft.com/office/officeart/2018/2/layout/IconLabelList"/>
    <dgm:cxn modelId="{510EFC0C-BFF2-466F-9163-E4940AA836E9}" type="presParOf" srcId="{D755847D-F501-42A7-8C71-77059FF6434B}" destId="{DA4FDF93-6AD9-4DA1-9B95-8AB342218A78}" srcOrd="1" destOrd="0" presId="urn:microsoft.com/office/officeart/2018/2/layout/IconLabelList"/>
    <dgm:cxn modelId="{835F2CD5-0B47-439C-85FF-CAF225E6AFA0}" type="presParOf" srcId="{D755847D-F501-42A7-8C71-77059FF6434B}" destId="{C24C8BEC-8161-44CC-A749-77EC05795875}" srcOrd="2" destOrd="0" presId="urn:microsoft.com/office/officeart/2018/2/layout/IconLabelList"/>
    <dgm:cxn modelId="{7BFD1480-A103-4DAF-B24E-07C2F009E7E2}" type="presParOf" srcId="{C24C8BEC-8161-44CC-A749-77EC05795875}" destId="{85C2CDDF-FDE2-4762-8C50-2F4DE626070F}" srcOrd="0" destOrd="0" presId="urn:microsoft.com/office/officeart/2018/2/layout/IconLabelList"/>
    <dgm:cxn modelId="{DA92712E-84A9-4007-AD5B-E98BC9536EDB}" type="presParOf" srcId="{C24C8BEC-8161-44CC-A749-77EC05795875}" destId="{3AF02FE0-C285-4498-8858-0FDE29FF9B13}" srcOrd="1" destOrd="0" presId="urn:microsoft.com/office/officeart/2018/2/layout/IconLabelList"/>
    <dgm:cxn modelId="{F0C70401-DED9-406D-9257-9FF91EFA2EEB}" type="presParOf" srcId="{C24C8BEC-8161-44CC-A749-77EC05795875}" destId="{B448EA2D-7003-48B7-B678-6E3199F3B83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C0F616-F5B2-420B-ADB7-BDD38069B10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9807876-A2E9-45D3-B875-2BBE1A4D084E}">
      <dgm:prSet/>
      <dgm:spPr/>
      <dgm:t>
        <a:bodyPr/>
        <a:lstStyle/>
        <a:p>
          <a:r>
            <a:rPr lang="en-GB" dirty="0"/>
            <a:t>When building our models we used Inductive Conformal Prediction because we would not have to retrain the model for each new test record. </a:t>
          </a:r>
          <a:endParaRPr lang="en-US" dirty="0"/>
        </a:p>
      </dgm:t>
    </dgm:pt>
    <dgm:pt modelId="{7457C02A-EA1D-4FC8-893A-17AA7ED9F120}" type="parTrans" cxnId="{B8CF82BA-0D47-4F2E-9846-4DE3A16A3F80}">
      <dgm:prSet/>
      <dgm:spPr/>
      <dgm:t>
        <a:bodyPr/>
        <a:lstStyle/>
        <a:p>
          <a:endParaRPr lang="en-US"/>
        </a:p>
      </dgm:t>
    </dgm:pt>
    <dgm:pt modelId="{6E29EF1D-10EC-4F77-A1E1-73FCDDE33707}" type="sibTrans" cxnId="{B8CF82BA-0D47-4F2E-9846-4DE3A16A3F80}">
      <dgm:prSet/>
      <dgm:spPr/>
      <dgm:t>
        <a:bodyPr/>
        <a:lstStyle/>
        <a:p>
          <a:endParaRPr lang="en-US"/>
        </a:p>
      </dgm:t>
    </dgm:pt>
    <dgm:pt modelId="{80A785DE-6773-432A-B8BF-9F73CA211BF6}">
      <dgm:prSet/>
      <dgm:spPr/>
      <dgm:t>
        <a:bodyPr/>
        <a:lstStyle/>
        <a:p>
          <a:r>
            <a:rPr lang="en-GB" dirty="0"/>
            <a:t>We analysed the prediction set to see if what security properties would be leaked.  </a:t>
          </a:r>
          <a:endParaRPr lang="en-US" dirty="0"/>
        </a:p>
      </dgm:t>
    </dgm:pt>
    <dgm:pt modelId="{89115D82-03B2-4FC3-8D3F-D0D43CB0EF85}" type="parTrans" cxnId="{3A4E2991-62EF-40C7-810E-A15AB42E18D9}">
      <dgm:prSet/>
      <dgm:spPr/>
      <dgm:t>
        <a:bodyPr/>
        <a:lstStyle/>
        <a:p>
          <a:endParaRPr lang="en-US"/>
        </a:p>
      </dgm:t>
    </dgm:pt>
    <dgm:pt modelId="{B94A9A19-0A53-492A-A755-D649D6630719}" type="sibTrans" cxnId="{3A4E2991-62EF-40C7-810E-A15AB42E18D9}">
      <dgm:prSet/>
      <dgm:spPr/>
      <dgm:t>
        <a:bodyPr/>
        <a:lstStyle/>
        <a:p>
          <a:endParaRPr lang="en-US"/>
        </a:p>
      </dgm:t>
    </dgm:pt>
    <dgm:pt modelId="{54037921-3156-4124-83F1-95C4BDA524EA}" type="pres">
      <dgm:prSet presAssocID="{34C0F616-F5B2-420B-ADB7-BDD38069B10C}" presName="root" presStyleCnt="0">
        <dgm:presLayoutVars>
          <dgm:dir/>
          <dgm:resizeHandles val="exact"/>
        </dgm:presLayoutVars>
      </dgm:prSet>
      <dgm:spPr/>
    </dgm:pt>
    <dgm:pt modelId="{CE0465C1-6542-476F-BFBB-254FBDDCA98E}" type="pres">
      <dgm:prSet presAssocID="{F9807876-A2E9-45D3-B875-2BBE1A4D084E}" presName="compNode" presStyleCnt="0"/>
      <dgm:spPr/>
    </dgm:pt>
    <dgm:pt modelId="{3DAAC9D6-237E-4B3C-B51E-BED883ABDE2E}" type="pres">
      <dgm:prSet presAssocID="{F9807876-A2E9-45D3-B875-2BBE1A4D084E}" presName="bgRect" presStyleLbl="bgShp" presStyleIdx="0" presStyleCnt="2"/>
      <dgm:spPr/>
    </dgm:pt>
    <dgm:pt modelId="{6C33AADB-3A2A-4CC1-BBD7-61295A383DCF}" type="pres">
      <dgm:prSet presAssocID="{F9807876-A2E9-45D3-B875-2BBE1A4D084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58EDF0F3-00F5-42CC-957B-6079AAB5A4E8}" type="pres">
      <dgm:prSet presAssocID="{F9807876-A2E9-45D3-B875-2BBE1A4D084E}" presName="spaceRect" presStyleCnt="0"/>
      <dgm:spPr/>
    </dgm:pt>
    <dgm:pt modelId="{189808A7-5BDF-4673-8909-53B5171D28A8}" type="pres">
      <dgm:prSet presAssocID="{F9807876-A2E9-45D3-B875-2BBE1A4D084E}" presName="parTx" presStyleLbl="revTx" presStyleIdx="0" presStyleCnt="2">
        <dgm:presLayoutVars>
          <dgm:chMax val="0"/>
          <dgm:chPref val="0"/>
        </dgm:presLayoutVars>
      </dgm:prSet>
      <dgm:spPr/>
    </dgm:pt>
    <dgm:pt modelId="{169176D3-9E1B-40B8-9591-BE4A30EA638B}" type="pres">
      <dgm:prSet presAssocID="{6E29EF1D-10EC-4F77-A1E1-73FCDDE33707}" presName="sibTrans" presStyleCnt="0"/>
      <dgm:spPr/>
    </dgm:pt>
    <dgm:pt modelId="{B649BE70-D07B-4F39-A914-D41E0617B0BA}" type="pres">
      <dgm:prSet presAssocID="{80A785DE-6773-432A-B8BF-9F73CA211BF6}" presName="compNode" presStyleCnt="0"/>
      <dgm:spPr/>
    </dgm:pt>
    <dgm:pt modelId="{6DB3C85A-447F-4BE8-AC43-0C333D0711F8}" type="pres">
      <dgm:prSet presAssocID="{80A785DE-6773-432A-B8BF-9F73CA211BF6}" presName="bgRect" presStyleLbl="bgShp" presStyleIdx="1" presStyleCnt="2"/>
      <dgm:spPr/>
    </dgm:pt>
    <dgm:pt modelId="{6E4F4BB4-C476-4B3E-B978-A61DD6C93D2D}" type="pres">
      <dgm:prSet presAssocID="{80A785DE-6773-432A-B8BF-9F73CA211BF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63D9F434-43E7-4948-8EB6-1FDBEA406F7B}" type="pres">
      <dgm:prSet presAssocID="{80A785DE-6773-432A-B8BF-9F73CA211BF6}" presName="spaceRect" presStyleCnt="0"/>
      <dgm:spPr/>
    </dgm:pt>
    <dgm:pt modelId="{39F4778C-0370-4407-8062-BB1A6219E00D}" type="pres">
      <dgm:prSet presAssocID="{80A785DE-6773-432A-B8BF-9F73CA211BF6}" presName="parTx" presStyleLbl="revTx" presStyleIdx="1" presStyleCnt="2">
        <dgm:presLayoutVars>
          <dgm:chMax val="0"/>
          <dgm:chPref val="0"/>
        </dgm:presLayoutVars>
      </dgm:prSet>
      <dgm:spPr/>
    </dgm:pt>
  </dgm:ptLst>
  <dgm:cxnLst>
    <dgm:cxn modelId="{C87F6B01-7FD2-470F-A785-CA99463FDA46}" type="presOf" srcId="{34C0F616-F5B2-420B-ADB7-BDD38069B10C}" destId="{54037921-3156-4124-83F1-95C4BDA524EA}" srcOrd="0" destOrd="0" presId="urn:microsoft.com/office/officeart/2018/2/layout/IconVerticalSolidList"/>
    <dgm:cxn modelId="{73713352-E4F9-433A-A32E-91A5CCBD5972}" type="presOf" srcId="{80A785DE-6773-432A-B8BF-9F73CA211BF6}" destId="{39F4778C-0370-4407-8062-BB1A6219E00D}" srcOrd="0" destOrd="0" presId="urn:microsoft.com/office/officeart/2018/2/layout/IconVerticalSolidList"/>
    <dgm:cxn modelId="{4CDE0A81-C7B8-4032-B23B-A1021A6EC52E}" type="presOf" srcId="{F9807876-A2E9-45D3-B875-2BBE1A4D084E}" destId="{189808A7-5BDF-4673-8909-53B5171D28A8}" srcOrd="0" destOrd="0" presId="urn:microsoft.com/office/officeart/2018/2/layout/IconVerticalSolidList"/>
    <dgm:cxn modelId="{3A4E2991-62EF-40C7-810E-A15AB42E18D9}" srcId="{34C0F616-F5B2-420B-ADB7-BDD38069B10C}" destId="{80A785DE-6773-432A-B8BF-9F73CA211BF6}" srcOrd="1" destOrd="0" parTransId="{89115D82-03B2-4FC3-8D3F-D0D43CB0EF85}" sibTransId="{B94A9A19-0A53-492A-A755-D649D6630719}"/>
    <dgm:cxn modelId="{B8CF82BA-0D47-4F2E-9846-4DE3A16A3F80}" srcId="{34C0F616-F5B2-420B-ADB7-BDD38069B10C}" destId="{F9807876-A2E9-45D3-B875-2BBE1A4D084E}" srcOrd="0" destOrd="0" parTransId="{7457C02A-EA1D-4FC8-893A-17AA7ED9F120}" sibTransId="{6E29EF1D-10EC-4F77-A1E1-73FCDDE33707}"/>
    <dgm:cxn modelId="{E14006CA-9551-4793-B1BD-DC68C6A9F891}" type="presParOf" srcId="{54037921-3156-4124-83F1-95C4BDA524EA}" destId="{CE0465C1-6542-476F-BFBB-254FBDDCA98E}" srcOrd="0" destOrd="0" presId="urn:microsoft.com/office/officeart/2018/2/layout/IconVerticalSolidList"/>
    <dgm:cxn modelId="{933BFD4F-2677-44DD-AAE4-80E5DDDC80C0}" type="presParOf" srcId="{CE0465C1-6542-476F-BFBB-254FBDDCA98E}" destId="{3DAAC9D6-237E-4B3C-B51E-BED883ABDE2E}" srcOrd="0" destOrd="0" presId="urn:microsoft.com/office/officeart/2018/2/layout/IconVerticalSolidList"/>
    <dgm:cxn modelId="{8224DA2B-BD4C-488D-8D1C-60A4E565A081}" type="presParOf" srcId="{CE0465C1-6542-476F-BFBB-254FBDDCA98E}" destId="{6C33AADB-3A2A-4CC1-BBD7-61295A383DCF}" srcOrd="1" destOrd="0" presId="urn:microsoft.com/office/officeart/2018/2/layout/IconVerticalSolidList"/>
    <dgm:cxn modelId="{3196C05C-FABA-4FC4-AFE5-B6E7D120353A}" type="presParOf" srcId="{CE0465C1-6542-476F-BFBB-254FBDDCA98E}" destId="{58EDF0F3-00F5-42CC-957B-6079AAB5A4E8}" srcOrd="2" destOrd="0" presId="urn:microsoft.com/office/officeart/2018/2/layout/IconVerticalSolidList"/>
    <dgm:cxn modelId="{74D66C12-B911-4A2D-9458-F4929C4F1848}" type="presParOf" srcId="{CE0465C1-6542-476F-BFBB-254FBDDCA98E}" destId="{189808A7-5BDF-4673-8909-53B5171D28A8}" srcOrd="3" destOrd="0" presId="urn:microsoft.com/office/officeart/2018/2/layout/IconVerticalSolidList"/>
    <dgm:cxn modelId="{AEEB5540-C883-4718-956B-6C677D3E8910}" type="presParOf" srcId="{54037921-3156-4124-83F1-95C4BDA524EA}" destId="{169176D3-9E1B-40B8-9591-BE4A30EA638B}" srcOrd="1" destOrd="0" presId="urn:microsoft.com/office/officeart/2018/2/layout/IconVerticalSolidList"/>
    <dgm:cxn modelId="{342BE716-C00D-473B-A3D5-05341C35E92A}" type="presParOf" srcId="{54037921-3156-4124-83F1-95C4BDA524EA}" destId="{B649BE70-D07B-4F39-A914-D41E0617B0BA}" srcOrd="2" destOrd="0" presId="urn:microsoft.com/office/officeart/2018/2/layout/IconVerticalSolidList"/>
    <dgm:cxn modelId="{260C1D69-8C5A-49B3-96CA-BC45021D6F9E}" type="presParOf" srcId="{B649BE70-D07B-4F39-A914-D41E0617B0BA}" destId="{6DB3C85A-447F-4BE8-AC43-0C333D0711F8}" srcOrd="0" destOrd="0" presId="urn:microsoft.com/office/officeart/2018/2/layout/IconVerticalSolidList"/>
    <dgm:cxn modelId="{CE45216C-2B0E-4472-BD65-A794BFB47CAB}" type="presParOf" srcId="{B649BE70-D07B-4F39-A914-D41E0617B0BA}" destId="{6E4F4BB4-C476-4B3E-B978-A61DD6C93D2D}" srcOrd="1" destOrd="0" presId="urn:microsoft.com/office/officeart/2018/2/layout/IconVerticalSolidList"/>
    <dgm:cxn modelId="{8618780D-E068-45C6-9655-676D3C63A5C7}" type="presParOf" srcId="{B649BE70-D07B-4F39-A914-D41E0617B0BA}" destId="{63D9F434-43E7-4948-8EB6-1FDBEA406F7B}" srcOrd="2" destOrd="0" presId="urn:microsoft.com/office/officeart/2018/2/layout/IconVerticalSolidList"/>
    <dgm:cxn modelId="{85861483-82AE-4AAB-A086-26F0B10D2CD5}" type="presParOf" srcId="{B649BE70-D07B-4F39-A914-D41E0617B0BA}" destId="{39F4778C-0370-4407-8062-BB1A6219E00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398D9C-4476-4F01-8586-14CDE0865F37}"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035D78FF-D21B-40E3-ACBF-21D8A16AB77F}">
      <dgm:prSet/>
      <dgm:spPr/>
      <dgm:t>
        <a:bodyPr/>
        <a:lstStyle/>
        <a:p>
          <a:r>
            <a:rPr lang="en-US" dirty="0"/>
            <a:t>Background Noise</a:t>
          </a:r>
        </a:p>
      </dgm:t>
    </dgm:pt>
    <dgm:pt modelId="{F8D17561-D32E-4A6F-A440-BCF679B28381}" type="parTrans" cxnId="{9D2E73CF-034B-439A-ABDB-E57F5A04FF12}">
      <dgm:prSet/>
      <dgm:spPr/>
      <dgm:t>
        <a:bodyPr/>
        <a:lstStyle/>
        <a:p>
          <a:endParaRPr lang="en-US"/>
        </a:p>
      </dgm:t>
    </dgm:pt>
    <dgm:pt modelId="{0F47B354-17ED-48C8-9C7E-58050B04C5D7}" type="sibTrans" cxnId="{9D2E73CF-034B-439A-ABDB-E57F5A04FF12}">
      <dgm:prSet/>
      <dgm:spPr/>
      <dgm:t>
        <a:bodyPr/>
        <a:lstStyle/>
        <a:p>
          <a:endParaRPr lang="en-US"/>
        </a:p>
      </dgm:t>
    </dgm:pt>
    <dgm:pt modelId="{1294F04C-AE1B-4F92-9B84-0BE87B7B0FDD}">
      <dgm:prSet/>
      <dgm:spPr/>
      <dgm:t>
        <a:bodyPr/>
        <a:lstStyle/>
        <a:p>
          <a:r>
            <a:rPr lang="en-US"/>
            <a:t>Different types of speakers</a:t>
          </a:r>
        </a:p>
      </dgm:t>
    </dgm:pt>
    <dgm:pt modelId="{C8E71CB9-76EF-4DE2-9FB1-D1B4D1879FE4}" type="parTrans" cxnId="{3339E10D-6B39-4703-8B00-89F7F159C89A}">
      <dgm:prSet/>
      <dgm:spPr/>
      <dgm:t>
        <a:bodyPr/>
        <a:lstStyle/>
        <a:p>
          <a:endParaRPr lang="en-US"/>
        </a:p>
      </dgm:t>
    </dgm:pt>
    <dgm:pt modelId="{06D55DE5-17DE-49A6-8013-F149A277EAFD}" type="sibTrans" cxnId="{3339E10D-6B39-4703-8B00-89F7F159C89A}">
      <dgm:prSet/>
      <dgm:spPr/>
      <dgm:t>
        <a:bodyPr/>
        <a:lstStyle/>
        <a:p>
          <a:endParaRPr lang="en-US"/>
        </a:p>
      </dgm:t>
    </dgm:pt>
    <dgm:pt modelId="{891CC7BF-CCE7-4CAC-B984-C9D5BD3D1AE4}">
      <dgm:prSet/>
      <dgm:spPr/>
      <dgm:t>
        <a:bodyPr/>
        <a:lstStyle/>
        <a:p>
          <a:r>
            <a:rPr lang="en-US" dirty="0"/>
            <a:t>High dimensionality</a:t>
          </a:r>
        </a:p>
      </dgm:t>
    </dgm:pt>
    <dgm:pt modelId="{C20DC530-D67F-47F5-809D-30B6852FA195}" type="parTrans" cxnId="{7986ADDF-EAC3-4173-B174-559260C5DC25}">
      <dgm:prSet/>
      <dgm:spPr/>
      <dgm:t>
        <a:bodyPr/>
        <a:lstStyle/>
        <a:p>
          <a:endParaRPr lang="en-US"/>
        </a:p>
      </dgm:t>
    </dgm:pt>
    <dgm:pt modelId="{A675AB2A-3379-4822-99B8-F666D3B96249}" type="sibTrans" cxnId="{7986ADDF-EAC3-4173-B174-559260C5DC25}">
      <dgm:prSet/>
      <dgm:spPr/>
      <dgm:t>
        <a:bodyPr/>
        <a:lstStyle/>
        <a:p>
          <a:endParaRPr lang="en-US"/>
        </a:p>
      </dgm:t>
    </dgm:pt>
    <dgm:pt modelId="{0E41B3A8-4A92-4A35-997E-861C75B8B6A2}">
      <dgm:prSet/>
      <dgm:spPr/>
      <dgm:t>
        <a:bodyPr/>
        <a:lstStyle/>
        <a:p>
          <a:r>
            <a:rPr lang="en-US" dirty="0"/>
            <a:t>Classes are similar</a:t>
          </a:r>
        </a:p>
      </dgm:t>
    </dgm:pt>
    <dgm:pt modelId="{0C737FBB-EC62-4337-BE05-A772894A1025}" type="parTrans" cxnId="{03D1323D-ED88-4F1C-A830-7854A32D8682}">
      <dgm:prSet/>
      <dgm:spPr/>
      <dgm:t>
        <a:bodyPr/>
        <a:lstStyle/>
        <a:p>
          <a:endParaRPr lang="en-US"/>
        </a:p>
      </dgm:t>
    </dgm:pt>
    <dgm:pt modelId="{472D3E3B-7B82-474F-B457-5B4B0BE19180}" type="sibTrans" cxnId="{03D1323D-ED88-4F1C-A830-7854A32D8682}">
      <dgm:prSet/>
      <dgm:spPr/>
      <dgm:t>
        <a:bodyPr/>
        <a:lstStyle/>
        <a:p>
          <a:endParaRPr lang="en-US"/>
        </a:p>
      </dgm:t>
    </dgm:pt>
    <dgm:pt modelId="{A83F7D0C-50AB-AB43-8600-AFB49646B9E1}" type="pres">
      <dgm:prSet presAssocID="{41398D9C-4476-4F01-8586-14CDE0865F37}" presName="matrix" presStyleCnt="0">
        <dgm:presLayoutVars>
          <dgm:chMax val="1"/>
          <dgm:dir/>
          <dgm:resizeHandles val="exact"/>
        </dgm:presLayoutVars>
      </dgm:prSet>
      <dgm:spPr/>
    </dgm:pt>
    <dgm:pt modelId="{80C0534E-C5B5-CE4F-8A29-6C45ED85A1EC}" type="pres">
      <dgm:prSet presAssocID="{41398D9C-4476-4F01-8586-14CDE0865F37}" presName="diamond" presStyleLbl="bgShp" presStyleIdx="0" presStyleCnt="1"/>
      <dgm:spPr/>
    </dgm:pt>
    <dgm:pt modelId="{0ABD0086-BA84-8C49-97EB-61A984950A6D}" type="pres">
      <dgm:prSet presAssocID="{41398D9C-4476-4F01-8586-14CDE0865F37}" presName="quad1" presStyleLbl="node1" presStyleIdx="0" presStyleCnt="4">
        <dgm:presLayoutVars>
          <dgm:chMax val="0"/>
          <dgm:chPref val="0"/>
          <dgm:bulletEnabled val="1"/>
        </dgm:presLayoutVars>
      </dgm:prSet>
      <dgm:spPr/>
    </dgm:pt>
    <dgm:pt modelId="{12C95625-E46A-1741-A118-0E60C828611B}" type="pres">
      <dgm:prSet presAssocID="{41398D9C-4476-4F01-8586-14CDE0865F37}" presName="quad2" presStyleLbl="node1" presStyleIdx="1" presStyleCnt="4" custLinFactNeighborY="655">
        <dgm:presLayoutVars>
          <dgm:chMax val="0"/>
          <dgm:chPref val="0"/>
          <dgm:bulletEnabled val="1"/>
        </dgm:presLayoutVars>
      </dgm:prSet>
      <dgm:spPr/>
    </dgm:pt>
    <dgm:pt modelId="{7315CF6D-07C3-8246-B7D7-06F2C69250B0}" type="pres">
      <dgm:prSet presAssocID="{41398D9C-4476-4F01-8586-14CDE0865F37}" presName="quad3" presStyleLbl="node1" presStyleIdx="2" presStyleCnt="4">
        <dgm:presLayoutVars>
          <dgm:chMax val="0"/>
          <dgm:chPref val="0"/>
          <dgm:bulletEnabled val="1"/>
        </dgm:presLayoutVars>
      </dgm:prSet>
      <dgm:spPr/>
    </dgm:pt>
    <dgm:pt modelId="{4BAF7DCF-4551-624A-9DC0-1007DA1F4692}" type="pres">
      <dgm:prSet presAssocID="{41398D9C-4476-4F01-8586-14CDE0865F37}" presName="quad4" presStyleLbl="node1" presStyleIdx="3" presStyleCnt="4">
        <dgm:presLayoutVars>
          <dgm:chMax val="0"/>
          <dgm:chPref val="0"/>
          <dgm:bulletEnabled val="1"/>
        </dgm:presLayoutVars>
      </dgm:prSet>
      <dgm:spPr/>
    </dgm:pt>
  </dgm:ptLst>
  <dgm:cxnLst>
    <dgm:cxn modelId="{3339E10D-6B39-4703-8B00-89F7F159C89A}" srcId="{41398D9C-4476-4F01-8586-14CDE0865F37}" destId="{1294F04C-AE1B-4F92-9B84-0BE87B7B0FDD}" srcOrd="1" destOrd="0" parTransId="{C8E71CB9-76EF-4DE2-9FB1-D1B4D1879FE4}" sibTransId="{06D55DE5-17DE-49A6-8013-F149A277EAFD}"/>
    <dgm:cxn modelId="{03D1323D-ED88-4F1C-A830-7854A32D8682}" srcId="{41398D9C-4476-4F01-8586-14CDE0865F37}" destId="{0E41B3A8-4A92-4A35-997E-861C75B8B6A2}" srcOrd="3" destOrd="0" parTransId="{0C737FBB-EC62-4337-BE05-A772894A1025}" sibTransId="{472D3E3B-7B82-474F-B457-5B4B0BE19180}"/>
    <dgm:cxn modelId="{B50E7889-CB61-B449-957B-029AFF867285}" type="presOf" srcId="{035D78FF-D21B-40E3-ACBF-21D8A16AB77F}" destId="{0ABD0086-BA84-8C49-97EB-61A984950A6D}" srcOrd="0" destOrd="0" presId="urn:microsoft.com/office/officeart/2005/8/layout/matrix3"/>
    <dgm:cxn modelId="{40F7B79F-DC33-7342-8228-31023ACBA2C8}" type="presOf" srcId="{41398D9C-4476-4F01-8586-14CDE0865F37}" destId="{A83F7D0C-50AB-AB43-8600-AFB49646B9E1}" srcOrd="0" destOrd="0" presId="urn:microsoft.com/office/officeart/2005/8/layout/matrix3"/>
    <dgm:cxn modelId="{BDA44BCB-5048-0944-981C-749DD4D8D0CE}" type="presOf" srcId="{891CC7BF-CCE7-4CAC-B984-C9D5BD3D1AE4}" destId="{7315CF6D-07C3-8246-B7D7-06F2C69250B0}" srcOrd="0" destOrd="0" presId="urn:microsoft.com/office/officeart/2005/8/layout/matrix3"/>
    <dgm:cxn modelId="{9D2E73CF-034B-439A-ABDB-E57F5A04FF12}" srcId="{41398D9C-4476-4F01-8586-14CDE0865F37}" destId="{035D78FF-D21B-40E3-ACBF-21D8A16AB77F}" srcOrd="0" destOrd="0" parTransId="{F8D17561-D32E-4A6F-A440-BCF679B28381}" sibTransId="{0F47B354-17ED-48C8-9C7E-58050B04C5D7}"/>
    <dgm:cxn modelId="{7986ADDF-EAC3-4173-B174-559260C5DC25}" srcId="{41398D9C-4476-4F01-8586-14CDE0865F37}" destId="{891CC7BF-CCE7-4CAC-B984-C9D5BD3D1AE4}" srcOrd="2" destOrd="0" parTransId="{C20DC530-D67F-47F5-809D-30B6852FA195}" sibTransId="{A675AB2A-3379-4822-99B8-F666D3B96249}"/>
    <dgm:cxn modelId="{9F95F3EC-4CE5-3A4D-B7AF-EE955F229B32}" type="presOf" srcId="{0E41B3A8-4A92-4A35-997E-861C75B8B6A2}" destId="{4BAF7DCF-4551-624A-9DC0-1007DA1F4692}" srcOrd="0" destOrd="0" presId="urn:microsoft.com/office/officeart/2005/8/layout/matrix3"/>
    <dgm:cxn modelId="{BAA77DF6-4C06-DA4D-937A-29097A4C9B05}" type="presOf" srcId="{1294F04C-AE1B-4F92-9B84-0BE87B7B0FDD}" destId="{12C95625-E46A-1741-A118-0E60C828611B}" srcOrd="0" destOrd="0" presId="urn:microsoft.com/office/officeart/2005/8/layout/matrix3"/>
    <dgm:cxn modelId="{BAD54431-3DD1-0E42-8124-6A8883B0499E}" type="presParOf" srcId="{A83F7D0C-50AB-AB43-8600-AFB49646B9E1}" destId="{80C0534E-C5B5-CE4F-8A29-6C45ED85A1EC}" srcOrd="0" destOrd="0" presId="urn:microsoft.com/office/officeart/2005/8/layout/matrix3"/>
    <dgm:cxn modelId="{5853BBBC-08B9-A14C-8BCD-318F4776A7EB}" type="presParOf" srcId="{A83F7D0C-50AB-AB43-8600-AFB49646B9E1}" destId="{0ABD0086-BA84-8C49-97EB-61A984950A6D}" srcOrd="1" destOrd="0" presId="urn:microsoft.com/office/officeart/2005/8/layout/matrix3"/>
    <dgm:cxn modelId="{E0389EA1-1504-014D-89CA-52F8D21FAE1E}" type="presParOf" srcId="{A83F7D0C-50AB-AB43-8600-AFB49646B9E1}" destId="{12C95625-E46A-1741-A118-0E60C828611B}" srcOrd="2" destOrd="0" presId="urn:microsoft.com/office/officeart/2005/8/layout/matrix3"/>
    <dgm:cxn modelId="{A830621B-A6C4-B14D-8ABD-B4603412B9EA}" type="presParOf" srcId="{A83F7D0C-50AB-AB43-8600-AFB49646B9E1}" destId="{7315CF6D-07C3-8246-B7D7-06F2C69250B0}" srcOrd="3" destOrd="0" presId="urn:microsoft.com/office/officeart/2005/8/layout/matrix3"/>
    <dgm:cxn modelId="{398D533A-3C71-D942-BDF6-6624E3562A29}" type="presParOf" srcId="{A83F7D0C-50AB-AB43-8600-AFB49646B9E1}" destId="{4BAF7DCF-4551-624A-9DC0-1007DA1F469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BDB3ED-29D7-4918-9D75-A6F356EE577C}"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86CA55E1-3D90-42B8-B780-C8B89BEB898F}">
      <dgm:prSet/>
      <dgm:spPr/>
      <dgm:t>
        <a:bodyPr/>
        <a:lstStyle/>
        <a:p>
          <a:r>
            <a:rPr lang="en-GB" dirty="0"/>
            <a:t>Demonstrate that state of the art security models on Android can be bypassed using low powered sensors such as the magnetometer to infer information which is considered sensitive (specifically inferring the sounds that a microphone could receive using the magnetometer).</a:t>
          </a:r>
          <a:endParaRPr lang="en-US" dirty="0"/>
        </a:p>
      </dgm:t>
    </dgm:pt>
    <dgm:pt modelId="{EF33B716-ADFE-4CDB-9D84-349CA4E66D34}" type="parTrans" cxnId="{C2D3DA8F-61B3-421E-8B75-58C7A401BD1F}">
      <dgm:prSet/>
      <dgm:spPr/>
      <dgm:t>
        <a:bodyPr/>
        <a:lstStyle/>
        <a:p>
          <a:endParaRPr lang="en-US"/>
        </a:p>
      </dgm:t>
    </dgm:pt>
    <dgm:pt modelId="{6EF67A4C-E898-4DCA-8892-69941A047AD2}" type="sibTrans" cxnId="{C2D3DA8F-61B3-421E-8B75-58C7A401BD1F}">
      <dgm:prSet/>
      <dgm:spPr/>
      <dgm:t>
        <a:bodyPr/>
        <a:lstStyle/>
        <a:p>
          <a:endParaRPr lang="en-US"/>
        </a:p>
      </dgm:t>
    </dgm:pt>
    <dgm:pt modelId="{463AD03D-F1E4-4F3C-9E0F-A3B0B5AA2362}">
      <dgm:prSet/>
      <dgm:spPr/>
      <dgm:t>
        <a:bodyPr/>
        <a:lstStyle/>
        <a:p>
          <a:r>
            <a:rPr lang="en-GB" dirty="0"/>
            <a:t>Demonstrate that the magnetometer can be used to perform a reverse Turing test by detecting an adverse change in environment such as the device being placed in signal blocking bag. This can act as a trigger for software on the device to perform a privacy preserving action such as locking the screen or shutting down. </a:t>
          </a:r>
          <a:endParaRPr lang="en-US" dirty="0"/>
        </a:p>
      </dgm:t>
    </dgm:pt>
    <dgm:pt modelId="{B1880B42-A35C-44AF-8DD1-5A9B29B39385}" type="parTrans" cxnId="{4B56512C-F141-405D-B8B0-AA37F6657C8B}">
      <dgm:prSet/>
      <dgm:spPr/>
      <dgm:t>
        <a:bodyPr/>
        <a:lstStyle/>
        <a:p>
          <a:endParaRPr lang="en-US"/>
        </a:p>
      </dgm:t>
    </dgm:pt>
    <dgm:pt modelId="{E04AEC5E-0A5A-4AFF-811E-8D80ED93C659}" type="sibTrans" cxnId="{4B56512C-F141-405D-B8B0-AA37F6657C8B}">
      <dgm:prSet/>
      <dgm:spPr/>
      <dgm:t>
        <a:bodyPr/>
        <a:lstStyle/>
        <a:p>
          <a:endParaRPr lang="en-US"/>
        </a:p>
      </dgm:t>
    </dgm:pt>
    <dgm:pt modelId="{023F7F1A-360E-4094-AD9F-E886B70F8F04}">
      <dgm:prSet/>
      <dgm:spPr/>
      <dgm:t>
        <a:bodyPr/>
        <a:lstStyle/>
        <a:p>
          <a:r>
            <a:rPr lang="en-GB" dirty="0"/>
            <a:t>Compare inference attacks outside and inside faraday cage thereby demonstrating that inference attacks maybe more effective in a clean environment.</a:t>
          </a:r>
          <a:endParaRPr lang="en-US" dirty="0"/>
        </a:p>
      </dgm:t>
    </dgm:pt>
    <dgm:pt modelId="{2375426F-9A31-40C6-B59C-BC1D6AC0FD3A}" type="parTrans" cxnId="{B69760A2-2478-435E-A474-B740448400DD}">
      <dgm:prSet/>
      <dgm:spPr/>
      <dgm:t>
        <a:bodyPr/>
        <a:lstStyle/>
        <a:p>
          <a:endParaRPr lang="en-US"/>
        </a:p>
      </dgm:t>
    </dgm:pt>
    <dgm:pt modelId="{F13F9335-A298-4B2A-9180-3B732A896294}" type="sibTrans" cxnId="{B69760A2-2478-435E-A474-B740448400DD}">
      <dgm:prSet/>
      <dgm:spPr/>
      <dgm:t>
        <a:bodyPr/>
        <a:lstStyle/>
        <a:p>
          <a:endParaRPr lang="en-US"/>
        </a:p>
      </dgm:t>
    </dgm:pt>
    <dgm:pt modelId="{87106353-E337-44E5-B6CD-A87715B6BE7C}">
      <dgm:prSet/>
      <dgm:spPr/>
      <dgm:t>
        <a:bodyPr/>
        <a:lstStyle/>
        <a:p>
          <a:r>
            <a:rPr lang="en-GB" dirty="0"/>
            <a:t>Contrast the vulnerability to information leaks from uncalibrated sensors and calibrated sensors. (limited to Gyroscope)</a:t>
          </a:r>
          <a:endParaRPr lang="en-US" dirty="0"/>
        </a:p>
      </dgm:t>
    </dgm:pt>
    <dgm:pt modelId="{D801FDF7-9E4D-4098-85B0-23B812988931}" type="parTrans" cxnId="{3820B6C8-5861-4FAD-921B-97DC0ACFBB7A}">
      <dgm:prSet/>
      <dgm:spPr/>
      <dgm:t>
        <a:bodyPr/>
        <a:lstStyle/>
        <a:p>
          <a:endParaRPr lang="en-US"/>
        </a:p>
      </dgm:t>
    </dgm:pt>
    <dgm:pt modelId="{501E7F31-128C-4E1E-9EED-A0B81D5A3039}" type="sibTrans" cxnId="{3820B6C8-5861-4FAD-921B-97DC0ACFBB7A}">
      <dgm:prSet/>
      <dgm:spPr/>
      <dgm:t>
        <a:bodyPr/>
        <a:lstStyle/>
        <a:p>
          <a:endParaRPr lang="en-US"/>
        </a:p>
      </dgm:t>
    </dgm:pt>
    <dgm:pt modelId="{258A8990-F28B-4142-BB31-A305BF8F99D3}" type="pres">
      <dgm:prSet presAssocID="{B0BDB3ED-29D7-4918-9D75-A6F356EE577C}" presName="outerComposite" presStyleCnt="0">
        <dgm:presLayoutVars>
          <dgm:chMax val="5"/>
          <dgm:dir/>
          <dgm:resizeHandles val="exact"/>
        </dgm:presLayoutVars>
      </dgm:prSet>
      <dgm:spPr/>
    </dgm:pt>
    <dgm:pt modelId="{3B9D4F2D-14B5-C341-A9EA-79E003BB80FE}" type="pres">
      <dgm:prSet presAssocID="{B0BDB3ED-29D7-4918-9D75-A6F356EE577C}" presName="dummyMaxCanvas" presStyleCnt="0">
        <dgm:presLayoutVars/>
      </dgm:prSet>
      <dgm:spPr/>
    </dgm:pt>
    <dgm:pt modelId="{ED3DC143-CA2D-D54C-9DA6-8AD5588CC424}" type="pres">
      <dgm:prSet presAssocID="{B0BDB3ED-29D7-4918-9D75-A6F356EE577C}" presName="FourNodes_1" presStyleLbl="node1" presStyleIdx="0" presStyleCnt="4">
        <dgm:presLayoutVars>
          <dgm:bulletEnabled val="1"/>
        </dgm:presLayoutVars>
      </dgm:prSet>
      <dgm:spPr/>
    </dgm:pt>
    <dgm:pt modelId="{4E14F69D-4D65-554A-8047-8B2B1E8F428C}" type="pres">
      <dgm:prSet presAssocID="{B0BDB3ED-29D7-4918-9D75-A6F356EE577C}" presName="FourNodes_2" presStyleLbl="node1" presStyleIdx="1" presStyleCnt="4">
        <dgm:presLayoutVars>
          <dgm:bulletEnabled val="1"/>
        </dgm:presLayoutVars>
      </dgm:prSet>
      <dgm:spPr/>
    </dgm:pt>
    <dgm:pt modelId="{6E3C2FBB-F354-3243-9829-913ED230A050}" type="pres">
      <dgm:prSet presAssocID="{B0BDB3ED-29D7-4918-9D75-A6F356EE577C}" presName="FourNodes_3" presStyleLbl="node1" presStyleIdx="2" presStyleCnt="4">
        <dgm:presLayoutVars>
          <dgm:bulletEnabled val="1"/>
        </dgm:presLayoutVars>
      </dgm:prSet>
      <dgm:spPr/>
    </dgm:pt>
    <dgm:pt modelId="{215C92A2-B36B-E64D-BA12-70E0968C9F83}" type="pres">
      <dgm:prSet presAssocID="{B0BDB3ED-29D7-4918-9D75-A6F356EE577C}" presName="FourNodes_4" presStyleLbl="node1" presStyleIdx="3" presStyleCnt="4">
        <dgm:presLayoutVars>
          <dgm:bulletEnabled val="1"/>
        </dgm:presLayoutVars>
      </dgm:prSet>
      <dgm:spPr/>
    </dgm:pt>
    <dgm:pt modelId="{0F24D13E-45CF-BC49-9B25-178F3864D2AB}" type="pres">
      <dgm:prSet presAssocID="{B0BDB3ED-29D7-4918-9D75-A6F356EE577C}" presName="FourConn_1-2" presStyleLbl="fgAccFollowNode1" presStyleIdx="0" presStyleCnt="3">
        <dgm:presLayoutVars>
          <dgm:bulletEnabled val="1"/>
        </dgm:presLayoutVars>
      </dgm:prSet>
      <dgm:spPr/>
    </dgm:pt>
    <dgm:pt modelId="{693A047D-8537-6148-826C-6C63AC61AF69}" type="pres">
      <dgm:prSet presAssocID="{B0BDB3ED-29D7-4918-9D75-A6F356EE577C}" presName="FourConn_2-3" presStyleLbl="fgAccFollowNode1" presStyleIdx="1" presStyleCnt="3">
        <dgm:presLayoutVars>
          <dgm:bulletEnabled val="1"/>
        </dgm:presLayoutVars>
      </dgm:prSet>
      <dgm:spPr/>
    </dgm:pt>
    <dgm:pt modelId="{7BCA1025-A1BB-4047-B1BB-BAF232BED1C8}" type="pres">
      <dgm:prSet presAssocID="{B0BDB3ED-29D7-4918-9D75-A6F356EE577C}" presName="FourConn_3-4" presStyleLbl="fgAccFollowNode1" presStyleIdx="2" presStyleCnt="3">
        <dgm:presLayoutVars>
          <dgm:bulletEnabled val="1"/>
        </dgm:presLayoutVars>
      </dgm:prSet>
      <dgm:spPr/>
    </dgm:pt>
    <dgm:pt modelId="{4BF03B24-065D-A841-8D53-7BCCC636AFEE}" type="pres">
      <dgm:prSet presAssocID="{B0BDB3ED-29D7-4918-9D75-A6F356EE577C}" presName="FourNodes_1_text" presStyleLbl="node1" presStyleIdx="3" presStyleCnt="4">
        <dgm:presLayoutVars>
          <dgm:bulletEnabled val="1"/>
        </dgm:presLayoutVars>
      </dgm:prSet>
      <dgm:spPr/>
    </dgm:pt>
    <dgm:pt modelId="{C3978715-6FB4-7340-99B8-145197740DC4}" type="pres">
      <dgm:prSet presAssocID="{B0BDB3ED-29D7-4918-9D75-A6F356EE577C}" presName="FourNodes_2_text" presStyleLbl="node1" presStyleIdx="3" presStyleCnt="4">
        <dgm:presLayoutVars>
          <dgm:bulletEnabled val="1"/>
        </dgm:presLayoutVars>
      </dgm:prSet>
      <dgm:spPr/>
    </dgm:pt>
    <dgm:pt modelId="{7C96DA96-E445-0C47-BEF2-B1D82572D02D}" type="pres">
      <dgm:prSet presAssocID="{B0BDB3ED-29D7-4918-9D75-A6F356EE577C}" presName="FourNodes_3_text" presStyleLbl="node1" presStyleIdx="3" presStyleCnt="4">
        <dgm:presLayoutVars>
          <dgm:bulletEnabled val="1"/>
        </dgm:presLayoutVars>
      </dgm:prSet>
      <dgm:spPr/>
    </dgm:pt>
    <dgm:pt modelId="{D56E42C1-8383-2047-BDF2-BF56F2833E28}" type="pres">
      <dgm:prSet presAssocID="{B0BDB3ED-29D7-4918-9D75-A6F356EE577C}" presName="FourNodes_4_text" presStyleLbl="node1" presStyleIdx="3" presStyleCnt="4">
        <dgm:presLayoutVars>
          <dgm:bulletEnabled val="1"/>
        </dgm:presLayoutVars>
      </dgm:prSet>
      <dgm:spPr/>
    </dgm:pt>
  </dgm:ptLst>
  <dgm:cxnLst>
    <dgm:cxn modelId="{DB870E00-9F21-3442-9270-0C67BB83738E}" type="presOf" srcId="{86CA55E1-3D90-42B8-B780-C8B89BEB898F}" destId="{ED3DC143-CA2D-D54C-9DA6-8AD5588CC424}" srcOrd="0" destOrd="0" presId="urn:microsoft.com/office/officeart/2005/8/layout/vProcess5"/>
    <dgm:cxn modelId="{AF975E11-88E2-B249-9EBF-29FC54291E6D}" type="presOf" srcId="{463AD03D-F1E4-4F3C-9E0F-A3B0B5AA2362}" destId="{C3978715-6FB4-7340-99B8-145197740DC4}" srcOrd="1" destOrd="0" presId="urn:microsoft.com/office/officeart/2005/8/layout/vProcess5"/>
    <dgm:cxn modelId="{2189D020-87BE-894F-8B84-31D5767BEE3A}" type="presOf" srcId="{023F7F1A-360E-4094-AD9F-E886B70F8F04}" destId="{7C96DA96-E445-0C47-BEF2-B1D82572D02D}" srcOrd="1" destOrd="0" presId="urn:microsoft.com/office/officeart/2005/8/layout/vProcess5"/>
    <dgm:cxn modelId="{FEAB9521-4560-6644-943F-F9D847DA3AB4}" type="presOf" srcId="{87106353-E337-44E5-B6CD-A87715B6BE7C}" destId="{D56E42C1-8383-2047-BDF2-BF56F2833E28}" srcOrd="1" destOrd="0" presId="urn:microsoft.com/office/officeart/2005/8/layout/vProcess5"/>
    <dgm:cxn modelId="{4B56512C-F141-405D-B8B0-AA37F6657C8B}" srcId="{B0BDB3ED-29D7-4918-9D75-A6F356EE577C}" destId="{463AD03D-F1E4-4F3C-9E0F-A3B0B5AA2362}" srcOrd="1" destOrd="0" parTransId="{B1880B42-A35C-44AF-8DD1-5A9B29B39385}" sibTransId="{E04AEC5E-0A5A-4AFF-811E-8D80ED93C659}"/>
    <dgm:cxn modelId="{5B2E2B54-21F8-CB49-AC13-8951CFB7A180}" type="presOf" srcId="{86CA55E1-3D90-42B8-B780-C8B89BEB898F}" destId="{4BF03B24-065D-A841-8D53-7BCCC636AFEE}" srcOrd="1" destOrd="0" presId="urn:microsoft.com/office/officeart/2005/8/layout/vProcess5"/>
    <dgm:cxn modelId="{9C6CAC55-991B-1F48-B605-556E65A5D2DC}" type="presOf" srcId="{023F7F1A-360E-4094-AD9F-E886B70F8F04}" destId="{6E3C2FBB-F354-3243-9829-913ED230A050}" srcOrd="0" destOrd="0" presId="urn:microsoft.com/office/officeart/2005/8/layout/vProcess5"/>
    <dgm:cxn modelId="{D2273D8A-85FA-E841-8D1F-2B309EDBA82E}" type="presOf" srcId="{87106353-E337-44E5-B6CD-A87715B6BE7C}" destId="{215C92A2-B36B-E64D-BA12-70E0968C9F83}" srcOrd="0" destOrd="0" presId="urn:microsoft.com/office/officeart/2005/8/layout/vProcess5"/>
    <dgm:cxn modelId="{C2D3DA8F-61B3-421E-8B75-58C7A401BD1F}" srcId="{B0BDB3ED-29D7-4918-9D75-A6F356EE577C}" destId="{86CA55E1-3D90-42B8-B780-C8B89BEB898F}" srcOrd="0" destOrd="0" parTransId="{EF33B716-ADFE-4CDB-9D84-349CA4E66D34}" sibTransId="{6EF67A4C-E898-4DCA-8892-69941A047AD2}"/>
    <dgm:cxn modelId="{44BF2197-DC71-104B-8714-4D4A4492FBE2}" type="presOf" srcId="{F13F9335-A298-4B2A-9180-3B732A896294}" destId="{7BCA1025-A1BB-4047-B1BB-BAF232BED1C8}" srcOrd="0" destOrd="0" presId="urn:microsoft.com/office/officeart/2005/8/layout/vProcess5"/>
    <dgm:cxn modelId="{B69760A2-2478-435E-A474-B740448400DD}" srcId="{B0BDB3ED-29D7-4918-9D75-A6F356EE577C}" destId="{023F7F1A-360E-4094-AD9F-E886B70F8F04}" srcOrd="2" destOrd="0" parTransId="{2375426F-9A31-40C6-B59C-BC1D6AC0FD3A}" sibTransId="{F13F9335-A298-4B2A-9180-3B732A896294}"/>
    <dgm:cxn modelId="{9648A8A5-749A-344C-9496-F950A7F92134}" type="presOf" srcId="{B0BDB3ED-29D7-4918-9D75-A6F356EE577C}" destId="{258A8990-F28B-4142-BB31-A305BF8F99D3}" srcOrd="0" destOrd="0" presId="urn:microsoft.com/office/officeart/2005/8/layout/vProcess5"/>
    <dgm:cxn modelId="{4EF212AE-B1B0-A34A-A67F-5A7C2A541A68}" type="presOf" srcId="{E04AEC5E-0A5A-4AFF-811E-8D80ED93C659}" destId="{693A047D-8537-6148-826C-6C63AC61AF69}" srcOrd="0" destOrd="0" presId="urn:microsoft.com/office/officeart/2005/8/layout/vProcess5"/>
    <dgm:cxn modelId="{D75BAFC8-6C12-494F-A421-5FFEE352C776}" type="presOf" srcId="{6EF67A4C-E898-4DCA-8892-69941A047AD2}" destId="{0F24D13E-45CF-BC49-9B25-178F3864D2AB}" srcOrd="0" destOrd="0" presId="urn:microsoft.com/office/officeart/2005/8/layout/vProcess5"/>
    <dgm:cxn modelId="{3820B6C8-5861-4FAD-921B-97DC0ACFBB7A}" srcId="{B0BDB3ED-29D7-4918-9D75-A6F356EE577C}" destId="{87106353-E337-44E5-B6CD-A87715B6BE7C}" srcOrd="3" destOrd="0" parTransId="{D801FDF7-9E4D-4098-85B0-23B812988931}" sibTransId="{501E7F31-128C-4E1E-9EED-A0B81D5A3039}"/>
    <dgm:cxn modelId="{8C0331F7-A5AC-304B-98CD-6686DC2AC7D0}" type="presOf" srcId="{463AD03D-F1E4-4F3C-9E0F-A3B0B5AA2362}" destId="{4E14F69D-4D65-554A-8047-8B2B1E8F428C}" srcOrd="0" destOrd="0" presId="urn:microsoft.com/office/officeart/2005/8/layout/vProcess5"/>
    <dgm:cxn modelId="{8454EBA7-4B73-8443-BC1A-C7DEF3FD106E}" type="presParOf" srcId="{258A8990-F28B-4142-BB31-A305BF8F99D3}" destId="{3B9D4F2D-14B5-C341-A9EA-79E003BB80FE}" srcOrd="0" destOrd="0" presId="urn:microsoft.com/office/officeart/2005/8/layout/vProcess5"/>
    <dgm:cxn modelId="{774D0C74-3391-8E40-A131-AE72B9583D20}" type="presParOf" srcId="{258A8990-F28B-4142-BB31-A305BF8F99D3}" destId="{ED3DC143-CA2D-D54C-9DA6-8AD5588CC424}" srcOrd="1" destOrd="0" presId="urn:microsoft.com/office/officeart/2005/8/layout/vProcess5"/>
    <dgm:cxn modelId="{5847EDD5-9CC7-184A-B572-639D125E4E35}" type="presParOf" srcId="{258A8990-F28B-4142-BB31-A305BF8F99D3}" destId="{4E14F69D-4D65-554A-8047-8B2B1E8F428C}" srcOrd="2" destOrd="0" presId="urn:microsoft.com/office/officeart/2005/8/layout/vProcess5"/>
    <dgm:cxn modelId="{81255D4D-74C1-BE42-8782-F7AAA6955324}" type="presParOf" srcId="{258A8990-F28B-4142-BB31-A305BF8F99D3}" destId="{6E3C2FBB-F354-3243-9829-913ED230A050}" srcOrd="3" destOrd="0" presId="urn:microsoft.com/office/officeart/2005/8/layout/vProcess5"/>
    <dgm:cxn modelId="{5F583499-7E5C-D94B-8FFB-F51F697DDFB7}" type="presParOf" srcId="{258A8990-F28B-4142-BB31-A305BF8F99D3}" destId="{215C92A2-B36B-E64D-BA12-70E0968C9F83}" srcOrd="4" destOrd="0" presId="urn:microsoft.com/office/officeart/2005/8/layout/vProcess5"/>
    <dgm:cxn modelId="{763EEE3E-838F-0A40-BC76-B8F913F11DCA}" type="presParOf" srcId="{258A8990-F28B-4142-BB31-A305BF8F99D3}" destId="{0F24D13E-45CF-BC49-9B25-178F3864D2AB}" srcOrd="5" destOrd="0" presId="urn:microsoft.com/office/officeart/2005/8/layout/vProcess5"/>
    <dgm:cxn modelId="{0DBEE4D8-3BE9-094E-84DB-7368295BA8D3}" type="presParOf" srcId="{258A8990-F28B-4142-BB31-A305BF8F99D3}" destId="{693A047D-8537-6148-826C-6C63AC61AF69}" srcOrd="6" destOrd="0" presId="urn:microsoft.com/office/officeart/2005/8/layout/vProcess5"/>
    <dgm:cxn modelId="{0BCA7D2B-BB77-3C42-BB0D-623B8CA0D7E4}" type="presParOf" srcId="{258A8990-F28B-4142-BB31-A305BF8F99D3}" destId="{7BCA1025-A1BB-4047-B1BB-BAF232BED1C8}" srcOrd="7" destOrd="0" presId="urn:microsoft.com/office/officeart/2005/8/layout/vProcess5"/>
    <dgm:cxn modelId="{98DE314F-4E74-CC41-B29F-81A8E40CDFD4}" type="presParOf" srcId="{258A8990-F28B-4142-BB31-A305BF8F99D3}" destId="{4BF03B24-065D-A841-8D53-7BCCC636AFEE}" srcOrd="8" destOrd="0" presId="urn:microsoft.com/office/officeart/2005/8/layout/vProcess5"/>
    <dgm:cxn modelId="{A00E4847-DC68-4345-8161-1B86832BAA27}" type="presParOf" srcId="{258A8990-F28B-4142-BB31-A305BF8F99D3}" destId="{C3978715-6FB4-7340-99B8-145197740DC4}" srcOrd="9" destOrd="0" presId="urn:microsoft.com/office/officeart/2005/8/layout/vProcess5"/>
    <dgm:cxn modelId="{2A8087AC-95CB-104B-82C0-13F74FD86417}" type="presParOf" srcId="{258A8990-F28B-4142-BB31-A305BF8F99D3}" destId="{7C96DA96-E445-0C47-BEF2-B1D82572D02D}" srcOrd="10" destOrd="0" presId="urn:microsoft.com/office/officeart/2005/8/layout/vProcess5"/>
    <dgm:cxn modelId="{F407C0FE-8597-EE4B-9DED-A8B19730BF7E}" type="presParOf" srcId="{258A8990-F28B-4142-BB31-A305BF8F99D3}" destId="{D56E42C1-8383-2047-BDF2-BF56F2833E2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82373-20B0-D34A-A9FD-6957C7595AC6}">
      <dsp:nvSpPr>
        <dsp:cNvPr id="0" name=""/>
        <dsp:cNvSpPr/>
      </dsp:nvSpPr>
      <dsp:spPr>
        <a:xfrm>
          <a:off x="0" y="0"/>
          <a:ext cx="5175384" cy="134444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Robert Choudhury Postgraduate Research Student</a:t>
          </a:r>
          <a:endParaRPr lang="en-US" sz="1900" kern="1200" dirty="0"/>
        </a:p>
      </dsp:txBody>
      <dsp:txXfrm>
        <a:off x="65631" y="65631"/>
        <a:ext cx="5044122" cy="1213186"/>
      </dsp:txXfrm>
    </dsp:sp>
    <dsp:sp modelId="{3679FC8A-050B-FD47-85DD-C7DE105E4317}">
      <dsp:nvSpPr>
        <dsp:cNvPr id="0" name=""/>
        <dsp:cNvSpPr/>
      </dsp:nvSpPr>
      <dsp:spPr>
        <a:xfrm>
          <a:off x="0" y="1403828"/>
          <a:ext cx="5175384" cy="134444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Former Software engineer for Telecoms software company</a:t>
          </a:r>
          <a:endParaRPr lang="en-US" sz="1900" kern="1200" dirty="0"/>
        </a:p>
      </dsp:txBody>
      <dsp:txXfrm>
        <a:off x="65631" y="1469459"/>
        <a:ext cx="5044122" cy="1213186"/>
      </dsp:txXfrm>
    </dsp:sp>
    <dsp:sp modelId="{CC07CC57-78A5-0543-AB08-086534EEFFF4}">
      <dsp:nvSpPr>
        <dsp:cNvPr id="0" name=""/>
        <dsp:cNvSpPr/>
      </dsp:nvSpPr>
      <dsp:spPr>
        <a:xfrm>
          <a:off x="0" y="2802997"/>
          <a:ext cx="5175384" cy="134444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My work is supported by the EPSRC and the UK Government as part of the Centre for Doctoral Training in Cyber Security at Royal Holloway, University of London (EP/P009301/1). </a:t>
          </a:r>
          <a:endParaRPr lang="en-US" sz="1900" kern="1200" dirty="0"/>
        </a:p>
      </dsp:txBody>
      <dsp:txXfrm>
        <a:off x="65631" y="2868628"/>
        <a:ext cx="5044122" cy="1213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57EEB-8734-4BFD-BE61-C1BEF216C5FE}">
      <dsp:nvSpPr>
        <dsp:cNvPr id="0" name=""/>
        <dsp:cNvSpPr/>
      </dsp:nvSpPr>
      <dsp:spPr>
        <a:xfrm>
          <a:off x="0" y="398"/>
          <a:ext cx="7886700" cy="9322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AB6835-DDD5-4DD0-96DA-71F778D55DD8}">
      <dsp:nvSpPr>
        <dsp:cNvPr id="0" name=""/>
        <dsp:cNvSpPr/>
      </dsp:nvSpPr>
      <dsp:spPr>
        <a:xfrm>
          <a:off x="281991" y="210143"/>
          <a:ext cx="512711" cy="512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52CEC6-3FAD-4D62-BBFE-51FE3C8325F2}">
      <dsp:nvSpPr>
        <dsp:cNvPr id="0" name=""/>
        <dsp:cNvSpPr/>
      </dsp:nvSpPr>
      <dsp:spPr>
        <a:xfrm>
          <a:off x="1076693" y="398"/>
          <a:ext cx="6810006"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666750">
            <a:lnSpc>
              <a:spcPct val="100000"/>
            </a:lnSpc>
            <a:spcBef>
              <a:spcPct val="0"/>
            </a:spcBef>
            <a:spcAft>
              <a:spcPct val="35000"/>
            </a:spcAft>
            <a:buNone/>
          </a:pPr>
          <a:r>
            <a:rPr lang="en-GB" sz="1500" kern="1200" dirty="0"/>
            <a:t>We demonstrate that the magnetometer on a smartphone is sensitive enough to construct a reverse Turing test in certain cases that can be used as a trigger for offensive and defensive actions</a:t>
          </a:r>
          <a:endParaRPr lang="en-US" sz="1500" kern="1200" dirty="0"/>
        </a:p>
      </dsp:txBody>
      <dsp:txXfrm>
        <a:off x="1076693" y="398"/>
        <a:ext cx="6810006" cy="932202"/>
      </dsp:txXfrm>
    </dsp:sp>
    <dsp:sp modelId="{17970207-C94F-4A94-9BC0-A08444D710BC}">
      <dsp:nvSpPr>
        <dsp:cNvPr id="0" name=""/>
        <dsp:cNvSpPr/>
      </dsp:nvSpPr>
      <dsp:spPr>
        <a:xfrm>
          <a:off x="0" y="1165650"/>
          <a:ext cx="7886700" cy="9322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1010D0-6546-4CF9-A2AF-B1F289694747}">
      <dsp:nvSpPr>
        <dsp:cNvPr id="0" name=""/>
        <dsp:cNvSpPr/>
      </dsp:nvSpPr>
      <dsp:spPr>
        <a:xfrm>
          <a:off x="281991" y="1375396"/>
          <a:ext cx="512711" cy="512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D05780-960A-4D3B-84D9-7A52799E504A}">
      <dsp:nvSpPr>
        <dsp:cNvPr id="0" name=""/>
        <dsp:cNvSpPr/>
      </dsp:nvSpPr>
      <dsp:spPr>
        <a:xfrm>
          <a:off x="1076693" y="1165650"/>
          <a:ext cx="6810006"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666750">
            <a:lnSpc>
              <a:spcPct val="100000"/>
            </a:lnSpc>
            <a:spcBef>
              <a:spcPct val="0"/>
            </a:spcBef>
            <a:spcAft>
              <a:spcPct val="35000"/>
            </a:spcAft>
            <a:buNone/>
          </a:pPr>
          <a:r>
            <a:rPr lang="en-GB" sz="1500" kern="1200" dirty="0"/>
            <a:t>Make use of a confidence measure based on Conformal Prediction to aid in identifying potential information leaks</a:t>
          </a:r>
          <a:endParaRPr lang="en-US" sz="1500" kern="1200" dirty="0"/>
        </a:p>
      </dsp:txBody>
      <dsp:txXfrm>
        <a:off x="1076693" y="1165650"/>
        <a:ext cx="6810006" cy="932202"/>
      </dsp:txXfrm>
    </dsp:sp>
    <dsp:sp modelId="{C01451F3-9355-4744-A687-05D7825791A1}">
      <dsp:nvSpPr>
        <dsp:cNvPr id="0" name=""/>
        <dsp:cNvSpPr/>
      </dsp:nvSpPr>
      <dsp:spPr>
        <a:xfrm>
          <a:off x="0" y="2330903"/>
          <a:ext cx="7886700" cy="9322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F99499-49BE-4F58-9574-38DCF6E871AB}">
      <dsp:nvSpPr>
        <dsp:cNvPr id="0" name=""/>
        <dsp:cNvSpPr/>
      </dsp:nvSpPr>
      <dsp:spPr>
        <a:xfrm>
          <a:off x="281991" y="2540649"/>
          <a:ext cx="512711" cy="512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F111CF-BD13-4BCF-AEF9-451D4DFF48B8}">
      <dsp:nvSpPr>
        <dsp:cNvPr id="0" name=""/>
        <dsp:cNvSpPr/>
      </dsp:nvSpPr>
      <dsp:spPr>
        <a:xfrm>
          <a:off x="1076693" y="2330903"/>
          <a:ext cx="6810006"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666750">
            <a:lnSpc>
              <a:spcPct val="100000"/>
            </a:lnSpc>
            <a:spcBef>
              <a:spcPct val="0"/>
            </a:spcBef>
            <a:spcAft>
              <a:spcPct val="35000"/>
            </a:spcAft>
            <a:buNone/>
          </a:pPr>
          <a:r>
            <a:rPr lang="en-GB" sz="1500" kern="1200" dirty="0"/>
            <a:t>Visualise the dataset and help identify the risk of sensitive information being leaked</a:t>
          </a:r>
          <a:endParaRPr lang="en-US" sz="1500" kern="1200" dirty="0"/>
        </a:p>
      </dsp:txBody>
      <dsp:txXfrm>
        <a:off x="1076693" y="2330903"/>
        <a:ext cx="6810006" cy="932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82F39-E9E5-4856-B9D0-1F1ABA504966}">
      <dsp:nvSpPr>
        <dsp:cNvPr id="0" name=""/>
        <dsp:cNvSpPr/>
      </dsp:nvSpPr>
      <dsp:spPr>
        <a:xfrm>
          <a:off x="890763" y="631049"/>
          <a:ext cx="981188" cy="9811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FB32EE-65A4-463F-BA3A-461AC2D6A3E7}">
      <dsp:nvSpPr>
        <dsp:cNvPr id="0" name=""/>
        <dsp:cNvSpPr/>
      </dsp:nvSpPr>
      <dsp:spPr>
        <a:xfrm>
          <a:off x="291148" y="1912454"/>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0" i="0" kern="1200" baseline="0"/>
            <a:t>Magnetometer data affected by background noise</a:t>
          </a:r>
          <a:endParaRPr lang="en-US" sz="1400" kern="1200"/>
        </a:p>
      </dsp:txBody>
      <dsp:txXfrm>
        <a:off x="291148" y="1912454"/>
        <a:ext cx="2180418" cy="720000"/>
      </dsp:txXfrm>
    </dsp:sp>
    <dsp:sp modelId="{53AF570C-966C-4C01-A016-549C415D5C7A}">
      <dsp:nvSpPr>
        <dsp:cNvPr id="0" name=""/>
        <dsp:cNvSpPr/>
      </dsp:nvSpPr>
      <dsp:spPr>
        <a:xfrm>
          <a:off x="3452755" y="631049"/>
          <a:ext cx="981188" cy="9811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AC3BF4-BEBA-4B39-8884-B51C1E00388D}">
      <dsp:nvSpPr>
        <dsp:cNvPr id="0" name=""/>
        <dsp:cNvSpPr/>
      </dsp:nvSpPr>
      <dsp:spPr>
        <a:xfrm>
          <a:off x="2853140" y="1912454"/>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0" i="0" kern="1200" baseline="0" dirty="0"/>
            <a:t>High dimensionality data which is a 3d representation of a magnetic field</a:t>
          </a:r>
          <a:endParaRPr lang="en-US" sz="1400" kern="1200" dirty="0"/>
        </a:p>
      </dsp:txBody>
      <dsp:txXfrm>
        <a:off x="2853140" y="1912454"/>
        <a:ext cx="2180418" cy="720000"/>
      </dsp:txXfrm>
    </dsp:sp>
    <dsp:sp modelId="{DE2B3FAF-1175-41A0-A2BB-480945C38FEE}">
      <dsp:nvSpPr>
        <dsp:cNvPr id="0" name=""/>
        <dsp:cNvSpPr/>
      </dsp:nvSpPr>
      <dsp:spPr>
        <a:xfrm>
          <a:off x="6014747" y="631049"/>
          <a:ext cx="981188" cy="9811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E9BAF-C3EF-4734-B922-82ACE643C4FB}">
      <dsp:nvSpPr>
        <dsp:cNvPr id="0" name=""/>
        <dsp:cNvSpPr/>
      </dsp:nvSpPr>
      <dsp:spPr>
        <a:xfrm>
          <a:off x="5415132" y="1912454"/>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0" i="0" kern="1200" baseline="0"/>
            <a:t>The audio files in the data set are of a similar length and volume</a:t>
          </a:r>
          <a:endParaRPr lang="en-US" sz="1400" kern="1200"/>
        </a:p>
      </dsp:txBody>
      <dsp:txXfrm>
        <a:off x="5415132" y="1912454"/>
        <a:ext cx="2180418"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25578-0C71-490E-91E2-8A43CE53DCC4}">
      <dsp:nvSpPr>
        <dsp:cNvPr id="0" name=""/>
        <dsp:cNvSpPr/>
      </dsp:nvSpPr>
      <dsp:spPr>
        <a:xfrm>
          <a:off x="1052690" y="257554"/>
          <a:ext cx="1695937" cy="169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A6FCCC-F0D6-4E97-8094-7F631AC1E695}">
      <dsp:nvSpPr>
        <dsp:cNvPr id="0" name=""/>
        <dsp:cNvSpPr/>
      </dsp:nvSpPr>
      <dsp:spPr>
        <a:xfrm>
          <a:off x="16284" y="2380007"/>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kern="1200" dirty="0" err="1"/>
            <a:t>Umap</a:t>
          </a:r>
          <a:r>
            <a:rPr lang="en-GB" sz="2500" kern="1200" dirty="0"/>
            <a:t> was chosen with the Cosine similarity metric</a:t>
          </a:r>
          <a:endParaRPr lang="en-US" sz="2500" kern="1200" dirty="0"/>
        </a:p>
      </dsp:txBody>
      <dsp:txXfrm>
        <a:off x="16284" y="2380007"/>
        <a:ext cx="3768750" cy="720000"/>
      </dsp:txXfrm>
    </dsp:sp>
    <dsp:sp modelId="{85C2CDDF-FDE2-4762-8C50-2F4DE626070F}">
      <dsp:nvSpPr>
        <dsp:cNvPr id="0" name=""/>
        <dsp:cNvSpPr/>
      </dsp:nvSpPr>
      <dsp:spPr>
        <a:xfrm>
          <a:off x="5480971" y="257554"/>
          <a:ext cx="1695937" cy="169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48EA2D-7003-48B7-B678-6E3199F3B83D}">
      <dsp:nvSpPr>
        <dsp:cNvPr id="0" name=""/>
        <dsp:cNvSpPr/>
      </dsp:nvSpPr>
      <dsp:spPr>
        <a:xfrm>
          <a:off x="4444565" y="2380007"/>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kern="1200" dirty="0"/>
            <a:t>This metric effective with noisy data</a:t>
          </a:r>
          <a:endParaRPr lang="en-US" sz="2500" kern="1200" dirty="0"/>
        </a:p>
      </dsp:txBody>
      <dsp:txXfrm>
        <a:off x="4444565" y="2380007"/>
        <a:ext cx="3768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AC9D6-237E-4B3C-B51E-BED883ABDE2E}">
      <dsp:nvSpPr>
        <dsp:cNvPr id="0" name=""/>
        <dsp:cNvSpPr/>
      </dsp:nvSpPr>
      <dsp:spPr>
        <a:xfrm>
          <a:off x="0" y="531673"/>
          <a:ext cx="8229600" cy="9815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33AADB-3A2A-4CC1-BBD7-61295A383DCF}">
      <dsp:nvSpPr>
        <dsp:cNvPr id="0" name=""/>
        <dsp:cNvSpPr/>
      </dsp:nvSpPr>
      <dsp:spPr>
        <a:xfrm>
          <a:off x="296919" y="752522"/>
          <a:ext cx="539853" cy="5398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9808A7-5BDF-4673-8909-53B5171D28A8}">
      <dsp:nvSpPr>
        <dsp:cNvPr id="0" name=""/>
        <dsp:cNvSpPr/>
      </dsp:nvSpPr>
      <dsp:spPr>
        <a:xfrm>
          <a:off x="1133691" y="531673"/>
          <a:ext cx="7095908" cy="981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81" tIns="103881" rIns="103881" bIns="103881" numCol="1" spcCol="1270" anchor="ctr" anchorCtr="0">
          <a:noAutofit/>
        </a:bodyPr>
        <a:lstStyle/>
        <a:p>
          <a:pPr marL="0" lvl="0" indent="0" algn="l" defTabSz="800100">
            <a:lnSpc>
              <a:spcPct val="90000"/>
            </a:lnSpc>
            <a:spcBef>
              <a:spcPct val="0"/>
            </a:spcBef>
            <a:spcAft>
              <a:spcPct val="35000"/>
            </a:spcAft>
            <a:buNone/>
          </a:pPr>
          <a:r>
            <a:rPr lang="en-GB" sz="1800" kern="1200" dirty="0"/>
            <a:t>When building our models we used Inductive Conformal Prediction because we would not have to retrain the model for each new test record. </a:t>
          </a:r>
          <a:endParaRPr lang="en-US" sz="1800" kern="1200" dirty="0"/>
        </a:p>
      </dsp:txBody>
      <dsp:txXfrm>
        <a:off x="1133691" y="531673"/>
        <a:ext cx="7095908" cy="981551"/>
      </dsp:txXfrm>
    </dsp:sp>
    <dsp:sp modelId="{6DB3C85A-447F-4BE8-AC43-0C333D0711F8}">
      <dsp:nvSpPr>
        <dsp:cNvPr id="0" name=""/>
        <dsp:cNvSpPr/>
      </dsp:nvSpPr>
      <dsp:spPr>
        <a:xfrm>
          <a:off x="0" y="1758612"/>
          <a:ext cx="8229600" cy="9815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4F4BB4-C476-4B3E-B978-A61DD6C93D2D}">
      <dsp:nvSpPr>
        <dsp:cNvPr id="0" name=""/>
        <dsp:cNvSpPr/>
      </dsp:nvSpPr>
      <dsp:spPr>
        <a:xfrm>
          <a:off x="296919" y="1979461"/>
          <a:ext cx="539853" cy="5398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F4778C-0370-4407-8062-BB1A6219E00D}">
      <dsp:nvSpPr>
        <dsp:cNvPr id="0" name=""/>
        <dsp:cNvSpPr/>
      </dsp:nvSpPr>
      <dsp:spPr>
        <a:xfrm>
          <a:off x="1133691" y="1758612"/>
          <a:ext cx="7095908" cy="981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81" tIns="103881" rIns="103881" bIns="103881" numCol="1" spcCol="1270" anchor="ctr" anchorCtr="0">
          <a:noAutofit/>
        </a:bodyPr>
        <a:lstStyle/>
        <a:p>
          <a:pPr marL="0" lvl="0" indent="0" algn="l" defTabSz="800100">
            <a:lnSpc>
              <a:spcPct val="90000"/>
            </a:lnSpc>
            <a:spcBef>
              <a:spcPct val="0"/>
            </a:spcBef>
            <a:spcAft>
              <a:spcPct val="35000"/>
            </a:spcAft>
            <a:buNone/>
          </a:pPr>
          <a:r>
            <a:rPr lang="en-GB" sz="1800" kern="1200" dirty="0"/>
            <a:t>We analysed the prediction set to see if what security properties would be leaked.  </a:t>
          </a:r>
          <a:endParaRPr lang="en-US" sz="1800" kern="1200" dirty="0"/>
        </a:p>
      </dsp:txBody>
      <dsp:txXfrm>
        <a:off x="1133691" y="1758612"/>
        <a:ext cx="7095908" cy="9815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0534E-C5B5-CE4F-8A29-6C45ED85A1EC}">
      <dsp:nvSpPr>
        <dsp:cNvPr id="0" name=""/>
        <dsp:cNvSpPr/>
      </dsp:nvSpPr>
      <dsp:spPr>
        <a:xfrm>
          <a:off x="205501" y="0"/>
          <a:ext cx="3577733" cy="3577733"/>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BD0086-BA84-8C49-97EB-61A984950A6D}">
      <dsp:nvSpPr>
        <dsp:cNvPr id="0" name=""/>
        <dsp:cNvSpPr/>
      </dsp:nvSpPr>
      <dsp:spPr>
        <a:xfrm>
          <a:off x="545386" y="339884"/>
          <a:ext cx="1395315" cy="13953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Background Noise</a:t>
          </a:r>
        </a:p>
      </dsp:txBody>
      <dsp:txXfrm>
        <a:off x="613500" y="407998"/>
        <a:ext cx="1259087" cy="1259087"/>
      </dsp:txXfrm>
    </dsp:sp>
    <dsp:sp modelId="{12C95625-E46A-1741-A118-0E60C828611B}">
      <dsp:nvSpPr>
        <dsp:cNvPr id="0" name=""/>
        <dsp:cNvSpPr/>
      </dsp:nvSpPr>
      <dsp:spPr>
        <a:xfrm>
          <a:off x="2048034" y="349023"/>
          <a:ext cx="1395315" cy="139531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Different types of speakers</a:t>
          </a:r>
        </a:p>
      </dsp:txBody>
      <dsp:txXfrm>
        <a:off x="2116148" y="417137"/>
        <a:ext cx="1259087" cy="1259087"/>
      </dsp:txXfrm>
    </dsp:sp>
    <dsp:sp modelId="{7315CF6D-07C3-8246-B7D7-06F2C69250B0}">
      <dsp:nvSpPr>
        <dsp:cNvPr id="0" name=""/>
        <dsp:cNvSpPr/>
      </dsp:nvSpPr>
      <dsp:spPr>
        <a:xfrm>
          <a:off x="545386" y="1842532"/>
          <a:ext cx="1395315" cy="139531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High dimensionality</a:t>
          </a:r>
        </a:p>
      </dsp:txBody>
      <dsp:txXfrm>
        <a:off x="613500" y="1910646"/>
        <a:ext cx="1259087" cy="1259087"/>
      </dsp:txXfrm>
    </dsp:sp>
    <dsp:sp modelId="{4BAF7DCF-4551-624A-9DC0-1007DA1F4692}">
      <dsp:nvSpPr>
        <dsp:cNvPr id="0" name=""/>
        <dsp:cNvSpPr/>
      </dsp:nvSpPr>
      <dsp:spPr>
        <a:xfrm>
          <a:off x="2048034" y="1842532"/>
          <a:ext cx="1395315" cy="13953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Classes are similar</a:t>
          </a:r>
        </a:p>
      </dsp:txBody>
      <dsp:txXfrm>
        <a:off x="2116148" y="1910646"/>
        <a:ext cx="1259087" cy="12590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C143-CA2D-D54C-9DA6-8AD5588CC424}">
      <dsp:nvSpPr>
        <dsp:cNvPr id="0" name=""/>
        <dsp:cNvSpPr/>
      </dsp:nvSpPr>
      <dsp:spPr>
        <a:xfrm>
          <a:off x="0" y="0"/>
          <a:ext cx="6583680" cy="7198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Demonstrate that state of the art security models on Android can be bypassed using low powered sensors such as the magnetometer to infer information which is considered sensitive (specifically inferring the sounds that a microphone could receive using the magnetometer).</a:t>
          </a:r>
          <a:endParaRPr lang="en-US" sz="1000" kern="1200" dirty="0"/>
        </a:p>
      </dsp:txBody>
      <dsp:txXfrm>
        <a:off x="21082" y="21082"/>
        <a:ext cx="5746132" cy="677640"/>
      </dsp:txXfrm>
    </dsp:sp>
    <dsp:sp modelId="{4E14F69D-4D65-554A-8047-8B2B1E8F428C}">
      <dsp:nvSpPr>
        <dsp:cNvPr id="0" name=""/>
        <dsp:cNvSpPr/>
      </dsp:nvSpPr>
      <dsp:spPr>
        <a:xfrm>
          <a:off x="551383" y="850677"/>
          <a:ext cx="6583680" cy="7198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Demonstrate that the magnetometer can be used to perform a reverse Turing test by detecting an adverse change in environment such as the device being placed in signal blocking bag. This can act as a trigger for software on the device to perform a privacy preserving action such as locking the screen or shutting down. </a:t>
          </a:r>
          <a:endParaRPr lang="en-US" sz="1000" kern="1200" dirty="0"/>
        </a:p>
      </dsp:txBody>
      <dsp:txXfrm>
        <a:off x="572465" y="871759"/>
        <a:ext cx="5522259" cy="677640"/>
      </dsp:txXfrm>
    </dsp:sp>
    <dsp:sp modelId="{6E3C2FBB-F354-3243-9829-913ED230A050}">
      <dsp:nvSpPr>
        <dsp:cNvPr id="0" name=""/>
        <dsp:cNvSpPr/>
      </dsp:nvSpPr>
      <dsp:spPr>
        <a:xfrm>
          <a:off x="1094536" y="1701355"/>
          <a:ext cx="6583680" cy="7198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Compare inference attacks outside and inside faraday cage thereby demonstrating that inference attacks maybe more effective in a clean environment.</a:t>
          </a:r>
          <a:endParaRPr lang="en-US" sz="1000" kern="1200" dirty="0"/>
        </a:p>
      </dsp:txBody>
      <dsp:txXfrm>
        <a:off x="1115618" y="1722437"/>
        <a:ext cx="5530489" cy="677640"/>
      </dsp:txXfrm>
    </dsp:sp>
    <dsp:sp modelId="{215C92A2-B36B-E64D-BA12-70E0968C9F83}">
      <dsp:nvSpPr>
        <dsp:cNvPr id="0" name=""/>
        <dsp:cNvSpPr/>
      </dsp:nvSpPr>
      <dsp:spPr>
        <a:xfrm>
          <a:off x="1645920" y="2552033"/>
          <a:ext cx="6583680" cy="7198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Contrast the vulnerability to information leaks from uncalibrated sensors and calibrated sensors. (limited to Gyroscope)</a:t>
          </a:r>
          <a:endParaRPr lang="en-US" sz="1000" kern="1200" dirty="0"/>
        </a:p>
      </dsp:txBody>
      <dsp:txXfrm>
        <a:off x="1667002" y="2573115"/>
        <a:ext cx="5522259" cy="677640"/>
      </dsp:txXfrm>
    </dsp:sp>
    <dsp:sp modelId="{0F24D13E-45CF-BC49-9B25-178F3864D2AB}">
      <dsp:nvSpPr>
        <dsp:cNvPr id="0" name=""/>
        <dsp:cNvSpPr/>
      </dsp:nvSpPr>
      <dsp:spPr>
        <a:xfrm>
          <a:off x="6115807" y="551304"/>
          <a:ext cx="467872" cy="46787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221078" y="551304"/>
        <a:ext cx="257330" cy="352074"/>
      </dsp:txXfrm>
    </dsp:sp>
    <dsp:sp modelId="{693A047D-8537-6148-826C-6C63AC61AF69}">
      <dsp:nvSpPr>
        <dsp:cNvPr id="0" name=""/>
        <dsp:cNvSpPr/>
      </dsp:nvSpPr>
      <dsp:spPr>
        <a:xfrm>
          <a:off x="6667190" y="1401982"/>
          <a:ext cx="467872" cy="46787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772461" y="1401982"/>
        <a:ext cx="257330" cy="352074"/>
      </dsp:txXfrm>
    </dsp:sp>
    <dsp:sp modelId="{7BCA1025-A1BB-4047-B1BB-BAF232BED1C8}">
      <dsp:nvSpPr>
        <dsp:cNvPr id="0" name=""/>
        <dsp:cNvSpPr/>
      </dsp:nvSpPr>
      <dsp:spPr>
        <a:xfrm>
          <a:off x="7210343" y="2252660"/>
          <a:ext cx="467872" cy="46787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315614" y="2252660"/>
        <a:ext cx="257330" cy="3520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437260" cy="808239"/>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0FA731-96C6-1C4F-A61E-653465578A10}" type="slidenum">
              <a:rPr lang="en-GB" smtClean="0"/>
              <a:t>‹#›</a:t>
            </a:fld>
            <a:endParaRPr lang="en-GB"/>
          </a:p>
        </p:txBody>
      </p:sp>
      <p:sp>
        <p:nvSpPr>
          <p:cNvPr id="8" name="Date Placeholder 2"/>
          <p:cNvSpPr>
            <a:spLocks noGrp="1"/>
          </p:cNvSpPr>
          <p:nvPr>
            <p:ph type="dt" sz="quarter" idx="1"/>
          </p:nvPr>
        </p:nvSpPr>
        <p:spPr>
          <a:xfrm>
            <a:off x="5739817" y="0"/>
            <a:ext cx="1118183" cy="457200"/>
          </a:xfrm>
          <a:prstGeom prst="rect">
            <a:avLst/>
          </a:prstGeom>
        </p:spPr>
        <p:txBody>
          <a:bodyPr vert="horz" lIns="91440" tIns="45720" rIns="91440" bIns="45720" rtlCol="0"/>
          <a:lstStyle>
            <a:lvl1pPr algn="r">
              <a:defRPr sz="1200"/>
            </a:lvl1pPr>
          </a:lstStyle>
          <a:p>
            <a:fld id="{F26FE862-AA2E-A649-A23D-0AE53E0EBE06}" type="datetimeFigureOut">
              <a:rPr lang="en-US" smtClean="0"/>
              <a:t>9/13/23</a:t>
            </a:fld>
            <a:endParaRPr lang="en-GB"/>
          </a:p>
        </p:txBody>
      </p:sp>
    </p:spTree>
    <p:extLst>
      <p:ext uri="{BB962C8B-B14F-4D97-AF65-F5344CB8AC3E}">
        <p14:creationId xmlns:p14="http://schemas.microsoft.com/office/powerpoint/2010/main" val="2941298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0" y="8673460"/>
            <a:ext cx="6858000" cy="457200"/>
          </a:xfrm>
          <a:prstGeom prst="rect">
            <a:avLst/>
          </a:prstGeom>
        </p:spPr>
        <p:txBody>
          <a:bodyPr vert="horz" lIns="91440" tIns="45720" rIns="91440" bIns="45720" rtlCol="0" anchor="b"/>
          <a:lstStyle>
            <a:lvl1pPr algn="ctr">
              <a:defRPr sz="1200"/>
            </a:lvl1pPr>
          </a:lstStyle>
          <a:p>
            <a:fld id="{D080ACEF-038B-C84F-B8C5-91258E241761}" type="slidenum">
              <a:rPr lang="en-GB" smtClean="0"/>
              <a:pPr/>
              <a:t>‹#›</a:t>
            </a:fld>
            <a:endParaRPr lang="en-GB"/>
          </a:p>
        </p:txBody>
      </p:sp>
      <p:sp>
        <p:nvSpPr>
          <p:cNvPr id="9" name="Date Placeholder 2"/>
          <p:cNvSpPr>
            <a:spLocks noGrp="1"/>
          </p:cNvSpPr>
          <p:nvPr>
            <p:ph type="dt" sz="quarter" idx="1"/>
          </p:nvPr>
        </p:nvSpPr>
        <p:spPr>
          <a:xfrm>
            <a:off x="5715000" y="0"/>
            <a:ext cx="1159132" cy="457200"/>
          </a:xfrm>
          <a:prstGeom prst="rect">
            <a:avLst/>
          </a:prstGeom>
        </p:spPr>
        <p:txBody>
          <a:bodyPr vert="horz" lIns="91440" tIns="45720" rIns="91440" bIns="45720" rtlCol="0"/>
          <a:lstStyle>
            <a:lvl1pPr algn="r">
              <a:defRPr sz="1200"/>
            </a:lvl1pPr>
          </a:lstStyle>
          <a:p>
            <a:fld id="{F26FE862-AA2E-A649-A23D-0AE53E0EBE06}" type="datetimeFigureOut">
              <a:rPr lang="en-US" smtClean="0"/>
              <a:t>9/13/23</a:t>
            </a:fld>
            <a:endParaRPr lang="en-GB"/>
          </a:p>
        </p:txBody>
      </p:sp>
      <p:pic>
        <p:nvPicPr>
          <p:cNvPr id="8" name="Picture 7" descr="RHUL_Master_logo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1853" y="8045128"/>
            <a:ext cx="1401034" cy="702992"/>
          </a:xfrm>
          <a:prstGeom prst="rect">
            <a:avLst/>
          </a:prstGeom>
        </p:spPr>
      </p:pic>
    </p:spTree>
    <p:extLst>
      <p:ext uri="{BB962C8B-B14F-4D97-AF65-F5344CB8AC3E}">
        <p14:creationId xmlns:p14="http://schemas.microsoft.com/office/powerpoint/2010/main" val="38159833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changing to </a:t>
            </a:r>
            <a:r>
              <a:rPr lang="en-GB" dirty="0" err="1"/>
              <a:t>Khoungs</a:t>
            </a:r>
            <a:r>
              <a:rPr lang="en-GB" dirty="0"/>
              <a:t> intro slide</a:t>
            </a:r>
          </a:p>
        </p:txBody>
      </p:sp>
      <p:sp>
        <p:nvSpPr>
          <p:cNvPr id="4" name="Slide Number Placeholder 3"/>
          <p:cNvSpPr>
            <a:spLocks noGrp="1"/>
          </p:cNvSpPr>
          <p:nvPr>
            <p:ph type="sldNum" sz="quarter" idx="5"/>
          </p:nvPr>
        </p:nvSpPr>
        <p:spPr/>
        <p:txBody>
          <a:bodyPr/>
          <a:lstStyle/>
          <a:p>
            <a:fld id="{D080ACEF-038B-C84F-B8C5-91258E241761}" type="slidenum">
              <a:rPr lang="en-GB" smtClean="0"/>
              <a:pPr/>
              <a:t>1</a:t>
            </a:fld>
            <a:endParaRPr lang="en-GB"/>
          </a:p>
        </p:txBody>
      </p:sp>
    </p:spTree>
    <p:extLst>
      <p:ext uri="{BB962C8B-B14F-4D97-AF65-F5344CB8AC3E}">
        <p14:creationId xmlns:p14="http://schemas.microsoft.com/office/powerpoint/2010/main" val="3335239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Experiment 1 is a binary case that shows that we can do a Reverse Turing test using the magnetometer </a:t>
            </a:r>
          </a:p>
          <a:p>
            <a:endParaRPr lang="en-GB" dirty="0"/>
          </a:p>
          <a:p>
            <a:r>
              <a:rPr lang="en-GB" dirty="0"/>
              <a:t>2-3 are experiments to see what we can achieve with a magnetometer at a low sampling rate with our current methodology </a:t>
            </a:r>
          </a:p>
          <a:p>
            <a:endParaRPr lang="en-GB" dirty="0"/>
          </a:p>
          <a:p>
            <a:r>
              <a:rPr lang="en-GB" dirty="0"/>
              <a:t>Experiment 2 – 3 classes user has the phone and presses on the </a:t>
            </a:r>
          </a:p>
          <a:p>
            <a:endParaRPr lang="en-GB" dirty="0"/>
          </a:p>
        </p:txBody>
      </p:sp>
      <p:sp>
        <p:nvSpPr>
          <p:cNvPr id="4" name="Slide Number Placeholder 3"/>
          <p:cNvSpPr>
            <a:spLocks noGrp="1"/>
          </p:cNvSpPr>
          <p:nvPr>
            <p:ph type="sldNum" sz="quarter" idx="5"/>
          </p:nvPr>
        </p:nvSpPr>
        <p:spPr/>
        <p:txBody>
          <a:bodyPr/>
          <a:lstStyle/>
          <a:p>
            <a:fld id="{E5A0CB91-8DE9-F743-AC39-D2FAD6545805}" type="slidenum">
              <a:rPr lang="en-GB" smtClean="0"/>
              <a:t>10</a:t>
            </a:fld>
            <a:endParaRPr lang="en-GB"/>
          </a:p>
        </p:txBody>
      </p:sp>
    </p:spTree>
    <p:extLst>
      <p:ext uri="{BB962C8B-B14F-4D97-AF65-F5344CB8AC3E}">
        <p14:creationId xmlns:p14="http://schemas.microsoft.com/office/powerpoint/2010/main" val="2061100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Experiment 1 is a binary case that shows that we can do a Reverse Turing test using the magnetometer </a:t>
            </a:r>
          </a:p>
          <a:p>
            <a:endParaRPr lang="en-GB" dirty="0"/>
          </a:p>
          <a:p>
            <a:r>
              <a:rPr lang="en-GB" dirty="0"/>
              <a:t>2-3 are experiments to see what we can achieve with a magnetometer at a low sampling rate with our current methodology </a:t>
            </a:r>
          </a:p>
          <a:p>
            <a:endParaRPr lang="en-GB" dirty="0"/>
          </a:p>
          <a:p>
            <a:r>
              <a:rPr lang="en-GB" dirty="0"/>
              <a:t>Experiment 2 – 3 classes user has the phone and presses on the </a:t>
            </a:r>
          </a:p>
          <a:p>
            <a:endParaRPr lang="en-GB" dirty="0"/>
          </a:p>
        </p:txBody>
      </p:sp>
      <p:sp>
        <p:nvSpPr>
          <p:cNvPr id="4" name="Slide Number Placeholder 3"/>
          <p:cNvSpPr>
            <a:spLocks noGrp="1"/>
          </p:cNvSpPr>
          <p:nvPr>
            <p:ph type="sldNum" sz="quarter" idx="5"/>
          </p:nvPr>
        </p:nvSpPr>
        <p:spPr/>
        <p:txBody>
          <a:bodyPr/>
          <a:lstStyle/>
          <a:p>
            <a:fld id="{E5A0CB91-8DE9-F743-AC39-D2FAD6545805}" type="slidenum">
              <a:rPr lang="en-GB" smtClean="0"/>
              <a:t>11</a:t>
            </a:fld>
            <a:endParaRPr lang="en-GB"/>
          </a:p>
        </p:txBody>
      </p:sp>
    </p:spTree>
    <p:extLst>
      <p:ext uri="{BB962C8B-B14F-4D97-AF65-F5344CB8AC3E}">
        <p14:creationId xmlns:p14="http://schemas.microsoft.com/office/powerpoint/2010/main" val="1008450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Regarding the audio files used in that were used for experiment 3 I used dynamic range compression to ensure that the audio files were of the same magnitude and as they are numbers 0-9 they are the same length. This is to isolate the changes in magnitude rather than having other clues to the classification.</a:t>
            </a:r>
          </a:p>
          <a:p>
            <a:endParaRPr lang="en-GB" dirty="0"/>
          </a:p>
          <a:p>
            <a:r>
              <a:rPr lang="en-GB" dirty="0"/>
              <a:t>Construct and app to capture data from the required sensor</a:t>
            </a:r>
          </a:p>
          <a:p>
            <a:r>
              <a:rPr lang="en-GB" dirty="0"/>
              <a:t>Perform a series of sensitive actions whilst recording the sensor data</a:t>
            </a:r>
          </a:p>
          <a:p>
            <a:r>
              <a:rPr lang="en-GB" dirty="0"/>
              <a:t>Threat model</a:t>
            </a:r>
          </a:p>
          <a:p>
            <a:r>
              <a:rPr lang="en-GB" dirty="0"/>
              <a:t>Label the data /pre-process / visualise /  classification </a:t>
            </a:r>
          </a:p>
          <a:p>
            <a:r>
              <a:rPr lang="en-GB" dirty="0"/>
              <a:t>Challenges</a:t>
            </a:r>
          </a:p>
          <a:p>
            <a:pPr lvl="2"/>
            <a:endParaRPr lang="en-GB" dirty="0"/>
          </a:p>
          <a:p>
            <a:pPr lvl="2"/>
            <a:endParaRPr lang="en-GB" dirty="0"/>
          </a:p>
          <a:p>
            <a:pPr lvl="2"/>
            <a:endParaRPr lang="en-GB" dirty="0"/>
          </a:p>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pPr/>
              <a:t>12</a:t>
            </a:fld>
            <a:endParaRPr lang="en-GB"/>
          </a:p>
        </p:txBody>
      </p:sp>
    </p:spTree>
    <p:extLst>
      <p:ext uri="{BB962C8B-B14F-4D97-AF65-F5344CB8AC3E}">
        <p14:creationId xmlns:p14="http://schemas.microsoft.com/office/powerpoint/2010/main" val="1744645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generalist workflow of our experiments </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u="none" strike="noStrike" dirty="0">
                <a:effectLst/>
                <a:latin typeface="Arial" panose="020B0604020202020204" pitchFamily="34" charset="0"/>
              </a:rPr>
              <a:t>We made use of the Nonconformist package along with Scikit learn to perform get our results.</a:t>
            </a:r>
            <a:endParaRPr lang="en-GB" dirty="0"/>
          </a:p>
          <a:p>
            <a:endParaRPr lang="en-GB" dirty="0"/>
          </a:p>
          <a:p>
            <a:r>
              <a:rPr lang="en-GB" dirty="0"/>
              <a:t>LSTM was used because it gave us consistent and stable results – we wanted to work on time sequence data.</a:t>
            </a:r>
          </a:p>
          <a:p>
            <a:endParaRPr lang="en-GB" dirty="0"/>
          </a:p>
          <a:p>
            <a:endParaRPr lang="en-GB" dirty="0"/>
          </a:p>
          <a:p>
            <a:r>
              <a:rPr lang="en-GB" dirty="0"/>
              <a:t>UMAP and TSNE initially used by UMAP proved to be more efficient </a:t>
            </a:r>
          </a:p>
          <a:p>
            <a:endParaRPr lang="en-GB" b="0" i="0" u="none" strike="noStrike"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080ACEF-038B-C84F-B8C5-91258E241761}" type="slidenum">
              <a:rPr lang="en-GB" smtClean="0"/>
              <a:pPr/>
              <a:t>13</a:t>
            </a:fld>
            <a:endParaRPr lang="en-GB"/>
          </a:p>
        </p:txBody>
      </p:sp>
    </p:spTree>
    <p:extLst>
      <p:ext uri="{BB962C8B-B14F-4D97-AF65-F5344CB8AC3E}">
        <p14:creationId xmlns:p14="http://schemas.microsoft.com/office/powerpoint/2010/main" val="1031207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pPr/>
              <a:t>14</a:t>
            </a:fld>
            <a:endParaRPr lang="en-GB"/>
          </a:p>
        </p:txBody>
      </p:sp>
    </p:spTree>
    <p:extLst>
      <p:ext uri="{BB962C8B-B14F-4D97-AF65-F5344CB8AC3E}">
        <p14:creationId xmlns:p14="http://schemas.microsoft.com/office/powerpoint/2010/main" val="269896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cosine similarity measures the cosine of the angle between the two vectors and is a value between -1 and 1 where 1 means the two vectors are identical, 0 means they are orthogonal and -1 means they are opposite.</a:t>
            </a:r>
          </a:p>
        </p:txBody>
      </p:sp>
      <p:sp>
        <p:nvSpPr>
          <p:cNvPr id="4" name="Slide Number Placeholder 3"/>
          <p:cNvSpPr>
            <a:spLocks noGrp="1"/>
          </p:cNvSpPr>
          <p:nvPr>
            <p:ph type="sldNum" sz="quarter" idx="5"/>
          </p:nvPr>
        </p:nvSpPr>
        <p:spPr/>
        <p:txBody>
          <a:bodyPr/>
          <a:lstStyle/>
          <a:p>
            <a:fld id="{D080ACEF-038B-C84F-B8C5-91258E241761}" type="slidenum">
              <a:rPr lang="en-GB" smtClean="0"/>
              <a:pPr/>
              <a:t>15</a:t>
            </a:fld>
            <a:endParaRPr lang="en-GB"/>
          </a:p>
        </p:txBody>
      </p:sp>
    </p:spTree>
    <p:extLst>
      <p:ext uri="{BB962C8B-B14F-4D97-AF65-F5344CB8AC3E}">
        <p14:creationId xmlns:p14="http://schemas.microsoft.com/office/powerpoint/2010/main" val="2341539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Expand on this</a:t>
            </a:r>
          </a:p>
        </p:txBody>
      </p:sp>
      <p:sp>
        <p:nvSpPr>
          <p:cNvPr id="4" name="Slide Number Placeholder 3"/>
          <p:cNvSpPr>
            <a:spLocks noGrp="1"/>
          </p:cNvSpPr>
          <p:nvPr>
            <p:ph type="sldNum" sz="quarter" idx="5"/>
          </p:nvPr>
        </p:nvSpPr>
        <p:spPr/>
        <p:txBody>
          <a:bodyPr/>
          <a:lstStyle/>
          <a:p>
            <a:fld id="{D080ACEF-038B-C84F-B8C5-91258E241761}" type="slidenum">
              <a:rPr lang="en-GB" smtClean="0"/>
              <a:pPr/>
              <a:t>16</a:t>
            </a:fld>
            <a:endParaRPr lang="en-GB"/>
          </a:p>
        </p:txBody>
      </p:sp>
    </p:spTree>
    <p:extLst>
      <p:ext uri="{BB962C8B-B14F-4D97-AF65-F5344CB8AC3E}">
        <p14:creationId xmlns:p14="http://schemas.microsoft.com/office/powerpoint/2010/main" val="3431036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Clear separation in Experiment 1 suggested that classifier performance would be high – clearly shows that you can perform a reverse </a:t>
            </a:r>
            <a:r>
              <a:rPr lang="en-US" sz="1200" dirty="0" err="1"/>
              <a:t>turing</a:t>
            </a:r>
            <a:r>
              <a:rPr lang="en-US" sz="1200" dirty="0"/>
              <a:t> test in this context</a:t>
            </a:r>
          </a:p>
          <a:p>
            <a:endParaRPr lang="en-US" sz="1200" dirty="0"/>
          </a:p>
          <a:p>
            <a:r>
              <a:rPr lang="en-US" sz="1200" dirty="0"/>
              <a:t>In experiment 2 and 3 overlapping classes suggested lower accuracy and a greater degree of uncertainty </a:t>
            </a:r>
          </a:p>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pPr/>
              <a:t>17</a:t>
            </a:fld>
            <a:endParaRPr lang="en-GB"/>
          </a:p>
        </p:txBody>
      </p:sp>
    </p:spTree>
    <p:extLst>
      <p:ext uri="{BB962C8B-B14F-4D97-AF65-F5344CB8AC3E}">
        <p14:creationId xmlns:p14="http://schemas.microsoft.com/office/powerpoint/2010/main" val="2491944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Curve follows the ideal x=y and the number of classes reduce as the significance level increases which is as expected </a:t>
            </a:r>
          </a:p>
        </p:txBody>
      </p:sp>
      <p:sp>
        <p:nvSpPr>
          <p:cNvPr id="4" name="Slide Number Placeholder 3"/>
          <p:cNvSpPr>
            <a:spLocks noGrp="1"/>
          </p:cNvSpPr>
          <p:nvPr>
            <p:ph type="sldNum" sz="quarter" idx="5"/>
          </p:nvPr>
        </p:nvSpPr>
        <p:spPr/>
        <p:txBody>
          <a:bodyPr/>
          <a:lstStyle/>
          <a:p>
            <a:fld id="{D080ACEF-038B-C84F-B8C5-91258E241761}" type="slidenum">
              <a:rPr lang="en-GB" smtClean="0"/>
              <a:pPr/>
              <a:t>18</a:t>
            </a:fld>
            <a:endParaRPr lang="en-GB"/>
          </a:p>
        </p:txBody>
      </p:sp>
    </p:spTree>
    <p:extLst>
      <p:ext uri="{BB962C8B-B14F-4D97-AF65-F5344CB8AC3E}">
        <p14:creationId xmlns:p14="http://schemas.microsoft.com/office/powerpoint/2010/main" val="2593490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section we look at the performance of ICP on the data sets produced by our experiments. These results present the average of three repeated experiments. The training data was further split from the standard 80/20 split for the LSTM model down to 48/32/20 for the training, calibration and test sets respectively. </a:t>
            </a:r>
          </a:p>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pPr/>
              <a:t>19</a:t>
            </a:fld>
            <a:endParaRPr lang="en-GB"/>
          </a:p>
        </p:txBody>
      </p:sp>
    </p:spTree>
    <p:extLst>
      <p:ext uri="{BB962C8B-B14F-4D97-AF65-F5344CB8AC3E}">
        <p14:creationId xmlns:p14="http://schemas.microsoft.com/office/powerpoint/2010/main" val="82212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pPr/>
              <a:t>2</a:t>
            </a:fld>
            <a:endParaRPr lang="en-GB"/>
          </a:p>
        </p:txBody>
      </p:sp>
    </p:spTree>
    <p:extLst>
      <p:ext uri="{BB962C8B-B14F-4D97-AF65-F5344CB8AC3E}">
        <p14:creationId xmlns:p14="http://schemas.microsoft.com/office/powerpoint/2010/main" val="1417811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sake of time I have summarised the results</a:t>
            </a:r>
          </a:p>
          <a:p>
            <a:endParaRPr lang="en-GB" dirty="0"/>
          </a:p>
          <a:p>
            <a:r>
              <a:rPr lang="en-GB" dirty="0"/>
              <a:t>Experiment 1 performs well as expected given the clear separation of the classes in the corresponding visualisation. This is reflected in the fact that in the test set there is zero uncertainty. We believe the reason for this clear separation is the high concentration of magnetic materials designed to deflect signals in a Faraday bag. In a security context this is undesirable as apps could be designed to detect this change in circumstance and then trigger an event such as turning on a secondary tracking mechanism for example recording accelerometer movements or the output of the microphone. A real world example is Chelsea Manning who was convicted of violations of the espionage act asked visitors to place their phones inside a disused microwave which acted as a Faraday cage to prevent eavesdropping on interviews after her release \cite{ChelseaManningMicrowave2017}.</a:t>
            </a:r>
          </a:p>
          <a:p>
            <a:endParaRPr lang="en-GB" dirty="0"/>
          </a:p>
          <a:p>
            <a:r>
              <a:rPr lang="en-GB" dirty="0"/>
              <a:t>In Experiment 2 there is relatively high accuracy as shown in the tables, however the uncertainty is high which shows that the model is finding it difficult to differentiate between classes. Uncertainty in this context could be used to show that the keys are relatively close together. For example key number 5 appears a dipropionate high number of times 67 percent (1 and 5 are close and so are 5 and 9) </a:t>
            </a:r>
          </a:p>
          <a:p>
            <a:endParaRPr lang="en-GB" dirty="0"/>
          </a:p>
          <a:p>
            <a:r>
              <a:rPr lang="en-GB" dirty="0"/>
              <a:t>In Experiment 3, classifying the magnetic field changes caused by the internal speaker proved to be very challenging. We believe  the low level of accuracy is in part due to the use of sounds which are the same volume and the same length which is not typical of spoken language. Also we believe that the position of the sensor relative to the speaker is a factor. </a:t>
            </a:r>
          </a:p>
          <a:p>
            <a:r>
              <a:rPr lang="en-GB" dirty="0"/>
              <a:t>The conformal predictor also confirms that the classifier is having difficulty distinguishing between classes with the value of uncertainty at over 88 percent. </a:t>
            </a:r>
          </a:p>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pPr/>
              <a:t>20</a:t>
            </a:fld>
            <a:endParaRPr lang="en-GB"/>
          </a:p>
        </p:txBody>
      </p:sp>
    </p:spTree>
    <p:extLst>
      <p:ext uri="{BB962C8B-B14F-4D97-AF65-F5344CB8AC3E}">
        <p14:creationId xmlns:p14="http://schemas.microsoft.com/office/powerpoint/2010/main" val="307033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identify the risks of a leak from raw data of a `sensitive' event we created a training data set labelled with the sensitive event and started with dimensionality reduction to highlight any potential relationships. A base classifier was trained three times using LSTM with a split of 80\%/20\% for training and test data respectively, the accuracy values were averaged and recorded above :</a:t>
            </a:r>
          </a:p>
        </p:txBody>
      </p:sp>
      <p:sp>
        <p:nvSpPr>
          <p:cNvPr id="4" name="Slide Number Placeholder 3"/>
          <p:cNvSpPr>
            <a:spLocks noGrp="1"/>
          </p:cNvSpPr>
          <p:nvPr>
            <p:ph type="sldNum" sz="quarter" idx="5"/>
          </p:nvPr>
        </p:nvSpPr>
        <p:spPr/>
        <p:txBody>
          <a:bodyPr/>
          <a:lstStyle/>
          <a:p>
            <a:fld id="{D080ACEF-038B-C84F-B8C5-91258E241761}" type="slidenum">
              <a:rPr lang="en-GB" smtClean="0"/>
              <a:pPr/>
              <a:t>21</a:t>
            </a:fld>
            <a:endParaRPr lang="en-GB"/>
          </a:p>
        </p:txBody>
      </p:sp>
    </p:spTree>
    <p:extLst>
      <p:ext uri="{BB962C8B-B14F-4D97-AF65-F5344CB8AC3E}">
        <p14:creationId xmlns:p14="http://schemas.microsoft.com/office/powerpoint/2010/main" val="3256746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pPr/>
              <a:t>22</a:t>
            </a:fld>
            <a:endParaRPr lang="en-GB"/>
          </a:p>
        </p:txBody>
      </p:sp>
    </p:spTree>
    <p:extLst>
      <p:ext uri="{BB962C8B-B14F-4D97-AF65-F5344CB8AC3E}">
        <p14:creationId xmlns:p14="http://schemas.microsoft.com/office/powerpoint/2010/main" val="2473494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80ACEF-038B-C84F-B8C5-91258E241761}" type="slidenum">
              <a:rPr lang="en-GB" smtClean="0"/>
              <a:pPr/>
              <a:t>23</a:t>
            </a:fld>
            <a:endParaRPr lang="en-GB"/>
          </a:p>
        </p:txBody>
      </p:sp>
    </p:spTree>
    <p:extLst>
      <p:ext uri="{BB962C8B-B14F-4D97-AF65-F5344CB8AC3E}">
        <p14:creationId xmlns:p14="http://schemas.microsoft.com/office/powerpoint/2010/main" val="2641807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kern="1200" dirty="0">
                <a:solidFill>
                  <a:schemeClr val="tx1"/>
                </a:solidFill>
                <a:effectLst/>
                <a:latin typeface="+mn-lt"/>
                <a:ea typeface="+mn-ea"/>
                <a:cs typeface="+mn-cs"/>
              </a:rPr>
              <a:t>Many modern technological items use electricity or contain metal which will affect the electromagnetic readings around them. Another larger but constant factor is the strength of the Earth’s own magnetic field. As such the initial research challenge will be to reduce the background noise enough to prove that changes caused by the speaker can be detected by the magnetometer</a:t>
            </a:r>
            <a:r>
              <a:rPr lang="en-GB" dirty="0">
                <a:effectLst/>
              </a:rPr>
              <a:t> </a:t>
            </a:r>
          </a:p>
          <a:p>
            <a:endParaRPr lang="en-GB" dirty="0">
              <a:effectLst/>
            </a:endParaRPr>
          </a:p>
          <a:p>
            <a:r>
              <a:rPr lang="en-GB" sz="1200" kern="1200" dirty="0">
                <a:solidFill>
                  <a:schemeClr val="tx1"/>
                </a:solidFill>
                <a:effectLst/>
                <a:latin typeface="+mn-lt"/>
                <a:ea typeface="+mn-ea"/>
                <a:cs typeface="+mn-cs"/>
              </a:rPr>
              <a:t>There are two main classes of speaker piezoelectric and electrodynamic.</a:t>
            </a:r>
            <a:r>
              <a:rPr lang="en-GB" dirty="0">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latter type will produce changes to the magnetic field directly through the transducer and the vibration that it causes. A piezoelectric speaker generates vibrations through the inverse piezoelectric effect where the transducer is directly creating motion from electrical energy without the use of a magnet. In the case of a piezoelectric speaker, we would be looking to detect changes to the magnetometer brought about via vibration.</a:t>
            </a:r>
          </a:p>
          <a:p>
            <a:endParaRPr lang="en-GB" dirty="0">
              <a:effectLst/>
            </a:endParaRPr>
          </a:p>
          <a:p>
            <a:r>
              <a:rPr lang="en-GB" dirty="0">
                <a:effectLst/>
              </a:rPr>
              <a:t>High dimensionality </a:t>
            </a:r>
          </a:p>
          <a:p>
            <a:endParaRPr lang="en-GB" dirty="0">
              <a:effectLst/>
            </a:endParaRPr>
          </a:p>
          <a:p>
            <a:r>
              <a:rPr lang="en-GB" dirty="0">
                <a:effectLst/>
              </a:rPr>
              <a:t>Magnetometer only samples at 200Hz – we have to determine if this is sufficient to recognise human speech </a:t>
            </a:r>
          </a:p>
          <a:p>
            <a:endParaRPr lang="en-GB" dirty="0">
              <a:effectLst/>
            </a:endParaRPr>
          </a:p>
          <a:p>
            <a:r>
              <a:rPr lang="en-GB" dirty="0">
                <a:effectLst/>
              </a:rPr>
              <a:t>Pre-processing of the data is required to present features in a way that can be used to filter noise and build a model.</a:t>
            </a:r>
          </a:p>
          <a:p>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pPr/>
              <a:t>24</a:t>
            </a:fld>
            <a:endParaRPr lang="en-GB"/>
          </a:p>
        </p:txBody>
      </p:sp>
    </p:spTree>
    <p:extLst>
      <p:ext uri="{BB962C8B-B14F-4D97-AF65-F5344CB8AC3E}">
        <p14:creationId xmlns:p14="http://schemas.microsoft.com/office/powerpoint/2010/main" val="2541111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0ACEF-038B-C84F-B8C5-91258E241761}" type="slidenum">
              <a:rPr lang="en-GB" smtClean="0"/>
              <a:pPr/>
              <a:t>25</a:t>
            </a:fld>
            <a:endParaRPr lang="en-GB"/>
          </a:p>
        </p:txBody>
      </p:sp>
    </p:spTree>
    <p:extLst>
      <p:ext uri="{BB962C8B-B14F-4D97-AF65-F5344CB8AC3E}">
        <p14:creationId xmlns:p14="http://schemas.microsoft.com/office/powerpoint/2010/main" val="524889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the information you are looking to classify is not right next to each other – Example your hair is brown therefore you are a “Brunette” however if there is information between the important information traditional RNN will not be able to provide this classification. </a:t>
            </a:r>
          </a:p>
          <a:p>
            <a:endParaRPr lang="en-GB" dirty="0"/>
          </a:p>
          <a:p>
            <a:r>
              <a:rPr lang="en-GB" dirty="0"/>
              <a:t>In our context – because there is a lot of background noise we want the network to remember the significant features of the event we are trying to classify such as changes caused by the word “ONE” and not the noise following the event.</a:t>
            </a:r>
          </a:p>
          <a:p>
            <a:endParaRPr lang="en-GB" dirty="0"/>
          </a:p>
          <a:p>
            <a:endParaRPr lang="en-GB" b="0" i="0" u="none" strike="noStrike" dirty="0">
              <a:solidFill>
                <a:srgbClr val="292929"/>
              </a:solidFill>
              <a:effectLst/>
              <a:latin typeface="source-serif-pro"/>
            </a:endParaRPr>
          </a:p>
          <a:p>
            <a:r>
              <a:rPr lang="en-GB" b="0" i="0" u="none" strike="noStrike" dirty="0">
                <a:solidFill>
                  <a:srgbClr val="292929"/>
                </a:solidFill>
                <a:effectLst/>
                <a:latin typeface="source-serif-pro"/>
              </a:rPr>
              <a:t>Forget Gate - These outputted values are then sent up and pointwise multiplied with the previous cell state. This pointwise multiplication means that components of the cell state which have been deemed irrelevant by the forget gate network will be multiplied by a number close to 0 and thus will have less influence on the following steps.</a:t>
            </a:r>
          </a:p>
          <a:p>
            <a:endParaRPr lang="en-GB" b="0" i="0" u="none" strike="noStrike" dirty="0">
              <a:solidFill>
                <a:srgbClr val="292929"/>
              </a:solidFill>
              <a:effectLst/>
              <a:latin typeface="source-serif-pro"/>
            </a:endParaRPr>
          </a:p>
          <a:p>
            <a:endParaRPr lang="en-GB" dirty="0"/>
          </a:p>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pPr/>
              <a:t>27</a:t>
            </a:fld>
            <a:endParaRPr lang="en-GB" dirty="0"/>
          </a:p>
        </p:txBody>
      </p:sp>
    </p:spTree>
    <p:extLst>
      <p:ext uri="{BB962C8B-B14F-4D97-AF65-F5344CB8AC3E}">
        <p14:creationId xmlns:p14="http://schemas.microsoft.com/office/powerpoint/2010/main" val="292265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this </a:t>
            </a:r>
          </a:p>
          <a:p>
            <a:endParaRPr lang="en-GB" dirty="0"/>
          </a:p>
          <a:p>
            <a:endParaRPr lang="en-GB" dirty="0"/>
          </a:p>
          <a:p>
            <a:r>
              <a:rPr lang="en-GB" dirty="0"/>
              <a:t>Describe my methodology – how we have applied inductive conformal prediction to this problem</a:t>
            </a:r>
          </a:p>
          <a:p>
            <a:endParaRPr lang="en-GB" dirty="0"/>
          </a:p>
          <a:p>
            <a:r>
              <a:rPr lang="en-GB" dirty="0"/>
              <a:t>And after I have discussed our results you will have an opportunity to ask me questions</a:t>
            </a:r>
          </a:p>
        </p:txBody>
      </p:sp>
      <p:sp>
        <p:nvSpPr>
          <p:cNvPr id="4" name="Slide Number Placeholder 3"/>
          <p:cNvSpPr>
            <a:spLocks noGrp="1"/>
          </p:cNvSpPr>
          <p:nvPr>
            <p:ph type="sldNum" sz="quarter" idx="5"/>
          </p:nvPr>
        </p:nvSpPr>
        <p:spPr/>
        <p:txBody>
          <a:bodyPr/>
          <a:lstStyle/>
          <a:p>
            <a:fld id="{D080ACEF-038B-C84F-B8C5-91258E241761}" type="slidenum">
              <a:rPr lang="en-GB" smtClean="0"/>
              <a:pPr/>
              <a:t>3</a:t>
            </a:fld>
            <a:endParaRPr lang="en-GB"/>
          </a:p>
        </p:txBody>
      </p:sp>
    </p:spTree>
    <p:extLst>
      <p:ext uri="{BB962C8B-B14F-4D97-AF65-F5344CB8AC3E}">
        <p14:creationId xmlns:p14="http://schemas.microsoft.com/office/powerpoint/2010/main" val="1805168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pPr/>
              <a:t>4</a:t>
            </a:fld>
            <a:endParaRPr lang="en-GB"/>
          </a:p>
        </p:txBody>
      </p:sp>
    </p:spTree>
    <p:extLst>
      <p:ext uri="{BB962C8B-B14F-4D97-AF65-F5344CB8AC3E}">
        <p14:creationId xmlns:p14="http://schemas.microsoft.com/office/powerpoint/2010/main" val="234879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Accelerometer, Magnetometer, </a:t>
            </a:r>
          </a:p>
          <a:p>
            <a:endParaRPr lang="en-GB" dirty="0"/>
          </a:p>
          <a:p>
            <a:endParaRPr lang="en-GB" dirty="0"/>
          </a:p>
          <a:p>
            <a:r>
              <a:rPr lang="en-GB" dirty="0"/>
              <a:t>They do not require permissions as they are considered low risk - however recent inference attacks has led to reduction in the sampling rate (which we tested) </a:t>
            </a:r>
          </a:p>
        </p:txBody>
      </p:sp>
      <p:sp>
        <p:nvSpPr>
          <p:cNvPr id="4" name="Slide Number Placeholder 3"/>
          <p:cNvSpPr>
            <a:spLocks noGrp="1"/>
          </p:cNvSpPr>
          <p:nvPr>
            <p:ph type="sldNum" sz="quarter" idx="5"/>
          </p:nvPr>
        </p:nvSpPr>
        <p:spPr/>
        <p:txBody>
          <a:bodyPr/>
          <a:lstStyle/>
          <a:p>
            <a:fld id="{D080ACEF-038B-C84F-B8C5-91258E241761}" type="slidenum">
              <a:rPr lang="en-GB" smtClean="0"/>
              <a:pPr/>
              <a:t>5</a:t>
            </a:fld>
            <a:endParaRPr lang="en-GB"/>
          </a:p>
        </p:txBody>
      </p:sp>
    </p:spTree>
    <p:extLst>
      <p:ext uri="{BB962C8B-B14F-4D97-AF65-F5344CB8AC3E}">
        <p14:creationId xmlns:p14="http://schemas.microsoft.com/office/powerpoint/2010/main" val="310555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pPr/>
              <a:t>6</a:t>
            </a:fld>
            <a:endParaRPr lang="en-GB"/>
          </a:p>
        </p:txBody>
      </p:sp>
    </p:spTree>
    <p:extLst>
      <p:ext uri="{BB962C8B-B14F-4D97-AF65-F5344CB8AC3E}">
        <p14:creationId xmlns:p14="http://schemas.microsoft.com/office/powerpoint/2010/main" val="3759220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COMPUTING MACHINERY AND INTELLIGENCE – Alan Turing introduced us to the concept of the imitation game.</a:t>
            </a:r>
          </a:p>
          <a:p>
            <a:endParaRPr lang="en-GB" b="0" i="0" u="none" strike="noStrike" dirty="0">
              <a:solidFill>
                <a:srgbClr val="000000"/>
              </a:solidFill>
              <a:effectLst/>
              <a:latin typeface="-webkit-standard"/>
            </a:endParaRPr>
          </a:p>
          <a:p>
            <a:r>
              <a:rPr lang="en-GB" b="0" i="0" u="none" strike="noStrike" dirty="0">
                <a:solidFill>
                  <a:srgbClr val="000000"/>
                </a:solidFill>
                <a:effectLst/>
                <a:latin typeface="-webkit-standard"/>
              </a:rPr>
              <a:t>The Interrogator tries to find out which of A or B is a women / One of the entities is replaced by a computer programmed to respond and pretend to be human.</a:t>
            </a:r>
            <a:endParaRPr lang="en-GB" dirty="0"/>
          </a:p>
          <a:p>
            <a:endParaRPr lang="en-GB" noProof="0" dirty="0"/>
          </a:p>
          <a:p>
            <a:r>
              <a:rPr lang="en-GB" noProof="0" dirty="0"/>
              <a:t>Android developers have made use of the accelerometer to detect if their malware was part of a virtual environment or a real persons phone</a:t>
            </a:r>
          </a:p>
          <a:p>
            <a:endParaRPr lang="en-GB" noProof="0" dirty="0"/>
          </a:p>
          <a:p>
            <a:r>
              <a:rPr lang="en-GB" noProof="0" dirty="0"/>
              <a:t>Malware has used </a:t>
            </a:r>
            <a:endParaRPr lang="en-GB" dirty="0"/>
          </a:p>
          <a:p>
            <a:endParaRPr lang="en-GB" dirty="0"/>
          </a:p>
          <a:p>
            <a:r>
              <a:rPr lang="en-GB" dirty="0"/>
              <a:t>Computer determining if it is speaking to a person or a computer – this can be done using artifacts such as the mac address / contacts or lack thereof.</a:t>
            </a:r>
          </a:p>
        </p:txBody>
      </p:sp>
      <p:sp>
        <p:nvSpPr>
          <p:cNvPr id="4" name="Slide Number Placeholder 3"/>
          <p:cNvSpPr>
            <a:spLocks noGrp="1"/>
          </p:cNvSpPr>
          <p:nvPr>
            <p:ph type="sldNum" sz="quarter" idx="5"/>
          </p:nvPr>
        </p:nvSpPr>
        <p:spPr/>
        <p:txBody>
          <a:bodyPr/>
          <a:lstStyle/>
          <a:p>
            <a:fld id="{D080ACEF-038B-C84F-B8C5-91258E241761}" type="slidenum">
              <a:rPr lang="en-GB" smtClean="0"/>
              <a:pPr/>
              <a:t>7</a:t>
            </a:fld>
            <a:endParaRPr lang="en-GB"/>
          </a:p>
        </p:txBody>
      </p:sp>
    </p:spTree>
    <p:extLst>
      <p:ext uri="{BB962C8B-B14F-4D97-AF65-F5344CB8AC3E}">
        <p14:creationId xmlns:p14="http://schemas.microsoft.com/office/powerpoint/2010/main" val="2245833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Experiment 1 is a binary case that shows that we can do a Reverse Turing test using the magnetometer </a:t>
            </a:r>
          </a:p>
          <a:p>
            <a:endParaRPr lang="en-GB" dirty="0"/>
          </a:p>
          <a:p>
            <a:r>
              <a:rPr lang="en-GB" dirty="0"/>
              <a:t>2-3 are experiments to see what we can achieve with a magnetometer at a low sampling rate with our current methodology </a:t>
            </a:r>
          </a:p>
          <a:p>
            <a:endParaRPr lang="en-GB" dirty="0"/>
          </a:p>
          <a:p>
            <a:r>
              <a:rPr lang="en-GB" dirty="0"/>
              <a:t>Experiment 2 – 3 classes user has the phone and presses on the </a:t>
            </a:r>
          </a:p>
          <a:p>
            <a:endParaRPr lang="en-GB" dirty="0"/>
          </a:p>
        </p:txBody>
      </p:sp>
      <p:sp>
        <p:nvSpPr>
          <p:cNvPr id="4" name="Slide Number Placeholder 3"/>
          <p:cNvSpPr>
            <a:spLocks noGrp="1"/>
          </p:cNvSpPr>
          <p:nvPr>
            <p:ph type="sldNum" sz="quarter" idx="5"/>
          </p:nvPr>
        </p:nvSpPr>
        <p:spPr/>
        <p:txBody>
          <a:bodyPr/>
          <a:lstStyle/>
          <a:p>
            <a:fld id="{E5A0CB91-8DE9-F743-AC39-D2FAD6545805}" type="slidenum">
              <a:rPr lang="en-GB" smtClean="0"/>
              <a:t>8</a:t>
            </a:fld>
            <a:endParaRPr lang="en-GB"/>
          </a:p>
        </p:txBody>
      </p:sp>
    </p:spTree>
    <p:extLst>
      <p:ext uri="{BB962C8B-B14F-4D97-AF65-F5344CB8AC3E}">
        <p14:creationId xmlns:p14="http://schemas.microsoft.com/office/powerpoint/2010/main" val="270446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Experiment 1 is a binary case that shows that we can do a Reverse Turing test using the magnetometer </a:t>
            </a:r>
          </a:p>
          <a:p>
            <a:endParaRPr lang="en-GB" dirty="0"/>
          </a:p>
          <a:p>
            <a:r>
              <a:rPr lang="en-GB" dirty="0"/>
              <a:t>2-3 are experiments to see what we can achieve with a magnetometer at a low sampling rate with our current methodology </a:t>
            </a:r>
          </a:p>
          <a:p>
            <a:endParaRPr lang="en-GB" dirty="0"/>
          </a:p>
          <a:p>
            <a:r>
              <a:rPr lang="en-GB" dirty="0"/>
              <a:t>Experiment 2 – 3 classes user has the phone and presses on the </a:t>
            </a:r>
          </a:p>
          <a:p>
            <a:endParaRPr lang="en-GB" dirty="0"/>
          </a:p>
        </p:txBody>
      </p:sp>
      <p:sp>
        <p:nvSpPr>
          <p:cNvPr id="4" name="Slide Number Placeholder 3"/>
          <p:cNvSpPr>
            <a:spLocks noGrp="1"/>
          </p:cNvSpPr>
          <p:nvPr>
            <p:ph type="sldNum" sz="quarter" idx="5"/>
          </p:nvPr>
        </p:nvSpPr>
        <p:spPr/>
        <p:txBody>
          <a:bodyPr/>
          <a:lstStyle/>
          <a:p>
            <a:fld id="{E5A0CB91-8DE9-F743-AC39-D2FAD6545805}" type="slidenum">
              <a:rPr lang="en-GB" smtClean="0"/>
              <a:t>9</a:t>
            </a:fld>
            <a:endParaRPr lang="en-GB"/>
          </a:p>
        </p:txBody>
      </p:sp>
    </p:spTree>
    <p:extLst>
      <p:ext uri="{BB962C8B-B14F-4D97-AF65-F5344CB8AC3E}">
        <p14:creationId xmlns:p14="http://schemas.microsoft.com/office/powerpoint/2010/main" val="2198412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lide 1">
    <p:bg>
      <p:bgPr>
        <a:solidFill>
          <a:srgbClr val="424A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0452" y="1490144"/>
            <a:ext cx="7806959" cy="1127161"/>
          </a:xfrm>
          <a:prstGeom prst="rect">
            <a:avLst/>
          </a:prstGeom>
        </p:spPr>
        <p:txBody>
          <a:bodyPr anchor="t" anchorCtr="0">
            <a:noAutofit/>
          </a:bodyPr>
          <a:lstStyle>
            <a:lvl1pPr>
              <a:defRPr sz="4500">
                <a:solidFill>
                  <a:schemeClr val="accent1"/>
                </a:solidFill>
              </a:defRPr>
            </a:lvl1pPr>
          </a:lstStyle>
          <a:p>
            <a:r>
              <a:rPr lang="en-GB"/>
              <a:t>Click to edit Master title style</a:t>
            </a:r>
          </a:p>
        </p:txBody>
      </p:sp>
      <p:grpSp>
        <p:nvGrpSpPr>
          <p:cNvPr id="10" name="Group 9"/>
          <p:cNvGrpSpPr/>
          <p:nvPr userDrawn="1"/>
        </p:nvGrpSpPr>
        <p:grpSpPr>
          <a:xfrm>
            <a:off x="0" y="3107625"/>
            <a:ext cx="9138506" cy="244967"/>
            <a:chOff x="10495" y="3091554"/>
            <a:chExt cx="9138506" cy="244967"/>
          </a:xfrm>
        </p:grpSpPr>
        <p:pic>
          <p:nvPicPr>
            <p:cNvPr id="12" name="Picture 11"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3" name="Picture 12"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4253241"/>
            <a:ext cx="9138506" cy="244967"/>
            <a:chOff x="10495" y="3091554"/>
            <a:chExt cx="9138506" cy="244967"/>
          </a:xfrm>
        </p:grpSpPr>
        <p:pic>
          <p:nvPicPr>
            <p:cNvPr id="15" name="Picture 14"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sp>
        <p:nvSpPr>
          <p:cNvPr id="9" name="Rectangle 8"/>
          <p:cNvSpPr/>
          <p:nvPr userDrawn="1"/>
        </p:nvSpPr>
        <p:spPr>
          <a:xfrm>
            <a:off x="1" y="335182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Subtitle 2"/>
          <p:cNvSpPr>
            <a:spLocks noGrp="1"/>
          </p:cNvSpPr>
          <p:nvPr>
            <p:ph type="subTitle" idx="1"/>
          </p:nvPr>
        </p:nvSpPr>
        <p:spPr>
          <a:xfrm>
            <a:off x="470453" y="3541241"/>
            <a:ext cx="5487504" cy="583924"/>
          </a:xfrm>
        </p:spPr>
        <p:txBody>
          <a:bodyPr/>
          <a:lstStyle>
            <a:lvl1pPr marL="0" indent="0" algn="l">
              <a:spcBef>
                <a:spcPts val="5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pic>
        <p:nvPicPr>
          <p:cNvPr id="8" name="Picture 7" descr="RHULlogo_small_Lond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2092" y="3351371"/>
            <a:ext cx="1801908" cy="900000"/>
          </a:xfrm>
          <a:prstGeom prst="rect">
            <a:avLst/>
          </a:prstGeom>
        </p:spPr>
      </p:pic>
    </p:spTree>
    <p:extLst>
      <p:ext uri="{BB962C8B-B14F-4D97-AF65-F5344CB8AC3E}">
        <p14:creationId xmlns:p14="http://schemas.microsoft.com/office/powerpoint/2010/main" val="190596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age 2">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1588" y="1024240"/>
            <a:ext cx="9145588" cy="4128881"/>
          </a:xfrm>
          <a:noFill/>
        </p:spPr>
        <p:txBody>
          <a:bodyPr lIns="72000" tIns="72000"/>
          <a:lstStyle/>
          <a:p>
            <a:endParaRPr lang="en-GB"/>
          </a:p>
        </p:txBody>
      </p:sp>
      <p:sp>
        <p:nvSpPr>
          <p:cNvPr id="4" name="TextBox 3"/>
          <p:cNvSpPr txBox="1"/>
          <p:nvPr userDrawn="1"/>
        </p:nvSpPr>
        <p:spPr>
          <a:xfrm>
            <a:off x="76975" y="817765"/>
            <a:ext cx="184666" cy="369332"/>
          </a:xfrm>
          <a:prstGeom prst="rect">
            <a:avLst/>
          </a:prstGeom>
          <a:noFill/>
        </p:spPr>
        <p:txBody>
          <a:bodyPr wrap="none" rtlCol="0">
            <a:spAutoFit/>
          </a:bodyPr>
          <a:lstStyle/>
          <a:p>
            <a:endParaRPr lang="en-US"/>
          </a:p>
        </p:txBody>
      </p:sp>
      <p:sp>
        <p:nvSpPr>
          <p:cNvPr id="8" name="Title Placeholder 1"/>
          <p:cNvSpPr>
            <a:spLocks noGrp="1"/>
          </p:cNvSpPr>
          <p:nvPr>
            <p:ph type="title"/>
          </p:nvPr>
        </p:nvSpPr>
        <p:spPr>
          <a:xfrm>
            <a:off x="457200" y="286120"/>
            <a:ext cx="6938038" cy="691598"/>
          </a:xfrm>
          <a:prstGeom prst="rect">
            <a:avLst/>
          </a:prstGeom>
        </p:spPr>
        <p:txBody>
          <a:bodyPr vert="horz" lIns="0" tIns="0" rIns="0" bIns="0" rtlCol="0" anchor="ctr">
            <a:normAutofit/>
          </a:bodyPr>
          <a:lstStyle/>
          <a:p>
            <a:r>
              <a:rPr lang="en-GB"/>
              <a:t>Click to edit Master title style</a:t>
            </a:r>
          </a:p>
        </p:txBody>
      </p:sp>
      <p:sp>
        <p:nvSpPr>
          <p:cNvPr id="9" name="Slide Number Placeholder 2"/>
          <p:cNvSpPr>
            <a:spLocks noGrp="1"/>
          </p:cNvSpPr>
          <p:nvPr>
            <p:ph type="sldNum" sz="quarter" idx="11"/>
          </p:nvPr>
        </p:nvSpPr>
        <p:spPr>
          <a:xfrm>
            <a:off x="434413" y="4778936"/>
            <a:ext cx="216000" cy="216000"/>
          </a:xfrm>
        </p:spPr>
        <p:txBody>
          <a:bodyPr/>
          <a:lstStyle>
            <a:lvl1pPr>
              <a:defRPr sz="800"/>
            </a:lvl1pPr>
          </a:lstStyle>
          <a:p>
            <a:fld id="{6B49BB3D-90E4-C946-BCF9-8FBC622A1A06}" type="slidenum">
              <a:rPr lang="en-GB" smtClean="0"/>
              <a:pPr/>
              <a:t>‹#›</a:t>
            </a:fld>
            <a:endParaRPr lang="en-GB"/>
          </a:p>
        </p:txBody>
      </p:sp>
    </p:spTree>
    <p:extLst>
      <p:ext uri="{BB962C8B-B14F-4D97-AF65-F5344CB8AC3E}">
        <p14:creationId xmlns:p14="http://schemas.microsoft.com/office/powerpoint/2010/main" val="207055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5" name="Chart Placeholder 4"/>
          <p:cNvSpPr>
            <a:spLocks noGrp="1"/>
          </p:cNvSpPr>
          <p:nvPr>
            <p:ph type="chart" sz="quarter" idx="11" hasCustomPrompt="1"/>
          </p:nvPr>
        </p:nvSpPr>
        <p:spPr>
          <a:xfrm>
            <a:off x="457200" y="1166812"/>
            <a:ext cx="8229600" cy="3357563"/>
          </a:xfrm>
        </p:spPr>
        <p:txBody>
          <a:bodyPr lIns="72000" tIns="72000"/>
          <a:lstStyle>
            <a:lvl1pPr>
              <a:defRPr sz="1800"/>
            </a:lvl1pPr>
          </a:lstStyle>
          <a:p>
            <a:r>
              <a:rPr lang="en-GB" sz="2600" b="0" i="0">
                <a:solidFill>
                  <a:srgbClr val="000000"/>
                </a:solidFill>
                <a:latin typeface="Lucida Grande"/>
                <a:ea typeface="Lucida Grande"/>
                <a:cs typeface="Lucida Grande"/>
              </a:rPr>
              <a:t>Chart/graph</a:t>
            </a:r>
            <a:endParaRPr lang="en-GB"/>
          </a:p>
        </p:txBody>
      </p:sp>
      <p:sp>
        <p:nvSpPr>
          <p:cNvPr id="6" name="Title Placeholder 1"/>
          <p:cNvSpPr>
            <a:spLocks noGrp="1"/>
          </p:cNvSpPr>
          <p:nvPr>
            <p:ph type="title"/>
          </p:nvPr>
        </p:nvSpPr>
        <p:spPr>
          <a:xfrm>
            <a:off x="457200" y="286120"/>
            <a:ext cx="6938038" cy="691598"/>
          </a:xfrm>
          <a:prstGeom prst="rect">
            <a:avLst/>
          </a:prstGeom>
        </p:spPr>
        <p:txBody>
          <a:bodyPr vert="horz" lIns="0" tIns="0" rIns="0" bIns="0" rtlCol="0" anchor="ctr">
            <a:normAutofit/>
          </a:bodyPr>
          <a:lstStyle/>
          <a:p>
            <a:r>
              <a:rPr lang="en-GB"/>
              <a:t>Click to edit Master title style</a:t>
            </a:r>
          </a:p>
        </p:txBody>
      </p:sp>
      <p:sp>
        <p:nvSpPr>
          <p:cNvPr id="8" name="Slide Number Placeholder 2"/>
          <p:cNvSpPr>
            <a:spLocks noGrp="1"/>
          </p:cNvSpPr>
          <p:nvPr>
            <p:ph type="sldNum" sz="quarter" idx="10"/>
          </p:nvPr>
        </p:nvSpPr>
        <p:spPr>
          <a:xfrm>
            <a:off x="434413" y="4778936"/>
            <a:ext cx="216000" cy="216000"/>
          </a:xfrm>
        </p:spPr>
        <p:txBody>
          <a:bodyPr/>
          <a:lstStyle>
            <a:lvl1pPr>
              <a:defRPr sz="800"/>
            </a:lvl1pPr>
          </a:lstStyle>
          <a:p>
            <a:fld id="{6B49BB3D-90E4-C946-BCF9-8FBC622A1A06}" type="slidenum">
              <a:rPr lang="en-GB" smtClean="0"/>
              <a:pPr/>
              <a:t>‹#›</a:t>
            </a:fld>
            <a:endParaRPr lang="en-GB"/>
          </a:p>
        </p:txBody>
      </p:sp>
    </p:spTree>
    <p:extLst>
      <p:ext uri="{BB962C8B-B14F-4D97-AF65-F5344CB8AC3E}">
        <p14:creationId xmlns:p14="http://schemas.microsoft.com/office/powerpoint/2010/main" val="2586051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age numbered List">
    <p:spTree>
      <p:nvGrpSpPr>
        <p:cNvPr id="1" name=""/>
        <p:cNvGrpSpPr/>
        <p:nvPr/>
      </p:nvGrpSpPr>
      <p:grpSpPr>
        <a:xfrm>
          <a:off x="0" y="0"/>
          <a:ext cx="0" cy="0"/>
          <a:chOff x="0" y="0"/>
          <a:chExt cx="0" cy="0"/>
        </a:xfrm>
      </p:grpSpPr>
      <p:sp>
        <p:nvSpPr>
          <p:cNvPr id="4" name="Content Placeholder 2"/>
          <p:cNvSpPr>
            <a:spLocks noGrp="1"/>
          </p:cNvSpPr>
          <p:nvPr>
            <p:ph idx="11"/>
          </p:nvPr>
        </p:nvSpPr>
        <p:spPr>
          <a:xfrm>
            <a:off x="463071" y="1167908"/>
            <a:ext cx="8229600" cy="3394472"/>
          </a:xfrm>
        </p:spPr>
        <p:txBody>
          <a:bodyPr/>
          <a:lstStyle>
            <a:lvl1pPr marL="288000" indent="-324000">
              <a:buFont typeface="+mj-lt"/>
              <a:buAutoNum type="arabicPeriod"/>
              <a:defRPr sz="2800">
                <a:latin typeface="Corbel"/>
                <a:cs typeface="Corbel"/>
              </a:defRPr>
            </a:lvl1pPr>
            <a:lvl2pPr marL="648000" indent="-288000" algn="l">
              <a:buClr>
                <a:srgbClr val="FF6600"/>
              </a:buClr>
              <a:buFont typeface="+mj-lt"/>
              <a:buAutoNum type="romanLcPeriod"/>
              <a:defRPr sz="2400">
                <a:latin typeface="Corbel"/>
                <a:cs typeface="Corbel"/>
              </a:defRPr>
            </a:lvl2pPr>
            <a:lvl3pPr marL="579600" indent="0">
              <a:buFont typeface="Arial"/>
              <a:buNone/>
              <a:defRPr sz="2000">
                <a:latin typeface="Corbel"/>
                <a:cs typeface="Corbel"/>
              </a:defRPr>
            </a:lvl3pPr>
          </a:lstStyle>
          <a:p>
            <a:pPr lvl="0"/>
            <a:r>
              <a:rPr lang="en-US"/>
              <a:t>Click to edit Master text </a:t>
            </a:r>
          </a:p>
          <a:p>
            <a:pPr lvl="1"/>
            <a:r>
              <a:rPr lang="en-US"/>
              <a:t>Second level</a:t>
            </a:r>
          </a:p>
          <a:p>
            <a:pPr lvl="1"/>
            <a:r>
              <a:rPr lang="en-US"/>
              <a:t>Third level</a:t>
            </a:r>
          </a:p>
        </p:txBody>
      </p:sp>
      <p:sp>
        <p:nvSpPr>
          <p:cNvPr id="8" name="Title Placeholder 1"/>
          <p:cNvSpPr>
            <a:spLocks noGrp="1"/>
          </p:cNvSpPr>
          <p:nvPr>
            <p:ph type="title"/>
          </p:nvPr>
        </p:nvSpPr>
        <p:spPr>
          <a:xfrm>
            <a:off x="457200" y="286120"/>
            <a:ext cx="6938038" cy="691598"/>
          </a:xfrm>
          <a:prstGeom prst="rect">
            <a:avLst/>
          </a:prstGeom>
        </p:spPr>
        <p:txBody>
          <a:bodyPr vert="horz" lIns="0" tIns="0" rIns="0" bIns="0" rtlCol="0" anchor="ctr">
            <a:normAutofit/>
          </a:bodyPr>
          <a:lstStyle/>
          <a:p>
            <a:r>
              <a:rPr lang="en-GB"/>
              <a:t>Click to edit Master title style</a:t>
            </a:r>
          </a:p>
        </p:txBody>
      </p:sp>
      <p:sp>
        <p:nvSpPr>
          <p:cNvPr id="5" name="Slide Number Placeholder 2"/>
          <p:cNvSpPr>
            <a:spLocks noGrp="1"/>
          </p:cNvSpPr>
          <p:nvPr>
            <p:ph type="sldNum" sz="quarter" idx="10"/>
          </p:nvPr>
        </p:nvSpPr>
        <p:spPr>
          <a:xfrm>
            <a:off x="434413" y="4778936"/>
            <a:ext cx="216000" cy="216000"/>
          </a:xfrm>
        </p:spPr>
        <p:txBody>
          <a:bodyPr/>
          <a:lstStyle>
            <a:lvl1pPr>
              <a:defRPr sz="800"/>
            </a:lvl1pPr>
          </a:lstStyle>
          <a:p>
            <a:fld id="{6B49BB3D-90E4-C946-BCF9-8FBC622A1A06}" type="slidenum">
              <a:rPr lang="en-GB" smtClean="0"/>
              <a:pPr/>
              <a:t>‹#›</a:t>
            </a:fld>
            <a:endParaRPr lang="en-GB"/>
          </a:p>
        </p:txBody>
      </p:sp>
    </p:spTree>
    <p:extLst>
      <p:ext uri="{BB962C8B-B14F-4D97-AF65-F5344CB8AC3E}">
        <p14:creationId xmlns:p14="http://schemas.microsoft.com/office/powerpoint/2010/main" val="1139730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424A4F"/>
        </a:solidFill>
        <a:effectLst/>
      </p:bgPr>
    </p:bg>
    <p:spTree>
      <p:nvGrpSpPr>
        <p:cNvPr id="1" name=""/>
        <p:cNvGrpSpPr/>
        <p:nvPr/>
      </p:nvGrpSpPr>
      <p:grpSpPr>
        <a:xfrm>
          <a:off x="0" y="0"/>
          <a:ext cx="0" cy="0"/>
          <a:chOff x="0" y="0"/>
          <a:chExt cx="0" cy="0"/>
        </a:xfrm>
      </p:grpSpPr>
      <p:sp>
        <p:nvSpPr>
          <p:cNvPr id="5" name="Rectangle 4"/>
          <p:cNvSpPr/>
          <p:nvPr userDrawn="1"/>
        </p:nvSpPr>
        <p:spPr>
          <a:xfrm>
            <a:off x="1" y="334990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6" name="Picture 5" descr="RHULlogo_small_Lond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2092" y="3352841"/>
            <a:ext cx="1801908" cy="900000"/>
          </a:xfrm>
          <a:prstGeom prst="rect">
            <a:avLst/>
          </a:prstGeom>
        </p:spPr>
      </p:pic>
      <p:grpSp>
        <p:nvGrpSpPr>
          <p:cNvPr id="10" name="Group 9"/>
          <p:cNvGrpSpPr/>
          <p:nvPr userDrawn="1"/>
        </p:nvGrpSpPr>
        <p:grpSpPr>
          <a:xfrm>
            <a:off x="0" y="3112548"/>
            <a:ext cx="9144000" cy="1385660"/>
            <a:chOff x="0" y="3112548"/>
            <a:chExt cx="9144000" cy="1385660"/>
          </a:xfrm>
        </p:grpSpPr>
        <p:sp>
          <p:nvSpPr>
            <p:cNvPr id="11" name="Rectangle 10"/>
            <p:cNvSpPr/>
            <p:nvPr userDrawn="1"/>
          </p:nvSpPr>
          <p:spPr>
            <a:xfrm>
              <a:off x="1" y="335182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2" name="Picture 11" descr="RHULlogo_small_Lond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2092" y="3351371"/>
              <a:ext cx="1801908" cy="900000"/>
            </a:xfrm>
            <a:prstGeom prst="rect">
              <a:avLst/>
            </a:prstGeom>
          </p:spPr>
        </p:pic>
        <p:grpSp>
          <p:nvGrpSpPr>
            <p:cNvPr id="13" name="Group 12"/>
            <p:cNvGrpSpPr/>
            <p:nvPr userDrawn="1"/>
          </p:nvGrpSpPr>
          <p:grpSpPr>
            <a:xfrm>
              <a:off x="0" y="3112548"/>
              <a:ext cx="9138506" cy="244967"/>
              <a:chOff x="10495" y="3091554"/>
              <a:chExt cx="9138506" cy="244967"/>
            </a:xfrm>
          </p:grpSpPr>
          <p:pic>
            <p:nvPicPr>
              <p:cNvPr id="17" name="Picture 16"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8" name="Picture 17"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4253241"/>
              <a:ext cx="9138506" cy="244967"/>
              <a:chOff x="10495" y="3091554"/>
              <a:chExt cx="9138506" cy="244967"/>
            </a:xfrm>
          </p:grpSpPr>
          <p:pic>
            <p:nvPicPr>
              <p:cNvPr id="15" name="Picture 14"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spTree>
    <p:extLst>
      <p:ext uri="{BB962C8B-B14F-4D97-AF65-F5344CB8AC3E}">
        <p14:creationId xmlns:p14="http://schemas.microsoft.com/office/powerpoint/2010/main" val="715393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4103A-3033-50BC-EB23-FE111CB4654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133B2AB-28A1-4866-E739-966E87FE791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9B3A287-8F30-06C0-AEDE-D090AE066129}"/>
              </a:ext>
            </a:extLst>
          </p:cNvPr>
          <p:cNvSpPr>
            <a:spLocks noGrp="1"/>
          </p:cNvSpPr>
          <p:nvPr>
            <p:ph type="dt" sz="half" idx="10"/>
          </p:nvPr>
        </p:nvSpPr>
        <p:spPr/>
        <p:txBody>
          <a:bodyPr/>
          <a:lstStyle/>
          <a:p>
            <a:fld id="{0A94D97F-A431-9341-AAA3-A44A3DCF2A0D}" type="datetimeFigureOut">
              <a:rPr lang="en-GB" smtClean="0"/>
              <a:t>13/09/2023</a:t>
            </a:fld>
            <a:endParaRPr lang="en-GB"/>
          </a:p>
        </p:txBody>
      </p:sp>
      <p:sp>
        <p:nvSpPr>
          <p:cNvPr id="5" name="Footer Placeholder 4">
            <a:extLst>
              <a:ext uri="{FF2B5EF4-FFF2-40B4-BE49-F238E27FC236}">
                <a16:creationId xmlns:a16="http://schemas.microsoft.com/office/drawing/2014/main" id="{F5B23209-3F81-7FC4-8D9B-C82BBEFB78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48061F-4822-B2A2-E58A-4457D21D20A1}"/>
              </a:ext>
            </a:extLst>
          </p:cNvPr>
          <p:cNvSpPr>
            <a:spLocks noGrp="1"/>
          </p:cNvSpPr>
          <p:nvPr>
            <p:ph type="sldNum" sz="quarter" idx="12"/>
          </p:nvPr>
        </p:nvSpPr>
        <p:spPr/>
        <p:txBody>
          <a:bodyPr/>
          <a:lstStyle/>
          <a:p>
            <a:fld id="{2837A482-548E-564A-BFC7-2C0D54D63A22}" type="slidenum">
              <a:rPr lang="en-GB" smtClean="0"/>
              <a:t>‹#›</a:t>
            </a:fld>
            <a:endParaRPr lang="en-GB"/>
          </a:p>
        </p:txBody>
      </p:sp>
    </p:spTree>
    <p:extLst>
      <p:ext uri="{BB962C8B-B14F-4D97-AF65-F5344CB8AC3E}">
        <p14:creationId xmlns:p14="http://schemas.microsoft.com/office/powerpoint/2010/main" val="2486048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9C0D2-F5B8-9530-A33E-67CF4B119B20}"/>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A2A6E31E-0269-36C5-058A-CD877F12353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D14EC2E7-B12C-2003-67DD-29F3DE43093B}"/>
              </a:ext>
            </a:extLst>
          </p:cNvPr>
          <p:cNvSpPr>
            <a:spLocks noGrp="1"/>
          </p:cNvSpPr>
          <p:nvPr>
            <p:ph type="dt" sz="half" idx="10"/>
          </p:nvPr>
        </p:nvSpPr>
        <p:spPr/>
        <p:txBody>
          <a:bodyPr/>
          <a:lstStyle/>
          <a:p>
            <a:fld id="{83284890-85D2-4D7B-8EF5-15A9C1DB8F42}" type="datetimeFigureOut">
              <a:rPr lang="en-US" smtClean="0"/>
              <a:t>9/13/23</a:t>
            </a:fld>
            <a:endParaRPr lang="en-US"/>
          </a:p>
        </p:txBody>
      </p:sp>
      <p:sp>
        <p:nvSpPr>
          <p:cNvPr id="5" name="Footer Placeholder 4">
            <a:extLst>
              <a:ext uri="{FF2B5EF4-FFF2-40B4-BE49-F238E27FC236}">
                <a16:creationId xmlns:a16="http://schemas.microsoft.com/office/drawing/2014/main" id="{B549DCE2-5E98-AFB9-C16E-4A6EDBFBA6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639CB-2CFC-35FB-565F-71041C9537C5}"/>
              </a:ext>
            </a:extLst>
          </p:cNvPr>
          <p:cNvSpPr>
            <a:spLocks noGrp="1"/>
          </p:cNvSpPr>
          <p:nvPr>
            <p:ph type="sldNum" sz="quarter" idx="12"/>
          </p:nvPr>
        </p:nvSpPr>
        <p:spPr/>
        <p:txBody>
          <a:bodyPr/>
          <a:lstStyle/>
          <a:p>
            <a:fld id="{6B49BB3D-90E4-C946-BCF9-8FBC622A1A06}" type="slidenum">
              <a:rPr lang="en-GB" smtClean="0"/>
              <a:pPr/>
              <a:t>‹#›</a:t>
            </a:fld>
            <a:endParaRPr lang="en-GB"/>
          </a:p>
        </p:txBody>
      </p:sp>
    </p:spTree>
    <p:extLst>
      <p:ext uri="{BB962C8B-B14F-4D97-AF65-F5344CB8AC3E}">
        <p14:creationId xmlns:p14="http://schemas.microsoft.com/office/powerpoint/2010/main" val="178110002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1F82-9C16-9E96-0DBD-4AE16889B8C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FB06954-1416-6A72-9E12-29FDF342217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749BAB-9DA1-182D-5D2B-627148A07A4F}"/>
              </a:ext>
            </a:extLst>
          </p:cNvPr>
          <p:cNvSpPr>
            <a:spLocks noGrp="1"/>
          </p:cNvSpPr>
          <p:nvPr>
            <p:ph type="dt" sz="half" idx="10"/>
          </p:nvPr>
        </p:nvSpPr>
        <p:spPr/>
        <p:txBody>
          <a:bodyPr/>
          <a:lstStyle/>
          <a:p>
            <a:fld id="{0A94D97F-A431-9341-AAA3-A44A3DCF2A0D}" type="datetimeFigureOut">
              <a:rPr lang="en-GB" smtClean="0"/>
              <a:t>13/09/2023</a:t>
            </a:fld>
            <a:endParaRPr lang="en-GB"/>
          </a:p>
        </p:txBody>
      </p:sp>
      <p:sp>
        <p:nvSpPr>
          <p:cNvPr id="5" name="Footer Placeholder 4">
            <a:extLst>
              <a:ext uri="{FF2B5EF4-FFF2-40B4-BE49-F238E27FC236}">
                <a16:creationId xmlns:a16="http://schemas.microsoft.com/office/drawing/2014/main" id="{3321A319-A4F2-5BA4-9FF6-75E7B37CE4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0F806D-BC02-729F-E693-1A994A745171}"/>
              </a:ext>
            </a:extLst>
          </p:cNvPr>
          <p:cNvSpPr>
            <a:spLocks noGrp="1"/>
          </p:cNvSpPr>
          <p:nvPr>
            <p:ph type="sldNum" sz="quarter" idx="12"/>
          </p:nvPr>
        </p:nvSpPr>
        <p:spPr/>
        <p:txBody>
          <a:bodyPr/>
          <a:lstStyle/>
          <a:p>
            <a:fld id="{2837A482-548E-564A-BFC7-2C0D54D63A22}" type="slidenum">
              <a:rPr lang="en-GB" smtClean="0"/>
              <a:t>‹#›</a:t>
            </a:fld>
            <a:endParaRPr lang="en-GB"/>
          </a:p>
        </p:txBody>
      </p:sp>
    </p:spTree>
    <p:extLst>
      <p:ext uri="{BB962C8B-B14F-4D97-AF65-F5344CB8AC3E}">
        <p14:creationId xmlns:p14="http://schemas.microsoft.com/office/powerpoint/2010/main" val="3435097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2DE7-1301-DC8A-D816-75747DED578E}"/>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81861125-F060-5EBE-B04F-7049F8A74FA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CA1B21E-A5A8-2E21-C218-866E69DA1DCF}"/>
              </a:ext>
            </a:extLst>
          </p:cNvPr>
          <p:cNvSpPr>
            <a:spLocks noGrp="1"/>
          </p:cNvSpPr>
          <p:nvPr>
            <p:ph type="dt" sz="half" idx="10"/>
          </p:nvPr>
        </p:nvSpPr>
        <p:spPr/>
        <p:txBody>
          <a:bodyPr/>
          <a:lstStyle/>
          <a:p>
            <a:fld id="{C6F822A4-8DA6-4447-9B1F-C5DB58435268}" type="datetimeFigureOut">
              <a:rPr lang="en-US" smtClean="0"/>
              <a:t>9/13/23</a:t>
            </a:fld>
            <a:endParaRPr lang="en-US" dirty="0"/>
          </a:p>
        </p:txBody>
      </p:sp>
      <p:sp>
        <p:nvSpPr>
          <p:cNvPr id="5" name="Footer Placeholder 4">
            <a:extLst>
              <a:ext uri="{FF2B5EF4-FFF2-40B4-BE49-F238E27FC236}">
                <a16:creationId xmlns:a16="http://schemas.microsoft.com/office/drawing/2014/main" id="{283F51BC-9017-7010-729C-4A07D5C330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D48BCF-FFEA-AAE3-7CC9-F50066424382}"/>
              </a:ext>
            </a:extLst>
          </p:cNvPr>
          <p:cNvSpPr>
            <a:spLocks noGrp="1"/>
          </p:cNvSpPr>
          <p:nvPr>
            <p:ph type="sldNum" sz="quarter" idx="12"/>
          </p:nvPr>
        </p:nvSpPr>
        <p:spPr/>
        <p:txBody>
          <a:bodyPr/>
          <a:lstStyle/>
          <a:p>
            <a:fld id="{6B49BB3D-90E4-C946-BCF9-8FBC622A1A06}" type="slidenum">
              <a:rPr lang="en-GB" smtClean="0"/>
              <a:pPr/>
              <a:t>‹#›</a:t>
            </a:fld>
            <a:endParaRPr lang="en-GB"/>
          </a:p>
        </p:txBody>
      </p:sp>
    </p:spTree>
    <p:extLst>
      <p:ext uri="{BB962C8B-B14F-4D97-AF65-F5344CB8AC3E}">
        <p14:creationId xmlns:p14="http://schemas.microsoft.com/office/powerpoint/2010/main" val="199022465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BF4D-7985-E0BA-A9D6-9952D9FB4AB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81A4561-2AAF-9E19-0E10-A420B7A612C8}"/>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A43481B-18BE-754D-743C-2A44D8FD05AC}"/>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9996A79-5628-192E-7B27-DC61594085AB}"/>
              </a:ext>
            </a:extLst>
          </p:cNvPr>
          <p:cNvSpPr>
            <a:spLocks noGrp="1"/>
          </p:cNvSpPr>
          <p:nvPr>
            <p:ph type="dt" sz="half" idx="10"/>
          </p:nvPr>
        </p:nvSpPr>
        <p:spPr/>
        <p:txBody>
          <a:bodyPr/>
          <a:lstStyle/>
          <a:p>
            <a:fld id="{E548D31E-DCDA-41A7-9C67-C4B11B94D21D}" type="datetimeFigureOut">
              <a:rPr lang="en-US" smtClean="0"/>
              <a:t>9/13/23</a:t>
            </a:fld>
            <a:endParaRPr lang="en-US"/>
          </a:p>
        </p:txBody>
      </p:sp>
      <p:sp>
        <p:nvSpPr>
          <p:cNvPr id="6" name="Footer Placeholder 5">
            <a:extLst>
              <a:ext uri="{FF2B5EF4-FFF2-40B4-BE49-F238E27FC236}">
                <a16:creationId xmlns:a16="http://schemas.microsoft.com/office/drawing/2014/main" id="{C58DD0FC-295D-BF22-FD8E-C372E78D82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724089-B932-990B-AC98-74CE48968773}"/>
              </a:ext>
            </a:extLst>
          </p:cNvPr>
          <p:cNvSpPr>
            <a:spLocks noGrp="1"/>
          </p:cNvSpPr>
          <p:nvPr>
            <p:ph type="sldNum" sz="quarter" idx="12"/>
          </p:nvPr>
        </p:nvSpPr>
        <p:spPr/>
        <p:txBody>
          <a:bodyPr/>
          <a:lstStyle/>
          <a:p>
            <a:fld id="{6B49BB3D-90E4-C946-BCF9-8FBC622A1A06}" type="slidenum">
              <a:rPr lang="en-GB" smtClean="0"/>
              <a:pPr/>
              <a:t>‹#›</a:t>
            </a:fld>
            <a:endParaRPr lang="en-GB"/>
          </a:p>
        </p:txBody>
      </p:sp>
    </p:spTree>
    <p:extLst>
      <p:ext uri="{BB962C8B-B14F-4D97-AF65-F5344CB8AC3E}">
        <p14:creationId xmlns:p14="http://schemas.microsoft.com/office/powerpoint/2010/main" val="55345175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24FFA-BD46-BD12-AB32-7348D30AA983}"/>
              </a:ext>
            </a:extLst>
          </p:cNvPr>
          <p:cNvSpPr>
            <a:spLocks noGrp="1"/>
          </p:cNvSpPr>
          <p:nvPr>
            <p:ph type="title"/>
          </p:nvPr>
        </p:nvSpPr>
        <p:spPr>
          <a:xfrm>
            <a:off x="629841" y="273844"/>
            <a:ext cx="7886700" cy="994172"/>
          </a:xfrm>
        </p:spPr>
        <p:txBody>
          <a:bodyPr/>
          <a:lstStyle/>
          <a:p>
            <a:r>
              <a:rPr lang="en-GB"/>
              <a:t>Click to edit Master title style</a:t>
            </a:r>
          </a:p>
        </p:txBody>
      </p:sp>
      <p:sp>
        <p:nvSpPr>
          <p:cNvPr id="3" name="Text Placeholder 2">
            <a:extLst>
              <a:ext uri="{FF2B5EF4-FFF2-40B4-BE49-F238E27FC236}">
                <a16:creationId xmlns:a16="http://schemas.microsoft.com/office/drawing/2014/main" id="{AAED630C-50F5-A39E-5DFE-900A4AB9730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A98FA10D-0907-854B-8D04-2ADF5AA63F8D}"/>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830C58B-474F-22E4-FC64-90202CE5B20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FBE75255-16DC-AC50-7A55-95D431EB6CDE}"/>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09C8537-060B-1104-3DCA-CC64ED43C289}"/>
              </a:ext>
            </a:extLst>
          </p:cNvPr>
          <p:cNvSpPr>
            <a:spLocks noGrp="1"/>
          </p:cNvSpPr>
          <p:nvPr>
            <p:ph type="dt" sz="half" idx="10"/>
          </p:nvPr>
        </p:nvSpPr>
        <p:spPr/>
        <p:txBody>
          <a:bodyPr/>
          <a:lstStyle/>
          <a:p>
            <a:fld id="{9B3762C0-B258-48F1-ADE6-176B4174CCDD}" type="datetimeFigureOut">
              <a:rPr lang="en-US" smtClean="0"/>
              <a:t>9/13/23</a:t>
            </a:fld>
            <a:endParaRPr lang="en-US"/>
          </a:p>
        </p:txBody>
      </p:sp>
      <p:sp>
        <p:nvSpPr>
          <p:cNvPr id="8" name="Footer Placeholder 7">
            <a:extLst>
              <a:ext uri="{FF2B5EF4-FFF2-40B4-BE49-F238E27FC236}">
                <a16:creationId xmlns:a16="http://schemas.microsoft.com/office/drawing/2014/main" id="{69F0C324-7246-CBD2-6CEE-BF9A18732D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617940-905D-8654-E390-38ED0EE8C55A}"/>
              </a:ext>
            </a:extLst>
          </p:cNvPr>
          <p:cNvSpPr>
            <a:spLocks noGrp="1"/>
          </p:cNvSpPr>
          <p:nvPr>
            <p:ph type="sldNum" sz="quarter" idx="12"/>
          </p:nvPr>
        </p:nvSpPr>
        <p:spPr/>
        <p:txBody>
          <a:bodyPr/>
          <a:lstStyle/>
          <a:p>
            <a:fld id="{6B49BB3D-90E4-C946-BCF9-8FBC622A1A06}" type="slidenum">
              <a:rPr lang="en-GB" smtClean="0"/>
              <a:pPr/>
              <a:t>‹#›</a:t>
            </a:fld>
            <a:endParaRPr lang="en-GB"/>
          </a:p>
        </p:txBody>
      </p:sp>
    </p:spTree>
    <p:extLst>
      <p:ext uri="{BB962C8B-B14F-4D97-AF65-F5344CB8AC3E}">
        <p14:creationId xmlns:p14="http://schemas.microsoft.com/office/powerpoint/2010/main" val="198811861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rgbClr val="171D23">
            <a:alpha val="10000"/>
          </a:srgb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94" y="0"/>
            <a:ext cx="9145588" cy="3099105"/>
          </a:xfrm>
          <a:noFill/>
        </p:spPr>
        <p:txBody>
          <a:bodyPr lIns="72000" tIns="72000"/>
          <a:lstStyle/>
          <a:p>
            <a:endParaRPr lang="en-GB"/>
          </a:p>
        </p:txBody>
      </p:sp>
      <p:grpSp>
        <p:nvGrpSpPr>
          <p:cNvPr id="10" name="Group 9"/>
          <p:cNvGrpSpPr/>
          <p:nvPr userDrawn="1"/>
        </p:nvGrpSpPr>
        <p:grpSpPr>
          <a:xfrm>
            <a:off x="-1" y="3099105"/>
            <a:ext cx="9152356" cy="249117"/>
            <a:chOff x="-8356" y="3302274"/>
            <a:chExt cx="9152356" cy="249117"/>
          </a:xfrm>
        </p:grpSpPr>
        <p:pic>
          <p:nvPicPr>
            <p:cNvPr id="12" name="Picture 11"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3" name="Picture 12"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grpSp>
        <p:nvGrpSpPr>
          <p:cNvPr id="14" name="Group 13"/>
          <p:cNvGrpSpPr/>
          <p:nvPr userDrawn="1"/>
        </p:nvGrpSpPr>
        <p:grpSpPr>
          <a:xfrm>
            <a:off x="-8356" y="4250953"/>
            <a:ext cx="9152356" cy="249117"/>
            <a:chOff x="-8356" y="3302274"/>
            <a:chExt cx="9152356" cy="249117"/>
          </a:xfrm>
        </p:grpSpPr>
        <p:pic>
          <p:nvPicPr>
            <p:cNvPr id="15" name="Picture 14"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6" name="Picture 15"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sp>
        <p:nvSpPr>
          <p:cNvPr id="6" name="Rectangle 5"/>
          <p:cNvSpPr/>
          <p:nvPr userDrawn="1"/>
        </p:nvSpPr>
        <p:spPr>
          <a:xfrm>
            <a:off x="1" y="335009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8" name="Picture 7" descr="RHULlogo_small_Lond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2092" y="3349641"/>
            <a:ext cx="1801908" cy="900000"/>
          </a:xfrm>
          <a:prstGeom prst="rect">
            <a:avLst/>
          </a:prstGeom>
        </p:spPr>
      </p:pic>
      <p:sp>
        <p:nvSpPr>
          <p:cNvPr id="18" name="Subtitle 2"/>
          <p:cNvSpPr>
            <a:spLocks noGrp="1"/>
          </p:cNvSpPr>
          <p:nvPr>
            <p:ph type="subTitle" idx="1"/>
          </p:nvPr>
        </p:nvSpPr>
        <p:spPr>
          <a:xfrm>
            <a:off x="470453" y="3541241"/>
            <a:ext cx="5487504" cy="583924"/>
          </a:xfrm>
        </p:spPr>
        <p:txBody>
          <a:bodyPr/>
          <a:lstStyle>
            <a:lvl1pPr marL="0" indent="0" algn="l">
              <a:spcBef>
                <a:spcPts val="5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Tree>
    <p:extLst>
      <p:ext uri="{BB962C8B-B14F-4D97-AF65-F5344CB8AC3E}">
        <p14:creationId xmlns:p14="http://schemas.microsoft.com/office/powerpoint/2010/main" val="2005618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F9A5-5AC5-C14F-9324-B3CACA25F26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CD88793-BE1D-5DF5-4689-8DDE9D252914}"/>
              </a:ext>
            </a:extLst>
          </p:cNvPr>
          <p:cNvSpPr>
            <a:spLocks noGrp="1"/>
          </p:cNvSpPr>
          <p:nvPr>
            <p:ph type="dt" sz="half" idx="10"/>
          </p:nvPr>
        </p:nvSpPr>
        <p:spPr/>
        <p:txBody>
          <a:bodyPr/>
          <a:lstStyle/>
          <a:p>
            <a:fld id="{677919A6-33EB-49BD-A62F-1FA56B9F9712}" type="datetimeFigureOut">
              <a:rPr lang="en-US" smtClean="0"/>
              <a:t>9/13/23</a:t>
            </a:fld>
            <a:endParaRPr lang="en-US"/>
          </a:p>
        </p:txBody>
      </p:sp>
      <p:sp>
        <p:nvSpPr>
          <p:cNvPr id="4" name="Footer Placeholder 3">
            <a:extLst>
              <a:ext uri="{FF2B5EF4-FFF2-40B4-BE49-F238E27FC236}">
                <a16:creationId xmlns:a16="http://schemas.microsoft.com/office/drawing/2014/main" id="{EEB9455E-37C5-1070-7073-32519062A3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B27D9D-24FC-E6E7-2896-EB72C9285D33}"/>
              </a:ext>
            </a:extLst>
          </p:cNvPr>
          <p:cNvSpPr>
            <a:spLocks noGrp="1"/>
          </p:cNvSpPr>
          <p:nvPr>
            <p:ph type="sldNum" sz="quarter" idx="12"/>
          </p:nvPr>
        </p:nvSpPr>
        <p:spPr/>
        <p:txBody>
          <a:bodyPr/>
          <a:lstStyle/>
          <a:p>
            <a:fld id="{6B49BB3D-90E4-C946-BCF9-8FBC622A1A06}" type="slidenum">
              <a:rPr lang="en-GB" smtClean="0"/>
              <a:pPr/>
              <a:t>‹#›</a:t>
            </a:fld>
            <a:endParaRPr lang="en-GB"/>
          </a:p>
        </p:txBody>
      </p:sp>
    </p:spTree>
    <p:extLst>
      <p:ext uri="{BB962C8B-B14F-4D97-AF65-F5344CB8AC3E}">
        <p14:creationId xmlns:p14="http://schemas.microsoft.com/office/powerpoint/2010/main" val="122976565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3A244-D262-0EC4-3CC3-FFE301BF3663}"/>
              </a:ext>
            </a:extLst>
          </p:cNvPr>
          <p:cNvSpPr>
            <a:spLocks noGrp="1"/>
          </p:cNvSpPr>
          <p:nvPr>
            <p:ph type="dt" sz="half" idx="10"/>
          </p:nvPr>
        </p:nvSpPr>
        <p:spPr/>
        <p:txBody>
          <a:bodyPr/>
          <a:lstStyle/>
          <a:p>
            <a:fld id="{CA4E7D1B-D673-4CF6-8672-009D42ABD2A0}" type="datetimeFigureOut">
              <a:rPr lang="en-US" smtClean="0"/>
              <a:t>9/13/23</a:t>
            </a:fld>
            <a:endParaRPr lang="en-US"/>
          </a:p>
        </p:txBody>
      </p:sp>
      <p:sp>
        <p:nvSpPr>
          <p:cNvPr id="3" name="Footer Placeholder 2">
            <a:extLst>
              <a:ext uri="{FF2B5EF4-FFF2-40B4-BE49-F238E27FC236}">
                <a16:creationId xmlns:a16="http://schemas.microsoft.com/office/drawing/2014/main" id="{8FE4A2F1-40EB-59CC-8DF8-545965CE01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E7DACE-45B8-E3FF-7813-D8C388B25AAD}"/>
              </a:ext>
            </a:extLst>
          </p:cNvPr>
          <p:cNvSpPr>
            <a:spLocks noGrp="1"/>
          </p:cNvSpPr>
          <p:nvPr>
            <p:ph type="sldNum" sz="quarter" idx="12"/>
          </p:nvPr>
        </p:nvSpPr>
        <p:spPr/>
        <p:txBody>
          <a:bodyPr/>
          <a:lstStyle/>
          <a:p>
            <a:fld id="{6B49BB3D-90E4-C946-BCF9-8FBC622A1A06}" type="slidenum">
              <a:rPr lang="en-GB" smtClean="0"/>
              <a:pPr/>
              <a:t>‹#›</a:t>
            </a:fld>
            <a:endParaRPr lang="en-GB"/>
          </a:p>
        </p:txBody>
      </p:sp>
    </p:spTree>
    <p:extLst>
      <p:ext uri="{BB962C8B-B14F-4D97-AF65-F5344CB8AC3E}">
        <p14:creationId xmlns:p14="http://schemas.microsoft.com/office/powerpoint/2010/main" val="368173902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2451-CCFD-C456-8E1C-640C3785D8E0}"/>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5D5B2CDD-5858-7D2A-F527-E33F13B8BC6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228C473-0535-71FC-10D1-BC130A32698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3C4C08F4-8AFE-BF97-7849-7F79570F0F2E}"/>
              </a:ext>
            </a:extLst>
          </p:cNvPr>
          <p:cNvSpPr>
            <a:spLocks noGrp="1"/>
          </p:cNvSpPr>
          <p:nvPr>
            <p:ph type="dt" sz="half" idx="10"/>
          </p:nvPr>
        </p:nvSpPr>
        <p:spPr/>
        <p:txBody>
          <a:bodyPr/>
          <a:lstStyle/>
          <a:p>
            <a:fld id="{DA16AA21-1863-4931-97CB-99D0A168701B}" type="datetimeFigureOut">
              <a:rPr lang="en-US" smtClean="0"/>
              <a:t>9/13/23</a:t>
            </a:fld>
            <a:endParaRPr lang="en-US"/>
          </a:p>
        </p:txBody>
      </p:sp>
      <p:sp>
        <p:nvSpPr>
          <p:cNvPr id="6" name="Footer Placeholder 5">
            <a:extLst>
              <a:ext uri="{FF2B5EF4-FFF2-40B4-BE49-F238E27FC236}">
                <a16:creationId xmlns:a16="http://schemas.microsoft.com/office/drawing/2014/main" id="{52FCCCE8-F2DA-51B2-495F-D18B86A03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7B2BC-61EF-AB43-1A86-8511DEDA4A4B}"/>
              </a:ext>
            </a:extLst>
          </p:cNvPr>
          <p:cNvSpPr>
            <a:spLocks noGrp="1"/>
          </p:cNvSpPr>
          <p:nvPr>
            <p:ph type="sldNum" sz="quarter" idx="12"/>
          </p:nvPr>
        </p:nvSpPr>
        <p:spPr/>
        <p:txBody>
          <a:bodyPr/>
          <a:lstStyle/>
          <a:p>
            <a:fld id="{6B49BB3D-90E4-C946-BCF9-8FBC622A1A06}" type="slidenum">
              <a:rPr lang="en-GB" smtClean="0"/>
              <a:pPr/>
              <a:t>‹#›</a:t>
            </a:fld>
            <a:endParaRPr lang="en-GB"/>
          </a:p>
        </p:txBody>
      </p:sp>
    </p:spTree>
    <p:extLst>
      <p:ext uri="{BB962C8B-B14F-4D97-AF65-F5344CB8AC3E}">
        <p14:creationId xmlns:p14="http://schemas.microsoft.com/office/powerpoint/2010/main" val="241552868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BD391-A0F0-7013-548F-3379B0926398}"/>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ACBD7412-B662-D019-DB9E-2C3EEA1F595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C250F8F-B6D5-AC34-F61E-1BC5541C614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52634727-EE90-9A95-8FE1-327B162735D8}"/>
              </a:ext>
            </a:extLst>
          </p:cNvPr>
          <p:cNvSpPr>
            <a:spLocks noGrp="1"/>
          </p:cNvSpPr>
          <p:nvPr>
            <p:ph type="dt" sz="half" idx="10"/>
          </p:nvPr>
        </p:nvSpPr>
        <p:spPr/>
        <p:txBody>
          <a:bodyPr/>
          <a:lstStyle/>
          <a:p>
            <a:fld id="{3772C379-9A7C-4C87-A116-CBE9F58B04C5}" type="datetimeFigureOut">
              <a:rPr lang="en-US" smtClean="0"/>
              <a:t>9/13/23</a:t>
            </a:fld>
            <a:endParaRPr lang="en-US"/>
          </a:p>
        </p:txBody>
      </p:sp>
      <p:sp>
        <p:nvSpPr>
          <p:cNvPr id="6" name="Footer Placeholder 5">
            <a:extLst>
              <a:ext uri="{FF2B5EF4-FFF2-40B4-BE49-F238E27FC236}">
                <a16:creationId xmlns:a16="http://schemas.microsoft.com/office/drawing/2014/main" id="{CD4E32B4-8D27-540D-BFBE-55F2144952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C3C9C0-629E-3FD3-B1DA-82346DA6210C}"/>
              </a:ext>
            </a:extLst>
          </p:cNvPr>
          <p:cNvSpPr>
            <a:spLocks noGrp="1"/>
          </p:cNvSpPr>
          <p:nvPr>
            <p:ph type="sldNum" sz="quarter" idx="12"/>
          </p:nvPr>
        </p:nvSpPr>
        <p:spPr/>
        <p:txBody>
          <a:bodyPr/>
          <a:lstStyle/>
          <a:p>
            <a:fld id="{6B49BB3D-90E4-C946-BCF9-8FBC622A1A06}" type="slidenum">
              <a:rPr lang="en-GB" smtClean="0"/>
              <a:pPr/>
              <a:t>‹#›</a:t>
            </a:fld>
            <a:endParaRPr lang="en-GB"/>
          </a:p>
        </p:txBody>
      </p:sp>
    </p:spTree>
    <p:extLst>
      <p:ext uri="{BB962C8B-B14F-4D97-AF65-F5344CB8AC3E}">
        <p14:creationId xmlns:p14="http://schemas.microsoft.com/office/powerpoint/2010/main" val="71093161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749E3-FF7C-1A65-1E6E-D8437EBA032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B57624F-7169-CE87-2F45-A5877441FDB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BE79C5E-9795-EA16-D55F-E8627FF42A01}"/>
              </a:ext>
            </a:extLst>
          </p:cNvPr>
          <p:cNvSpPr>
            <a:spLocks noGrp="1"/>
          </p:cNvSpPr>
          <p:nvPr>
            <p:ph type="dt" sz="half" idx="10"/>
          </p:nvPr>
        </p:nvSpPr>
        <p:spPr/>
        <p:txBody>
          <a:bodyPr/>
          <a:lstStyle/>
          <a:p>
            <a:fld id="{87157CC2-0FC8-4686-B024-99790E0F5162}" type="datetimeFigureOut">
              <a:rPr lang="en-US" smtClean="0"/>
              <a:t>9/13/23</a:t>
            </a:fld>
            <a:endParaRPr lang="en-US"/>
          </a:p>
        </p:txBody>
      </p:sp>
      <p:sp>
        <p:nvSpPr>
          <p:cNvPr id="5" name="Footer Placeholder 4">
            <a:extLst>
              <a:ext uri="{FF2B5EF4-FFF2-40B4-BE49-F238E27FC236}">
                <a16:creationId xmlns:a16="http://schemas.microsoft.com/office/drawing/2014/main" id="{F52B62B4-65B5-96FB-FB5B-C537D81E5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5705E-D66F-48D1-DE52-0049FFDA94A2}"/>
              </a:ext>
            </a:extLst>
          </p:cNvPr>
          <p:cNvSpPr>
            <a:spLocks noGrp="1"/>
          </p:cNvSpPr>
          <p:nvPr>
            <p:ph type="sldNum" sz="quarter" idx="12"/>
          </p:nvPr>
        </p:nvSpPr>
        <p:spPr/>
        <p:txBody>
          <a:bodyPr/>
          <a:lstStyle/>
          <a:p>
            <a:fld id="{6B49BB3D-90E4-C946-BCF9-8FBC622A1A06}" type="slidenum">
              <a:rPr lang="en-GB" smtClean="0"/>
              <a:pPr/>
              <a:t>‹#›</a:t>
            </a:fld>
            <a:endParaRPr lang="en-GB"/>
          </a:p>
        </p:txBody>
      </p:sp>
    </p:spTree>
    <p:extLst>
      <p:ext uri="{BB962C8B-B14F-4D97-AF65-F5344CB8AC3E}">
        <p14:creationId xmlns:p14="http://schemas.microsoft.com/office/powerpoint/2010/main" val="77622525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3B4B9D-40F2-4E6E-2041-BAB2B279E918}"/>
              </a:ext>
            </a:extLst>
          </p:cNvPr>
          <p:cNvSpPr>
            <a:spLocks noGrp="1"/>
          </p:cNvSpPr>
          <p:nvPr>
            <p:ph type="title" orient="vert"/>
          </p:nvPr>
        </p:nvSpPr>
        <p:spPr>
          <a:xfrm>
            <a:off x="6543675" y="273844"/>
            <a:ext cx="1971675" cy="4358879"/>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29A338F-ADFD-5977-7465-71A1BD5A06FC}"/>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29190D9-5E70-1F2D-3F03-8EB6570B61B7}"/>
              </a:ext>
            </a:extLst>
          </p:cNvPr>
          <p:cNvSpPr>
            <a:spLocks noGrp="1"/>
          </p:cNvSpPr>
          <p:nvPr>
            <p:ph type="dt" sz="half" idx="10"/>
          </p:nvPr>
        </p:nvSpPr>
        <p:spPr/>
        <p:txBody>
          <a:bodyPr/>
          <a:lstStyle/>
          <a:p>
            <a:fld id="{F6764DA5-CD3D-4590-A511-FCD3BC7A793E}" type="datetimeFigureOut">
              <a:rPr lang="en-US" smtClean="0"/>
              <a:t>9/13/23</a:t>
            </a:fld>
            <a:endParaRPr lang="en-US"/>
          </a:p>
        </p:txBody>
      </p:sp>
      <p:sp>
        <p:nvSpPr>
          <p:cNvPr id="5" name="Footer Placeholder 4">
            <a:extLst>
              <a:ext uri="{FF2B5EF4-FFF2-40B4-BE49-F238E27FC236}">
                <a16:creationId xmlns:a16="http://schemas.microsoft.com/office/drawing/2014/main" id="{FB46F06D-C211-2CC8-E4FB-89FDC3604D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27727-CC44-0547-03BA-5FA85FCE3A83}"/>
              </a:ext>
            </a:extLst>
          </p:cNvPr>
          <p:cNvSpPr>
            <a:spLocks noGrp="1"/>
          </p:cNvSpPr>
          <p:nvPr>
            <p:ph type="sldNum" sz="quarter" idx="12"/>
          </p:nvPr>
        </p:nvSpPr>
        <p:spPr/>
        <p:txBody>
          <a:bodyPr/>
          <a:lstStyle/>
          <a:p>
            <a:fld id="{6B49BB3D-90E4-C946-BCF9-8FBC622A1A06}" type="slidenum">
              <a:rPr lang="en-GB" smtClean="0"/>
              <a:pPr/>
              <a:t>‹#›</a:t>
            </a:fld>
            <a:endParaRPr lang="en-GB"/>
          </a:p>
        </p:txBody>
      </p:sp>
    </p:spTree>
    <p:extLst>
      <p:ext uri="{BB962C8B-B14F-4D97-AF65-F5344CB8AC3E}">
        <p14:creationId xmlns:p14="http://schemas.microsoft.com/office/powerpoint/2010/main" val="203551452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page 3 single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800"/>
            </a:lvl1pPr>
          </a:lstStyle>
          <a:p>
            <a:fld id="{6B49BB3D-90E4-C946-BCF9-8FBC622A1A06}" type="slidenum">
              <a:rPr lang="en-GB" smtClean="0"/>
              <a:pPr/>
              <a:t>‹#›</a:t>
            </a:fld>
            <a:endParaRPr lang="en-GB"/>
          </a:p>
        </p:txBody>
      </p:sp>
      <p:sp>
        <p:nvSpPr>
          <p:cNvPr id="5" name="Content Placeholder 2"/>
          <p:cNvSpPr>
            <a:spLocks noGrp="1"/>
          </p:cNvSpPr>
          <p:nvPr>
            <p:ph idx="1"/>
          </p:nvPr>
        </p:nvSpPr>
        <p:spPr>
          <a:xfrm>
            <a:off x="457200" y="1222164"/>
            <a:ext cx="8229600" cy="3272459"/>
          </a:xfrm>
        </p:spPr>
        <p:txBody>
          <a:bodyPr/>
          <a:lstStyle/>
          <a:p>
            <a:pPr lvl="0"/>
            <a:r>
              <a:rPr lang="en-GB"/>
              <a:t>Click to edit Master text styles</a:t>
            </a:r>
          </a:p>
        </p:txBody>
      </p:sp>
      <p:sp>
        <p:nvSpPr>
          <p:cNvPr id="7" name="Title Placeholder 1"/>
          <p:cNvSpPr>
            <a:spLocks noGrp="1"/>
          </p:cNvSpPr>
          <p:nvPr>
            <p:ph type="title"/>
          </p:nvPr>
        </p:nvSpPr>
        <p:spPr>
          <a:xfrm>
            <a:off x="457200" y="286120"/>
            <a:ext cx="6938038" cy="691598"/>
          </a:xfrm>
          <a:prstGeom prst="rect">
            <a:avLst/>
          </a:prstGeom>
        </p:spPr>
        <p:txBody>
          <a:bodyPr vert="horz" lIns="0" tIns="0" rIns="0" bIns="0" rtlCol="0" anchor="ctr">
            <a:normAutofit/>
          </a:bodyPr>
          <a:lstStyle/>
          <a:p>
            <a:r>
              <a:rPr lang="en-GB"/>
              <a:t>Click to edit Master title style</a:t>
            </a:r>
          </a:p>
        </p:txBody>
      </p:sp>
    </p:spTree>
    <p:extLst>
      <p:ext uri="{BB962C8B-B14F-4D97-AF65-F5344CB8AC3E}">
        <p14:creationId xmlns:p14="http://schemas.microsoft.com/office/powerpoint/2010/main" val="186194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page 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p:txBody>
          <a:bodyPr/>
          <a:lstStyle>
            <a:lvl1pPr>
              <a:defRPr sz="800"/>
            </a:lvl1pPr>
          </a:lstStyle>
          <a:p>
            <a:fld id="{6B49BB3D-90E4-C946-BCF9-8FBC622A1A06}" type="slidenum">
              <a:rPr lang="en-GB" smtClean="0"/>
              <a:pPr/>
              <a:t>‹#›</a:t>
            </a:fld>
            <a:endParaRPr lang="en-GB"/>
          </a:p>
        </p:txBody>
      </p:sp>
      <p:sp>
        <p:nvSpPr>
          <p:cNvPr id="10" name="Title Placeholder 1"/>
          <p:cNvSpPr>
            <a:spLocks noGrp="1"/>
          </p:cNvSpPr>
          <p:nvPr>
            <p:ph type="title"/>
          </p:nvPr>
        </p:nvSpPr>
        <p:spPr>
          <a:xfrm>
            <a:off x="457200" y="286120"/>
            <a:ext cx="6938038" cy="691598"/>
          </a:xfrm>
          <a:prstGeom prst="rect">
            <a:avLst/>
          </a:prstGeom>
        </p:spPr>
        <p:txBody>
          <a:bodyPr vert="horz" lIns="0" tIns="0" rIns="0" bIns="0" rtlCol="0" anchor="ctr">
            <a:normAutofit/>
          </a:bodyPr>
          <a:lstStyle/>
          <a:p>
            <a:r>
              <a:rPr lang="en-GB"/>
              <a:t>Click to edit Master title style</a:t>
            </a:r>
          </a:p>
        </p:txBody>
      </p:sp>
    </p:spTree>
    <p:extLst>
      <p:ext uri="{BB962C8B-B14F-4D97-AF65-F5344CB8AC3E}">
        <p14:creationId xmlns:p14="http://schemas.microsoft.com/office/powerpoint/2010/main" val="2677293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page 1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8531"/>
            <a:ext cx="3904974" cy="32724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12"/>
          </p:nvPr>
        </p:nvSpPr>
        <p:spPr/>
        <p:txBody>
          <a:bodyPr/>
          <a:lstStyle/>
          <a:p>
            <a:fld id="{6B49BB3D-90E4-C946-BCF9-8FBC622A1A06}" type="slidenum">
              <a:rPr lang="en-GB" smtClean="0"/>
              <a:t>‹#›</a:t>
            </a:fld>
            <a:endParaRPr lang="en-GB"/>
          </a:p>
        </p:txBody>
      </p:sp>
      <p:sp>
        <p:nvSpPr>
          <p:cNvPr id="9" name="Content Placeholder 8"/>
          <p:cNvSpPr>
            <a:spLocks noGrp="1"/>
          </p:cNvSpPr>
          <p:nvPr>
            <p:ph sz="quarter" idx="13"/>
          </p:nvPr>
        </p:nvSpPr>
        <p:spPr>
          <a:xfrm>
            <a:off x="4660900" y="1328531"/>
            <a:ext cx="4025900" cy="3272963"/>
          </a:xfrm>
        </p:spPr>
        <p:txBody>
          <a:bodyPr/>
          <a:lstStyle>
            <a:lvl1pPr marL="285750" indent="-285750">
              <a:buSzPct val="120000"/>
              <a:buFont typeface="Wingdings" charset="2"/>
              <a:buChar char="§"/>
              <a:defRPr/>
            </a:lvl1pPr>
            <a:lvl2pPr marL="285750" indent="-285750">
              <a:buSzPct val="120000"/>
              <a:buFont typeface="Wingdings" charset="2"/>
              <a:buChar char="§"/>
              <a:defRPr/>
            </a:lvl2pPr>
            <a:lvl3pPr marL="173038" indent="-171450">
              <a:buSzPct val="120000"/>
              <a:buFont typeface="Wingdings" charset="2"/>
              <a:buChar char="§"/>
              <a:defRPr/>
            </a:lvl3pPr>
            <a:lvl4pPr marL="173038" indent="-171450">
              <a:buSzPct val="120000"/>
              <a:buFont typeface="Wingdings" charset="2"/>
              <a:buChar char="§"/>
              <a:defRPr/>
            </a:lvl4pPr>
            <a:lvl5pPr marL="173038" indent="-171450">
              <a:buSzPct val="120000"/>
              <a:buFont typeface="Wingdings" charset="2"/>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itle Placeholder 1"/>
          <p:cNvSpPr>
            <a:spLocks noGrp="1"/>
          </p:cNvSpPr>
          <p:nvPr>
            <p:ph type="title"/>
          </p:nvPr>
        </p:nvSpPr>
        <p:spPr>
          <a:xfrm>
            <a:off x="457200" y="286120"/>
            <a:ext cx="6938038" cy="691598"/>
          </a:xfrm>
          <a:prstGeom prst="rect">
            <a:avLst/>
          </a:prstGeom>
        </p:spPr>
        <p:txBody>
          <a:bodyPr vert="horz" lIns="0" tIns="0" rIns="0" bIns="0" rtlCol="0" anchor="ctr">
            <a:normAutofit/>
          </a:bodyPr>
          <a:lstStyle/>
          <a:p>
            <a:r>
              <a:rPr lang="en-GB"/>
              <a:t>Click to edit Master title style</a:t>
            </a:r>
          </a:p>
        </p:txBody>
      </p:sp>
    </p:spTree>
    <p:extLst>
      <p:ext uri="{BB962C8B-B14F-4D97-AF65-F5344CB8AC3E}">
        <p14:creationId xmlns:p14="http://schemas.microsoft.com/office/powerpoint/2010/main" val="2686723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ext page band at bottom">
    <p:bg>
      <p:bgPr>
        <a:solidFill>
          <a:srgbClr val="171D23">
            <a:alpha val="10000"/>
          </a:srgbClr>
        </a:solid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a:xfrm>
            <a:off x="434413" y="4778936"/>
            <a:ext cx="216000" cy="216000"/>
          </a:xfrm>
        </p:spPr>
        <p:txBody>
          <a:bodyPr/>
          <a:lstStyle>
            <a:lvl1pPr>
              <a:defRPr sz="800"/>
            </a:lvl1pPr>
          </a:lstStyle>
          <a:p>
            <a:fld id="{6B49BB3D-90E4-C946-BCF9-8FBC622A1A06}" type="slidenum">
              <a:rPr lang="en-GB" smtClean="0"/>
              <a:pPr/>
              <a:t>‹#›</a:t>
            </a:fld>
            <a:endParaRPr lang="en-GB"/>
          </a:p>
        </p:txBody>
      </p:sp>
      <p:sp>
        <p:nvSpPr>
          <p:cNvPr id="13" name="Rectangle 12"/>
          <p:cNvSpPr/>
          <p:nvPr userDrawn="1"/>
        </p:nvSpPr>
        <p:spPr>
          <a:xfrm>
            <a:off x="0" y="4007447"/>
            <a:ext cx="9144000" cy="6850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E99A9"/>
              </a:solidFill>
            </a:endParaRPr>
          </a:p>
        </p:txBody>
      </p:sp>
      <p:pic>
        <p:nvPicPr>
          <p:cNvPr id="14" name="Picture 13" descr="RHULlogo_small_Lond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5042" y="4007958"/>
            <a:ext cx="1369450" cy="684000"/>
          </a:xfrm>
          <a:prstGeom prst="rect">
            <a:avLst/>
          </a:prstGeom>
        </p:spPr>
      </p:pic>
      <p:sp>
        <p:nvSpPr>
          <p:cNvPr id="15" name="Title Placeholder 1"/>
          <p:cNvSpPr>
            <a:spLocks noGrp="1"/>
          </p:cNvSpPr>
          <p:nvPr>
            <p:ph type="title"/>
          </p:nvPr>
        </p:nvSpPr>
        <p:spPr>
          <a:xfrm>
            <a:off x="457200" y="3937119"/>
            <a:ext cx="6938038" cy="691598"/>
          </a:xfrm>
          <a:prstGeom prst="rect">
            <a:avLst/>
          </a:prstGeom>
        </p:spPr>
        <p:txBody>
          <a:bodyPr vert="horz" lIns="0" tIns="0" rIns="0" bIns="0" rtlCol="0" anchor="ctr">
            <a:normAutofit/>
          </a:bodyPr>
          <a:lstStyle/>
          <a:p>
            <a:r>
              <a:rPr lang="en-GB"/>
              <a:t>Click to edit Master title style</a:t>
            </a:r>
          </a:p>
        </p:txBody>
      </p:sp>
      <p:sp>
        <p:nvSpPr>
          <p:cNvPr id="16" name="Content Placeholder 2"/>
          <p:cNvSpPr>
            <a:spLocks noGrp="1"/>
          </p:cNvSpPr>
          <p:nvPr>
            <p:ph idx="1"/>
          </p:nvPr>
        </p:nvSpPr>
        <p:spPr>
          <a:xfrm>
            <a:off x="457200" y="434451"/>
            <a:ext cx="3904974" cy="32724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Content Placeholder 8"/>
          <p:cNvSpPr>
            <a:spLocks noGrp="1"/>
          </p:cNvSpPr>
          <p:nvPr>
            <p:ph sz="quarter" idx="13"/>
          </p:nvPr>
        </p:nvSpPr>
        <p:spPr>
          <a:xfrm>
            <a:off x="4660900" y="434451"/>
            <a:ext cx="4025900" cy="3272963"/>
          </a:xfrm>
        </p:spPr>
        <p:txBody>
          <a:bodyPr/>
          <a:lstStyle>
            <a:lvl1pPr marL="285750" indent="-285750">
              <a:buSzPct val="120000"/>
              <a:buFont typeface="Wingdings" charset="2"/>
              <a:buChar char="§"/>
              <a:defRPr/>
            </a:lvl1pPr>
            <a:lvl2pPr marL="285750" indent="-285750">
              <a:buSzPct val="120000"/>
              <a:buFont typeface="Wingdings" charset="2"/>
              <a:buChar char="§"/>
              <a:defRPr/>
            </a:lvl2pPr>
            <a:lvl3pPr marL="173038" indent="-171450">
              <a:buSzPct val="120000"/>
              <a:buFont typeface="Wingdings" charset="2"/>
              <a:buChar char="§"/>
              <a:defRPr/>
            </a:lvl3pPr>
            <a:lvl4pPr marL="173038" indent="-171450">
              <a:buSzPct val="120000"/>
              <a:buFont typeface="Wingdings" charset="2"/>
              <a:buChar char="§"/>
              <a:defRPr/>
            </a:lvl4pPr>
            <a:lvl5pPr marL="173038" indent="-171450">
              <a:buSzPct val="120000"/>
              <a:buFont typeface="Wingdings" charset="2"/>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1362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424A4F"/>
        </a:solidFill>
        <a:effectLst/>
      </p:bgPr>
    </p:bg>
    <p:spTree>
      <p:nvGrpSpPr>
        <p:cNvPr id="1" name=""/>
        <p:cNvGrpSpPr/>
        <p:nvPr/>
      </p:nvGrpSpPr>
      <p:grpSpPr>
        <a:xfrm>
          <a:off x="0" y="0"/>
          <a:ext cx="0" cy="0"/>
          <a:chOff x="0" y="0"/>
          <a:chExt cx="0" cy="0"/>
        </a:xfrm>
      </p:grpSpPr>
      <p:sp>
        <p:nvSpPr>
          <p:cNvPr id="13" name="Rectangle 12"/>
          <p:cNvSpPr/>
          <p:nvPr userDrawn="1"/>
        </p:nvSpPr>
        <p:spPr>
          <a:xfrm>
            <a:off x="-8141" y="335182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5" name="Picture 4" descr="RHULlogo_small_Lond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2092" y="3351371"/>
            <a:ext cx="1801908" cy="900000"/>
          </a:xfrm>
          <a:prstGeom prst="rect">
            <a:avLst/>
          </a:prstGeom>
        </p:spPr>
      </p:pic>
      <p:sp>
        <p:nvSpPr>
          <p:cNvPr id="6" name="Title 1"/>
          <p:cNvSpPr>
            <a:spLocks noGrp="1"/>
          </p:cNvSpPr>
          <p:nvPr>
            <p:ph type="title" hasCustomPrompt="1"/>
          </p:nvPr>
        </p:nvSpPr>
        <p:spPr>
          <a:xfrm>
            <a:off x="436979" y="3471971"/>
            <a:ext cx="6108115" cy="687384"/>
          </a:xfrm>
          <a:prstGeom prst="rect">
            <a:avLst/>
          </a:prstGeom>
        </p:spPr>
        <p:txBody>
          <a:bodyPr anchor="t">
            <a:normAutofit/>
          </a:bodyPr>
          <a:lstStyle>
            <a:lvl1pPr algn="l">
              <a:defRPr sz="3600" b="0" cap="none"/>
            </a:lvl1pPr>
          </a:lstStyle>
          <a:p>
            <a:r>
              <a:rPr lang="en-GB"/>
              <a:t>Click to edit master title style</a:t>
            </a:r>
          </a:p>
        </p:txBody>
      </p:sp>
    </p:spTree>
    <p:extLst>
      <p:ext uri="{BB962C8B-B14F-4D97-AF65-F5344CB8AC3E}">
        <p14:creationId xmlns:p14="http://schemas.microsoft.com/office/powerpoint/2010/main" val="697571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hart page">
    <p:spTree>
      <p:nvGrpSpPr>
        <p:cNvPr id="1" name=""/>
        <p:cNvGrpSpPr/>
        <p:nvPr/>
      </p:nvGrpSpPr>
      <p:grpSpPr>
        <a:xfrm>
          <a:off x="0" y="0"/>
          <a:ext cx="0" cy="0"/>
          <a:chOff x="0" y="0"/>
          <a:chExt cx="0" cy="0"/>
        </a:xfrm>
      </p:grpSpPr>
      <p:sp>
        <p:nvSpPr>
          <p:cNvPr id="5" name="Chart Placeholder 4"/>
          <p:cNvSpPr>
            <a:spLocks noGrp="1"/>
          </p:cNvSpPr>
          <p:nvPr>
            <p:ph type="chart" sz="quarter" idx="11" hasCustomPrompt="1"/>
          </p:nvPr>
        </p:nvSpPr>
        <p:spPr>
          <a:xfrm>
            <a:off x="457200" y="1166812"/>
            <a:ext cx="8229600" cy="3357563"/>
          </a:xfrm>
        </p:spPr>
        <p:txBody>
          <a:bodyPr lIns="72000" tIns="72000"/>
          <a:lstStyle>
            <a:lvl1pPr>
              <a:defRPr sz="1800"/>
            </a:lvl1pPr>
          </a:lstStyle>
          <a:p>
            <a:r>
              <a:rPr lang="en-GB" sz="2600" b="0" i="0">
                <a:solidFill>
                  <a:srgbClr val="000000"/>
                </a:solidFill>
                <a:latin typeface="Lucida Grande"/>
                <a:ea typeface="Lucida Grande"/>
                <a:cs typeface="Lucida Grande"/>
              </a:rPr>
              <a:t>Chart/graph</a:t>
            </a:r>
            <a:endParaRPr lang="en-GB"/>
          </a:p>
        </p:txBody>
      </p:sp>
      <p:sp>
        <p:nvSpPr>
          <p:cNvPr id="6" name="Title Placeholder 1"/>
          <p:cNvSpPr>
            <a:spLocks noGrp="1"/>
          </p:cNvSpPr>
          <p:nvPr>
            <p:ph type="title"/>
          </p:nvPr>
        </p:nvSpPr>
        <p:spPr>
          <a:xfrm>
            <a:off x="457200" y="286120"/>
            <a:ext cx="6938038" cy="691598"/>
          </a:xfrm>
          <a:prstGeom prst="rect">
            <a:avLst/>
          </a:prstGeom>
        </p:spPr>
        <p:txBody>
          <a:bodyPr vert="horz" lIns="0" tIns="0" rIns="0" bIns="0" rtlCol="0" anchor="ctr">
            <a:normAutofit/>
          </a:bodyPr>
          <a:lstStyle/>
          <a:p>
            <a:r>
              <a:rPr lang="en-GB"/>
              <a:t>Click to edit Master title style</a:t>
            </a:r>
          </a:p>
        </p:txBody>
      </p:sp>
      <p:sp>
        <p:nvSpPr>
          <p:cNvPr id="8" name="Slide Number Placeholder 2"/>
          <p:cNvSpPr>
            <a:spLocks noGrp="1"/>
          </p:cNvSpPr>
          <p:nvPr>
            <p:ph type="sldNum" sz="quarter" idx="10"/>
          </p:nvPr>
        </p:nvSpPr>
        <p:spPr>
          <a:xfrm>
            <a:off x="434413" y="4778936"/>
            <a:ext cx="216000" cy="216000"/>
          </a:xfrm>
        </p:spPr>
        <p:txBody>
          <a:bodyPr/>
          <a:lstStyle>
            <a:lvl1pPr>
              <a:defRPr sz="800"/>
            </a:lvl1pPr>
          </a:lstStyle>
          <a:p>
            <a:fld id="{6B49BB3D-90E4-C946-BCF9-8FBC622A1A06}" type="slidenum">
              <a:rPr lang="en-GB" smtClean="0"/>
              <a:pPr/>
              <a:t>‹#›</a:t>
            </a:fld>
            <a:endParaRPr lang="en-GB"/>
          </a:p>
        </p:txBody>
      </p:sp>
    </p:spTree>
    <p:extLst>
      <p:ext uri="{BB962C8B-B14F-4D97-AF65-F5344CB8AC3E}">
        <p14:creationId xmlns:p14="http://schemas.microsoft.com/office/powerpoint/2010/main" val="187506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171D23">
            <a:alpha val="10000"/>
          </a:srgbClr>
        </a:solidFill>
        <a:effectLst/>
      </p:bgPr>
    </p:bg>
    <p:spTree>
      <p:nvGrpSpPr>
        <p:cNvPr id="1" name=""/>
        <p:cNvGrpSpPr/>
        <p:nvPr/>
      </p:nvGrpSpPr>
      <p:grpSpPr>
        <a:xfrm>
          <a:off x="0" y="0"/>
          <a:ext cx="0" cy="0"/>
          <a:chOff x="0" y="0"/>
          <a:chExt cx="0" cy="0"/>
        </a:xfrm>
      </p:grpSpPr>
      <p:sp>
        <p:nvSpPr>
          <p:cNvPr id="5" name="Rectangle 4"/>
          <p:cNvSpPr/>
          <p:nvPr userDrawn="1"/>
        </p:nvSpPr>
        <p:spPr>
          <a:xfrm>
            <a:off x="1" y="3347523"/>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1"/>
          <p:cNvSpPr>
            <a:spLocks noGrp="1"/>
          </p:cNvSpPr>
          <p:nvPr>
            <p:ph type="title" hasCustomPrompt="1"/>
          </p:nvPr>
        </p:nvSpPr>
        <p:spPr>
          <a:xfrm>
            <a:off x="436979" y="3471971"/>
            <a:ext cx="6108115" cy="687384"/>
          </a:xfrm>
          <a:prstGeom prst="rect">
            <a:avLst/>
          </a:prstGeom>
        </p:spPr>
        <p:txBody>
          <a:bodyPr anchor="t">
            <a:normAutofit/>
          </a:bodyPr>
          <a:lstStyle>
            <a:lvl1pPr algn="l">
              <a:defRPr sz="3600" b="0" cap="none"/>
            </a:lvl1pPr>
          </a:lstStyle>
          <a:p>
            <a:r>
              <a:rPr lang="en-GB"/>
              <a:t>Click to edit master title style</a:t>
            </a:r>
          </a:p>
        </p:txBody>
      </p:sp>
      <p:pic>
        <p:nvPicPr>
          <p:cNvPr id="8" name="Picture 7" descr="RHULlogo_small_Lond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2092" y="3347073"/>
            <a:ext cx="1801908" cy="900000"/>
          </a:xfrm>
          <a:prstGeom prst="rect">
            <a:avLst/>
          </a:prstGeom>
        </p:spPr>
      </p:pic>
    </p:spTree>
    <p:extLst>
      <p:ext uri="{BB962C8B-B14F-4D97-AF65-F5344CB8AC3E}">
        <p14:creationId xmlns:p14="http://schemas.microsoft.com/office/powerpoint/2010/main" val="327288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age 1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8531"/>
            <a:ext cx="3904974" cy="32724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12"/>
          </p:nvPr>
        </p:nvSpPr>
        <p:spPr/>
        <p:txBody>
          <a:bodyPr/>
          <a:lstStyle/>
          <a:p>
            <a:fld id="{6B49BB3D-90E4-C946-BCF9-8FBC622A1A06}" type="slidenum">
              <a:rPr lang="en-GB" smtClean="0"/>
              <a:t>‹#›</a:t>
            </a:fld>
            <a:endParaRPr lang="en-GB"/>
          </a:p>
        </p:txBody>
      </p:sp>
      <p:sp>
        <p:nvSpPr>
          <p:cNvPr id="9" name="Content Placeholder 8"/>
          <p:cNvSpPr>
            <a:spLocks noGrp="1"/>
          </p:cNvSpPr>
          <p:nvPr>
            <p:ph sz="quarter" idx="13"/>
          </p:nvPr>
        </p:nvSpPr>
        <p:spPr>
          <a:xfrm>
            <a:off x="4660900" y="1328531"/>
            <a:ext cx="4025900" cy="3272963"/>
          </a:xfrm>
        </p:spPr>
        <p:txBody>
          <a:bodyPr/>
          <a:lstStyle>
            <a:lvl1pPr marL="285750" indent="-285750">
              <a:buSzPct val="120000"/>
              <a:buFont typeface="Wingdings" charset="2"/>
              <a:buChar char="§"/>
              <a:defRPr/>
            </a:lvl1pPr>
            <a:lvl2pPr marL="285750" indent="-285750">
              <a:buSzPct val="120000"/>
              <a:buFont typeface="Wingdings" charset="2"/>
              <a:buChar char="§"/>
              <a:defRPr/>
            </a:lvl2pPr>
            <a:lvl3pPr marL="173038" indent="-171450">
              <a:buSzPct val="120000"/>
              <a:buFont typeface="Wingdings" charset="2"/>
              <a:buChar char="§"/>
              <a:defRPr/>
            </a:lvl3pPr>
            <a:lvl4pPr marL="173038" indent="-171450">
              <a:buSzPct val="120000"/>
              <a:buFont typeface="Wingdings" charset="2"/>
              <a:buChar char="§"/>
              <a:defRPr/>
            </a:lvl4pPr>
            <a:lvl5pPr marL="173038" indent="-171450">
              <a:buSzPct val="120000"/>
              <a:buFont typeface="Wingdings" charset="2"/>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itle Placeholder 1"/>
          <p:cNvSpPr>
            <a:spLocks noGrp="1"/>
          </p:cNvSpPr>
          <p:nvPr>
            <p:ph type="title"/>
          </p:nvPr>
        </p:nvSpPr>
        <p:spPr>
          <a:xfrm>
            <a:off x="457200" y="286120"/>
            <a:ext cx="6938038" cy="691598"/>
          </a:xfrm>
          <a:prstGeom prst="rect">
            <a:avLst/>
          </a:prstGeom>
        </p:spPr>
        <p:txBody>
          <a:bodyPr vert="horz" lIns="0" tIns="0" rIns="0" bIns="0" rtlCol="0" anchor="ctr">
            <a:normAutofit/>
          </a:bodyPr>
          <a:lstStyle/>
          <a:p>
            <a:r>
              <a:rPr lang="en-GB"/>
              <a:t>Click to edit Master title style</a:t>
            </a:r>
          </a:p>
        </p:txBody>
      </p:sp>
    </p:spTree>
    <p:extLst>
      <p:ext uri="{BB962C8B-B14F-4D97-AF65-F5344CB8AC3E}">
        <p14:creationId xmlns:p14="http://schemas.microsoft.com/office/powerpoint/2010/main" val="679487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age 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p:txBody>
          <a:bodyPr/>
          <a:lstStyle>
            <a:lvl1pPr>
              <a:defRPr sz="800"/>
            </a:lvl1pPr>
          </a:lstStyle>
          <a:p>
            <a:fld id="{6B49BB3D-90E4-C946-BCF9-8FBC622A1A06}" type="slidenum">
              <a:rPr lang="en-GB" smtClean="0"/>
              <a:pPr/>
              <a:t>‹#›</a:t>
            </a:fld>
            <a:endParaRPr lang="en-GB"/>
          </a:p>
        </p:txBody>
      </p:sp>
      <p:sp>
        <p:nvSpPr>
          <p:cNvPr id="10" name="Title Placeholder 1"/>
          <p:cNvSpPr>
            <a:spLocks noGrp="1"/>
          </p:cNvSpPr>
          <p:nvPr>
            <p:ph type="title"/>
          </p:nvPr>
        </p:nvSpPr>
        <p:spPr>
          <a:xfrm>
            <a:off x="457200" y="286120"/>
            <a:ext cx="6938038" cy="691598"/>
          </a:xfrm>
          <a:prstGeom prst="rect">
            <a:avLst/>
          </a:prstGeom>
        </p:spPr>
        <p:txBody>
          <a:bodyPr vert="horz" lIns="0" tIns="0" rIns="0" bIns="0" rtlCol="0" anchor="ctr">
            <a:normAutofit/>
          </a:bodyPr>
          <a:lstStyle/>
          <a:p>
            <a:r>
              <a:rPr lang="en-GB"/>
              <a:t>Click to edit Master title style</a:t>
            </a:r>
          </a:p>
        </p:txBody>
      </p:sp>
    </p:spTree>
    <p:extLst>
      <p:ext uri="{BB962C8B-B14F-4D97-AF65-F5344CB8AC3E}">
        <p14:creationId xmlns:p14="http://schemas.microsoft.com/office/powerpoint/2010/main" val="146498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age 3 single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800"/>
            </a:lvl1pPr>
          </a:lstStyle>
          <a:p>
            <a:fld id="{6B49BB3D-90E4-C946-BCF9-8FBC622A1A06}" type="slidenum">
              <a:rPr lang="en-GB" smtClean="0"/>
              <a:pPr/>
              <a:t>‹#›</a:t>
            </a:fld>
            <a:endParaRPr lang="en-GB"/>
          </a:p>
        </p:txBody>
      </p:sp>
      <p:sp>
        <p:nvSpPr>
          <p:cNvPr id="5" name="Content Placeholder 2"/>
          <p:cNvSpPr>
            <a:spLocks noGrp="1"/>
          </p:cNvSpPr>
          <p:nvPr>
            <p:ph idx="1"/>
          </p:nvPr>
        </p:nvSpPr>
        <p:spPr>
          <a:xfrm>
            <a:off x="457200" y="1222164"/>
            <a:ext cx="8229600" cy="3272459"/>
          </a:xfrm>
        </p:spPr>
        <p:txBody>
          <a:bodyPr/>
          <a:lstStyle/>
          <a:p>
            <a:pPr lvl="0"/>
            <a:r>
              <a:rPr lang="en-GB"/>
              <a:t>Click to edit Master text styles</a:t>
            </a:r>
          </a:p>
        </p:txBody>
      </p:sp>
      <p:sp>
        <p:nvSpPr>
          <p:cNvPr id="7" name="Title Placeholder 1"/>
          <p:cNvSpPr>
            <a:spLocks noGrp="1"/>
          </p:cNvSpPr>
          <p:nvPr>
            <p:ph type="title"/>
          </p:nvPr>
        </p:nvSpPr>
        <p:spPr>
          <a:xfrm>
            <a:off x="457200" y="286120"/>
            <a:ext cx="6938038" cy="691598"/>
          </a:xfrm>
          <a:prstGeom prst="rect">
            <a:avLst/>
          </a:prstGeom>
        </p:spPr>
        <p:txBody>
          <a:bodyPr vert="horz" lIns="0" tIns="0" rIns="0" bIns="0" rtlCol="0" anchor="ctr">
            <a:normAutofit/>
          </a:bodyPr>
          <a:lstStyle/>
          <a:p>
            <a:r>
              <a:rPr lang="en-GB"/>
              <a:t>Click to edit Master title style</a:t>
            </a:r>
          </a:p>
        </p:txBody>
      </p:sp>
    </p:spTree>
    <p:extLst>
      <p:ext uri="{BB962C8B-B14F-4D97-AF65-F5344CB8AC3E}">
        <p14:creationId xmlns:p14="http://schemas.microsoft.com/office/powerpoint/2010/main" val="249561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page 1">
    <p:bg>
      <p:bgPr>
        <a:solidFill>
          <a:srgbClr val="171D23">
            <a:alpha val="10000"/>
          </a:srgbClr>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588" y="0"/>
            <a:ext cx="9145588" cy="5143500"/>
          </a:xfrm>
          <a:noFill/>
        </p:spPr>
        <p:txBody>
          <a:bodyPr lIns="72000" tIns="72000"/>
          <a:lstStyle/>
          <a:p>
            <a:endParaRPr lang="en-GB"/>
          </a:p>
        </p:txBody>
      </p:sp>
      <p:pic>
        <p:nvPicPr>
          <p:cNvPr id="6" name="Picture 5" descr="RHULlogo_small_Lond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4383" y="323022"/>
            <a:ext cx="1384662" cy="691598"/>
          </a:xfrm>
          <a:prstGeom prst="rect">
            <a:avLst/>
          </a:prstGeom>
        </p:spPr>
      </p:pic>
      <p:sp>
        <p:nvSpPr>
          <p:cNvPr id="5" name="Slide Number Placeholder 2"/>
          <p:cNvSpPr>
            <a:spLocks noGrp="1"/>
          </p:cNvSpPr>
          <p:nvPr>
            <p:ph type="sldNum" sz="quarter" idx="11"/>
          </p:nvPr>
        </p:nvSpPr>
        <p:spPr>
          <a:xfrm>
            <a:off x="434413" y="4778936"/>
            <a:ext cx="216000" cy="216000"/>
          </a:xfrm>
        </p:spPr>
        <p:txBody>
          <a:bodyPr/>
          <a:lstStyle>
            <a:lvl1pPr>
              <a:defRPr sz="800"/>
            </a:lvl1pPr>
          </a:lstStyle>
          <a:p>
            <a:fld id="{6B49BB3D-90E4-C946-BCF9-8FBC622A1A06}" type="slidenum">
              <a:rPr lang="en-GB" smtClean="0"/>
              <a:pPr/>
              <a:t>‹#›</a:t>
            </a:fld>
            <a:endParaRPr lang="en-GB"/>
          </a:p>
        </p:txBody>
      </p:sp>
    </p:spTree>
    <p:extLst>
      <p:ext uri="{BB962C8B-B14F-4D97-AF65-F5344CB8AC3E}">
        <p14:creationId xmlns:p14="http://schemas.microsoft.com/office/powerpoint/2010/main" val="4079876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page band at bottom">
    <p:bg>
      <p:bgPr>
        <a:solidFill>
          <a:srgbClr val="171D23">
            <a:alpha val="10000"/>
          </a:srgbClr>
        </a:solid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a:xfrm>
            <a:off x="434413" y="4778936"/>
            <a:ext cx="216000" cy="216000"/>
          </a:xfrm>
        </p:spPr>
        <p:txBody>
          <a:bodyPr/>
          <a:lstStyle>
            <a:lvl1pPr>
              <a:defRPr sz="800"/>
            </a:lvl1pPr>
          </a:lstStyle>
          <a:p>
            <a:fld id="{6B49BB3D-90E4-C946-BCF9-8FBC622A1A06}" type="slidenum">
              <a:rPr lang="en-GB" smtClean="0"/>
              <a:pPr/>
              <a:t>‹#›</a:t>
            </a:fld>
            <a:endParaRPr lang="en-GB"/>
          </a:p>
        </p:txBody>
      </p:sp>
      <p:sp>
        <p:nvSpPr>
          <p:cNvPr id="13" name="Rectangle 12"/>
          <p:cNvSpPr/>
          <p:nvPr userDrawn="1"/>
        </p:nvSpPr>
        <p:spPr>
          <a:xfrm>
            <a:off x="0" y="4007447"/>
            <a:ext cx="9144000" cy="6850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E99A9"/>
              </a:solidFill>
            </a:endParaRPr>
          </a:p>
        </p:txBody>
      </p:sp>
      <p:pic>
        <p:nvPicPr>
          <p:cNvPr id="14" name="Picture 13" descr="RHULlogo_small_Lond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5042" y="4007958"/>
            <a:ext cx="1369450" cy="684000"/>
          </a:xfrm>
          <a:prstGeom prst="rect">
            <a:avLst/>
          </a:prstGeom>
        </p:spPr>
      </p:pic>
      <p:sp>
        <p:nvSpPr>
          <p:cNvPr id="15" name="Title Placeholder 1"/>
          <p:cNvSpPr>
            <a:spLocks noGrp="1"/>
          </p:cNvSpPr>
          <p:nvPr>
            <p:ph type="title"/>
          </p:nvPr>
        </p:nvSpPr>
        <p:spPr>
          <a:xfrm>
            <a:off x="457200" y="3937119"/>
            <a:ext cx="6938038" cy="691598"/>
          </a:xfrm>
          <a:prstGeom prst="rect">
            <a:avLst/>
          </a:prstGeom>
        </p:spPr>
        <p:txBody>
          <a:bodyPr vert="horz" lIns="0" tIns="0" rIns="0" bIns="0" rtlCol="0" anchor="ctr">
            <a:normAutofit/>
          </a:bodyPr>
          <a:lstStyle/>
          <a:p>
            <a:r>
              <a:rPr lang="en-GB"/>
              <a:t>Click to edit Master title style</a:t>
            </a:r>
          </a:p>
        </p:txBody>
      </p:sp>
      <p:sp>
        <p:nvSpPr>
          <p:cNvPr id="16" name="Content Placeholder 2"/>
          <p:cNvSpPr>
            <a:spLocks noGrp="1"/>
          </p:cNvSpPr>
          <p:nvPr>
            <p:ph idx="1"/>
          </p:nvPr>
        </p:nvSpPr>
        <p:spPr>
          <a:xfrm>
            <a:off x="457200" y="434451"/>
            <a:ext cx="3904974" cy="32724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Content Placeholder 8"/>
          <p:cNvSpPr>
            <a:spLocks noGrp="1"/>
          </p:cNvSpPr>
          <p:nvPr>
            <p:ph sz="quarter" idx="13"/>
          </p:nvPr>
        </p:nvSpPr>
        <p:spPr>
          <a:xfrm>
            <a:off x="4660900" y="434451"/>
            <a:ext cx="4025900" cy="3272963"/>
          </a:xfrm>
        </p:spPr>
        <p:txBody>
          <a:bodyPr/>
          <a:lstStyle>
            <a:lvl1pPr marL="285750" indent="-285750">
              <a:buSzPct val="120000"/>
              <a:buFont typeface="Wingdings" charset="2"/>
              <a:buChar char="§"/>
              <a:defRPr/>
            </a:lvl1pPr>
            <a:lvl2pPr marL="285750" indent="-285750">
              <a:buSzPct val="120000"/>
              <a:buFont typeface="Wingdings" charset="2"/>
              <a:buChar char="§"/>
              <a:defRPr/>
            </a:lvl2pPr>
            <a:lvl3pPr marL="173038" indent="-171450">
              <a:buSzPct val="120000"/>
              <a:buFont typeface="Wingdings" charset="2"/>
              <a:buChar char="§"/>
              <a:defRPr/>
            </a:lvl3pPr>
            <a:lvl4pPr marL="173038" indent="-171450">
              <a:buSzPct val="120000"/>
              <a:buFont typeface="Wingdings" charset="2"/>
              <a:buChar char="§"/>
              <a:defRPr/>
            </a:lvl4pPr>
            <a:lvl5pPr marL="173038" indent="-171450">
              <a:buSzPct val="120000"/>
              <a:buFont typeface="Wingdings" charset="2"/>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6558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71D23">
            <a:alpha val="10000"/>
          </a:srgbClr>
        </a:solidFill>
        <a:effectLst/>
      </p:bgPr>
    </p:bg>
    <p:spTree>
      <p:nvGrpSpPr>
        <p:cNvPr id="1" name=""/>
        <p:cNvGrpSpPr/>
        <p:nvPr/>
      </p:nvGrpSpPr>
      <p:grpSpPr>
        <a:xfrm>
          <a:off x="0" y="0"/>
          <a:ext cx="0" cy="0"/>
          <a:chOff x="0" y="0"/>
          <a:chExt cx="0" cy="0"/>
        </a:xfrm>
      </p:grpSpPr>
      <p:sp>
        <p:nvSpPr>
          <p:cNvPr id="8" name="Rectangle 7"/>
          <p:cNvSpPr/>
          <p:nvPr userDrawn="1"/>
        </p:nvSpPr>
        <p:spPr>
          <a:xfrm>
            <a:off x="0" y="323022"/>
            <a:ext cx="9144000" cy="6850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E99A9"/>
              </a:solidFill>
            </a:endParaRPr>
          </a:p>
        </p:txBody>
      </p:sp>
      <p:sp>
        <p:nvSpPr>
          <p:cNvPr id="3" name="Text Placeholder 2"/>
          <p:cNvSpPr>
            <a:spLocks noGrp="1"/>
          </p:cNvSpPr>
          <p:nvPr>
            <p:ph type="body" idx="1"/>
          </p:nvPr>
        </p:nvSpPr>
        <p:spPr>
          <a:xfrm>
            <a:off x="457200" y="1200151"/>
            <a:ext cx="8229600" cy="3359426"/>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4"/>
          </p:nvPr>
        </p:nvSpPr>
        <p:spPr>
          <a:xfrm>
            <a:off x="434413" y="4778936"/>
            <a:ext cx="216000" cy="216000"/>
          </a:xfrm>
          <a:prstGeom prst="rect">
            <a:avLst/>
          </a:prstGeom>
          <a:solidFill>
            <a:schemeClr val="accent1"/>
          </a:solidFill>
        </p:spPr>
        <p:txBody>
          <a:bodyPr vert="horz" lIns="0" tIns="0" rIns="0" bIns="0" rtlCol="0" anchor="ctr" anchorCtr="0"/>
          <a:lstStyle>
            <a:lvl1pPr algn="ctr">
              <a:defRPr sz="800" normalizeH="1">
                <a:solidFill>
                  <a:schemeClr val="bg1"/>
                </a:solidFill>
              </a:defRPr>
            </a:lvl1pPr>
          </a:lstStyle>
          <a:p>
            <a:fld id="{6B49BB3D-90E4-C946-BCF9-8FBC622A1A06}" type="slidenum">
              <a:rPr lang="en-GB" smtClean="0"/>
              <a:pPr/>
              <a:t>‹#›</a:t>
            </a:fld>
            <a:endParaRPr lang="en-GB"/>
          </a:p>
        </p:txBody>
      </p:sp>
      <p:pic>
        <p:nvPicPr>
          <p:cNvPr id="9" name="Picture 8" descr="RHULlogo_small_London.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745042" y="323533"/>
            <a:ext cx="1369450" cy="684000"/>
          </a:xfrm>
          <a:prstGeom prst="rect">
            <a:avLst/>
          </a:prstGeom>
        </p:spPr>
      </p:pic>
      <p:sp>
        <p:nvSpPr>
          <p:cNvPr id="7" name="Title Placeholder 1"/>
          <p:cNvSpPr>
            <a:spLocks noGrp="1"/>
          </p:cNvSpPr>
          <p:nvPr>
            <p:ph type="title"/>
          </p:nvPr>
        </p:nvSpPr>
        <p:spPr>
          <a:xfrm>
            <a:off x="457200" y="286120"/>
            <a:ext cx="6938038" cy="691598"/>
          </a:xfrm>
          <a:prstGeom prst="rect">
            <a:avLst/>
          </a:prstGeom>
        </p:spPr>
        <p:txBody>
          <a:bodyPr vert="horz" lIns="0" tIns="0" rIns="0" bIns="0" rtlCol="0" anchor="ctr">
            <a:normAutofit/>
          </a:bodyPr>
          <a:lstStyle/>
          <a:p>
            <a:r>
              <a:rPr lang="en-GB"/>
              <a:t>Click to edit Master title style</a:t>
            </a:r>
          </a:p>
        </p:txBody>
      </p:sp>
    </p:spTree>
    <p:extLst>
      <p:ext uri="{BB962C8B-B14F-4D97-AF65-F5344CB8AC3E}">
        <p14:creationId xmlns:p14="http://schemas.microsoft.com/office/powerpoint/2010/main" val="667774486"/>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61" r:id="rId3"/>
    <p:sldLayoutId id="2147483662" r:id="rId4"/>
    <p:sldLayoutId id="2147483650" r:id="rId5"/>
    <p:sldLayoutId id="2147483653" r:id="rId6"/>
    <p:sldLayoutId id="2147483680" r:id="rId7"/>
    <p:sldLayoutId id="2147483685" r:id="rId8"/>
    <p:sldLayoutId id="2147483691" r:id="rId9"/>
    <p:sldLayoutId id="2147483654" r:id="rId10"/>
    <p:sldLayoutId id="2147483664" r:id="rId11"/>
    <p:sldLayoutId id="2147483682" r:id="rId12"/>
    <p:sldLayoutId id="2147483687" r:id="rId13"/>
    <p:sldLayoutId id="2147483692" r:id="rId14"/>
  </p:sldLayoutIdLst>
  <p:hf hdr="0" ftr="0" dt="0"/>
  <p:txStyles>
    <p:titleStyle>
      <a:lvl1pPr algn="l" defTabSz="457200" rtl="0" eaLnBrk="1" latinLnBrk="0" hangingPunct="1">
        <a:spcBef>
          <a:spcPct val="0"/>
        </a:spcBef>
        <a:buNone/>
        <a:defRPr sz="2800" kern="1200">
          <a:solidFill>
            <a:srgbClr val="FFFFFF"/>
          </a:solidFill>
          <a:latin typeface="+mj-lt"/>
          <a:ea typeface="+mj-ea"/>
          <a:cs typeface="+mj-cs"/>
        </a:defRPr>
      </a:lvl1pPr>
    </p:titleStyle>
    <p:bodyStyle>
      <a:lvl1pPr marL="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0" indent="0" algn="l" defTabSz="457200" rtl="0" eaLnBrk="1" latinLnBrk="0" hangingPunct="1">
        <a:spcBef>
          <a:spcPts val="1200"/>
        </a:spcBef>
        <a:buFont typeface="Arial"/>
        <a:buNone/>
        <a:defRPr sz="1400" kern="1200">
          <a:solidFill>
            <a:schemeClr val="tx1"/>
          </a:solidFill>
          <a:latin typeface="+mn-lt"/>
          <a:ea typeface="+mn-ea"/>
          <a:cs typeface="+mn-cs"/>
        </a:defRPr>
      </a:lvl2pPr>
      <a:lvl3pPr marL="1588" indent="0" algn="l" defTabSz="457200" rtl="0" eaLnBrk="1" latinLnBrk="0" hangingPunct="1">
        <a:spcBef>
          <a:spcPts val="1200"/>
        </a:spcBef>
        <a:buFont typeface="Arial"/>
        <a:buNone/>
        <a:defRPr sz="1200" kern="1200">
          <a:solidFill>
            <a:schemeClr val="tx1"/>
          </a:solidFill>
          <a:latin typeface="+mn-lt"/>
          <a:ea typeface="+mn-ea"/>
          <a:cs typeface="+mn-cs"/>
        </a:defRPr>
      </a:lvl3pPr>
      <a:lvl4pPr marL="1588" indent="0" algn="l" defTabSz="457200" rtl="0" eaLnBrk="1" latinLnBrk="0" hangingPunct="1">
        <a:spcBef>
          <a:spcPts val="1200"/>
        </a:spcBef>
        <a:buFont typeface="Arial"/>
        <a:buNone/>
        <a:defRPr sz="1200" kern="1200">
          <a:solidFill>
            <a:schemeClr val="tx1"/>
          </a:solidFill>
          <a:latin typeface="+mn-lt"/>
          <a:ea typeface="+mn-ea"/>
          <a:cs typeface="+mn-cs"/>
        </a:defRPr>
      </a:lvl4pPr>
      <a:lvl5pPr marL="1588" indent="0" algn="l" defTabSz="457200" rtl="0" eaLnBrk="1" latinLnBrk="0" hangingPunct="1">
        <a:spcBef>
          <a:spcPts val="1200"/>
        </a:spcBef>
        <a:buFont typeface="Arial"/>
        <a:buNone/>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34E55C-EB2B-29E3-3308-C5DB2C1499C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3624158-49CC-0572-CBD8-A563CB4198E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22238DA-359E-1D21-3613-1417CE85AC3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192560B-F951-CD47-886E-B9E16C682A31}" type="datetimeFigureOut">
              <a:rPr lang="en-GB" smtClean="0"/>
              <a:t>13/09/2023</a:t>
            </a:fld>
            <a:endParaRPr lang="en-GB"/>
          </a:p>
        </p:txBody>
      </p:sp>
      <p:sp>
        <p:nvSpPr>
          <p:cNvPr id="5" name="Footer Placeholder 4">
            <a:extLst>
              <a:ext uri="{FF2B5EF4-FFF2-40B4-BE49-F238E27FC236}">
                <a16:creationId xmlns:a16="http://schemas.microsoft.com/office/drawing/2014/main" id="{AEB9AF8A-DE65-B7EF-2E17-963CE3C5099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8C4BA9-CE04-B80E-78F1-F61B9FB16EA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B49BB3D-90E4-C946-BCF9-8FBC622A1A06}" type="slidenum">
              <a:rPr lang="en-GB" smtClean="0"/>
              <a:pPr/>
              <a:t>‹#›</a:t>
            </a:fld>
            <a:endParaRPr lang="en-GB"/>
          </a:p>
        </p:txBody>
      </p:sp>
      <p:sp>
        <p:nvSpPr>
          <p:cNvPr id="7" name="Rectangle 6">
            <a:extLst>
              <a:ext uri="{FF2B5EF4-FFF2-40B4-BE49-F238E27FC236}">
                <a16:creationId xmlns:a16="http://schemas.microsoft.com/office/drawing/2014/main" id="{C665834B-0711-9D78-EFAC-99D03431CEEE}"/>
              </a:ext>
            </a:extLst>
          </p:cNvPr>
          <p:cNvSpPr/>
          <p:nvPr userDrawn="1"/>
        </p:nvSpPr>
        <p:spPr>
          <a:xfrm>
            <a:off x="0" y="323022"/>
            <a:ext cx="9144000" cy="6850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E99A9"/>
              </a:solidFill>
            </a:endParaRPr>
          </a:p>
        </p:txBody>
      </p:sp>
      <p:pic>
        <p:nvPicPr>
          <p:cNvPr id="8" name="Picture 7" descr="RHULlogo_small_London.jpg">
            <a:extLst>
              <a:ext uri="{FF2B5EF4-FFF2-40B4-BE49-F238E27FC236}">
                <a16:creationId xmlns:a16="http://schemas.microsoft.com/office/drawing/2014/main" id="{7130D358-822E-42AF-AC1D-20311EADFF64}"/>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745042" y="323533"/>
            <a:ext cx="1369450" cy="684000"/>
          </a:xfrm>
          <a:prstGeom prst="rect">
            <a:avLst/>
          </a:prstGeom>
        </p:spPr>
      </p:pic>
    </p:spTree>
    <p:extLst>
      <p:ext uri="{BB962C8B-B14F-4D97-AF65-F5344CB8AC3E}">
        <p14:creationId xmlns:p14="http://schemas.microsoft.com/office/powerpoint/2010/main" val="84184787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9" r:id="rId13"/>
    <p:sldLayoutId id="2147483780" r:id="rId14"/>
    <p:sldLayoutId id="2147483781" r:id="rId15"/>
    <p:sldLayoutId id="2147483782"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059969" y="1312972"/>
            <a:ext cx="3483937" cy="2166835"/>
          </a:xfrm>
        </p:spPr>
        <p:txBody>
          <a:bodyPr anchor="b">
            <a:normAutofit fontScale="90000"/>
          </a:bodyPr>
          <a:lstStyle/>
          <a:p>
            <a:pPr>
              <a:lnSpc>
                <a:spcPct val="90000"/>
              </a:lnSpc>
            </a:pPr>
            <a:r>
              <a:rPr lang="en-US" sz="3100" dirty="0"/>
              <a:t>Evaluating potential sensitive information leaks on a smartphone using the magnetometer and Conformal Prediction</a:t>
            </a:r>
            <a:endParaRPr lang="en-US" sz="1800" dirty="0">
              <a:solidFill>
                <a:schemeClr val="tx1"/>
              </a:solidFill>
              <a:latin typeface="+mn-lt"/>
              <a:ea typeface="+mn-ea"/>
              <a:cs typeface="+mn-cs"/>
            </a:endParaRPr>
          </a:p>
        </p:txBody>
      </p:sp>
      <p:sp>
        <p:nvSpPr>
          <p:cNvPr id="6" name="Subtitle 5"/>
          <p:cNvSpPr>
            <a:spLocks noGrp="1"/>
          </p:cNvSpPr>
          <p:nvPr>
            <p:ph type="subTitle" idx="1"/>
          </p:nvPr>
        </p:nvSpPr>
        <p:spPr>
          <a:xfrm>
            <a:off x="5059970" y="3563169"/>
            <a:ext cx="3483937" cy="860898"/>
          </a:xfrm>
        </p:spPr>
        <p:txBody>
          <a:bodyPr anchor="t">
            <a:normAutofit/>
          </a:bodyPr>
          <a:lstStyle/>
          <a:p>
            <a:pPr>
              <a:spcBef>
                <a:spcPts val="500"/>
              </a:spcBef>
            </a:pPr>
            <a:r>
              <a:rPr lang="en-US" sz="1500"/>
              <a:t>Robert Choudhury</a:t>
            </a:r>
          </a:p>
        </p:txBody>
      </p:sp>
      <p:pic>
        <p:nvPicPr>
          <p:cNvPr id="4" name="Picture 3">
            <a:extLst>
              <a:ext uri="{FF2B5EF4-FFF2-40B4-BE49-F238E27FC236}">
                <a16:creationId xmlns:a16="http://schemas.microsoft.com/office/drawing/2014/main" id="{7A67B89E-75DD-2E4F-9A1B-3608358EA82D}"/>
              </a:ext>
            </a:extLst>
          </p:cNvPr>
          <p:cNvPicPr>
            <a:picLocks noChangeAspect="1"/>
          </p:cNvPicPr>
          <p:nvPr/>
        </p:nvPicPr>
        <p:blipFill rotWithShape="1">
          <a:blip r:embed="rId3"/>
          <a:srcRect l="3114" r="9047" b="2"/>
          <a:stretch/>
        </p:blipFill>
        <p:spPr>
          <a:xfrm>
            <a:off x="0" y="-100822"/>
            <a:ext cx="4689979" cy="5695122"/>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2098092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8762-0491-14E9-F5EE-680A4476AD9E}"/>
              </a:ext>
            </a:extLst>
          </p:cNvPr>
          <p:cNvSpPr>
            <a:spLocks noGrp="1"/>
          </p:cNvSpPr>
          <p:nvPr>
            <p:ph type="title"/>
          </p:nvPr>
        </p:nvSpPr>
        <p:spPr/>
        <p:txBody>
          <a:bodyPr/>
          <a:lstStyle/>
          <a:p>
            <a:r>
              <a:rPr lang="en-GB" dirty="0">
                <a:solidFill>
                  <a:schemeClr val="bg1"/>
                </a:solidFill>
              </a:rPr>
              <a:t>Experiments</a:t>
            </a:r>
          </a:p>
        </p:txBody>
      </p:sp>
      <p:sp>
        <p:nvSpPr>
          <p:cNvPr id="3" name="Content Placeholder 2">
            <a:extLst>
              <a:ext uri="{FF2B5EF4-FFF2-40B4-BE49-F238E27FC236}">
                <a16:creationId xmlns:a16="http://schemas.microsoft.com/office/drawing/2014/main" id="{A03C5171-4A29-27B3-6D8B-B0287AD26B4E}"/>
              </a:ext>
            </a:extLst>
          </p:cNvPr>
          <p:cNvSpPr>
            <a:spLocks noGrp="1"/>
          </p:cNvSpPr>
          <p:nvPr>
            <p:ph idx="1"/>
          </p:nvPr>
        </p:nvSpPr>
        <p:spPr/>
        <p:txBody>
          <a:bodyPr>
            <a:normAutofit/>
          </a:bodyPr>
          <a:lstStyle/>
          <a:p>
            <a:r>
              <a:rPr lang="en-GB" dirty="0"/>
              <a:t>Experiment 3 : Examine possible leakage of sensitive information from the internal speaker. </a:t>
            </a:r>
          </a:p>
          <a:p>
            <a:pPr lvl="1"/>
            <a:r>
              <a:rPr lang="en-GB" dirty="0"/>
              <a:t>This is most difficult experiment, we are measuring the small change in local magnetic field caused by the internal speaker.</a:t>
            </a:r>
          </a:p>
          <a:p>
            <a:pPr lvl="1"/>
            <a:r>
              <a:rPr lang="en-GB" dirty="0"/>
              <a:t>Audio is played through the speaker and the data captured</a:t>
            </a:r>
          </a:p>
          <a:p>
            <a:pPr lvl="1"/>
            <a:endParaRPr lang="en-GB" dirty="0"/>
          </a:p>
          <a:p>
            <a:endParaRPr lang="en-GB" dirty="0"/>
          </a:p>
        </p:txBody>
      </p:sp>
    </p:spTree>
    <p:extLst>
      <p:ext uri="{BB962C8B-B14F-4D97-AF65-F5344CB8AC3E}">
        <p14:creationId xmlns:p14="http://schemas.microsoft.com/office/powerpoint/2010/main" val="263738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8762-0491-14E9-F5EE-680A4476AD9E}"/>
              </a:ext>
            </a:extLst>
          </p:cNvPr>
          <p:cNvSpPr>
            <a:spLocks noGrp="1"/>
          </p:cNvSpPr>
          <p:nvPr>
            <p:ph type="title"/>
          </p:nvPr>
        </p:nvSpPr>
        <p:spPr/>
        <p:txBody>
          <a:bodyPr/>
          <a:lstStyle/>
          <a:p>
            <a:r>
              <a:rPr lang="en-GB" dirty="0"/>
              <a:t>Experiments</a:t>
            </a:r>
          </a:p>
        </p:txBody>
      </p:sp>
      <p:sp>
        <p:nvSpPr>
          <p:cNvPr id="3" name="Content Placeholder 2">
            <a:extLst>
              <a:ext uri="{FF2B5EF4-FFF2-40B4-BE49-F238E27FC236}">
                <a16:creationId xmlns:a16="http://schemas.microsoft.com/office/drawing/2014/main" id="{A03C5171-4A29-27B3-6D8B-B0287AD26B4E}"/>
              </a:ext>
            </a:extLst>
          </p:cNvPr>
          <p:cNvSpPr>
            <a:spLocks noGrp="1"/>
          </p:cNvSpPr>
          <p:nvPr>
            <p:ph idx="1"/>
          </p:nvPr>
        </p:nvSpPr>
        <p:spPr/>
        <p:txBody>
          <a:bodyPr>
            <a:normAutofit/>
          </a:bodyPr>
          <a:lstStyle/>
          <a:p>
            <a:r>
              <a:rPr lang="en-GB" dirty="0"/>
              <a:t>Experiment 1: Detect if a phone has been deliberately cut off from a signal. </a:t>
            </a:r>
          </a:p>
          <a:p>
            <a:pPr lvl="1"/>
            <a:r>
              <a:rPr lang="en-GB" dirty="0"/>
              <a:t>Use a faraday bag to simulate a phone being offline</a:t>
            </a:r>
          </a:p>
          <a:p>
            <a:pPr lvl="1"/>
            <a:r>
              <a:rPr lang="en-GB" dirty="0"/>
              <a:t>Chelsea Manning</a:t>
            </a:r>
          </a:p>
          <a:p>
            <a:r>
              <a:rPr lang="en-GB" dirty="0"/>
              <a:t>Experiment 2: Infer typing on a touch screen</a:t>
            </a:r>
          </a:p>
          <a:p>
            <a:pPr lvl="1"/>
            <a:r>
              <a:rPr lang="en-GB" dirty="0"/>
              <a:t>User is asked to type a number on a phone keypad (1,5,9).</a:t>
            </a:r>
          </a:p>
          <a:p>
            <a:r>
              <a:rPr lang="en-GB" dirty="0"/>
              <a:t>Experiment 3 : Examine possible leakage of sensitive information from the internal speaker. </a:t>
            </a:r>
          </a:p>
          <a:p>
            <a:pPr lvl="1"/>
            <a:r>
              <a:rPr lang="en-GB" dirty="0"/>
              <a:t>This is most difficult experiment (10 classes) , we are measuring the small change caused by the internal speaker.</a:t>
            </a:r>
          </a:p>
          <a:p>
            <a:endParaRPr lang="en-GB" dirty="0"/>
          </a:p>
        </p:txBody>
      </p:sp>
    </p:spTree>
    <p:extLst>
      <p:ext uri="{BB962C8B-B14F-4D97-AF65-F5344CB8AC3E}">
        <p14:creationId xmlns:p14="http://schemas.microsoft.com/office/powerpoint/2010/main" val="2301416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A2E80-F3B0-8C41-BD29-701F4D478593}"/>
              </a:ext>
            </a:extLst>
          </p:cNvPr>
          <p:cNvSpPr>
            <a:spLocks noGrp="1"/>
          </p:cNvSpPr>
          <p:nvPr>
            <p:ph type="title"/>
          </p:nvPr>
        </p:nvSpPr>
        <p:spPr/>
        <p:txBody>
          <a:bodyPr/>
          <a:lstStyle/>
          <a:p>
            <a:r>
              <a:rPr lang="en-GB" dirty="0">
                <a:solidFill>
                  <a:schemeClr val="bg1"/>
                </a:solidFill>
              </a:rPr>
              <a:t>Challenges</a:t>
            </a:r>
          </a:p>
        </p:txBody>
      </p:sp>
      <p:graphicFrame>
        <p:nvGraphicFramePr>
          <p:cNvPr id="6" name="Content Placeholder 2">
            <a:extLst>
              <a:ext uri="{FF2B5EF4-FFF2-40B4-BE49-F238E27FC236}">
                <a16:creationId xmlns:a16="http://schemas.microsoft.com/office/drawing/2014/main" id="{825A2BAE-6B1B-4447-7AAF-C2F51D514422}"/>
              </a:ext>
            </a:extLst>
          </p:cNvPr>
          <p:cNvGraphicFramePr>
            <a:graphicFrameLocks noGrp="1"/>
          </p:cNvGraphicFramePr>
          <p:nvPr>
            <p:ph idx="1"/>
            <p:extLst>
              <p:ext uri="{D42A27DB-BD31-4B8C-83A1-F6EECF244321}">
                <p14:modId xmlns:p14="http://schemas.microsoft.com/office/powerpoint/2010/main" val="926029306"/>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64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9421F-406D-F8AA-D496-348E5523EC02}"/>
              </a:ext>
            </a:extLst>
          </p:cNvPr>
          <p:cNvSpPr>
            <a:spLocks noGrp="1"/>
          </p:cNvSpPr>
          <p:nvPr>
            <p:ph type="title"/>
          </p:nvPr>
        </p:nvSpPr>
        <p:spPr/>
        <p:txBody>
          <a:bodyPr/>
          <a:lstStyle/>
          <a:p>
            <a:r>
              <a:rPr lang="en-GB" dirty="0">
                <a:solidFill>
                  <a:schemeClr val="bg1"/>
                </a:solidFill>
              </a:rPr>
              <a:t>General methodology</a:t>
            </a:r>
          </a:p>
        </p:txBody>
      </p:sp>
      <p:pic>
        <p:nvPicPr>
          <p:cNvPr id="3074" name="Picture 2">
            <a:extLst>
              <a:ext uri="{FF2B5EF4-FFF2-40B4-BE49-F238E27FC236}">
                <a16:creationId xmlns:a16="http://schemas.microsoft.com/office/drawing/2014/main" id="{B02D348C-AFAC-F844-7A3E-75FA5581C2E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19036" y="1064340"/>
            <a:ext cx="7305927" cy="394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56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922B-F78A-41DF-EFFE-AC582B30C21C}"/>
              </a:ext>
            </a:extLst>
          </p:cNvPr>
          <p:cNvSpPr>
            <a:spLocks noGrp="1"/>
          </p:cNvSpPr>
          <p:nvPr>
            <p:ph type="title"/>
          </p:nvPr>
        </p:nvSpPr>
        <p:spPr>
          <a:xfrm>
            <a:off x="571380" y="853698"/>
            <a:ext cx="3408571" cy="1050888"/>
          </a:xfrm>
        </p:spPr>
        <p:txBody>
          <a:bodyPr vert="horz" lIns="91440" tIns="45720" rIns="91440" bIns="45720" rtlCol="0" anchor="t">
            <a:normAutofit/>
          </a:bodyPr>
          <a:lstStyle/>
          <a:p>
            <a:pPr defTabSz="914400"/>
            <a:r>
              <a:rPr lang="en-US" sz="2400" kern="1200">
                <a:solidFill>
                  <a:schemeClr val="tx1"/>
                </a:solidFill>
                <a:latin typeface="+mj-lt"/>
                <a:ea typeface="+mj-ea"/>
                <a:cs typeface="+mj-cs"/>
              </a:rPr>
              <a:t>Preprocessing</a:t>
            </a:r>
          </a:p>
        </p:txBody>
      </p:sp>
      <p:cxnSp>
        <p:nvCxnSpPr>
          <p:cNvPr id="36" name="Straight Connector 1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6096" y="653359"/>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9E0DB2-AD97-DE30-C5DE-596ED3BD1209}"/>
              </a:ext>
            </a:extLst>
          </p:cNvPr>
          <p:cNvSpPr>
            <a:spLocks noGrp="1"/>
          </p:cNvSpPr>
          <p:nvPr>
            <p:ph idx="1"/>
          </p:nvPr>
        </p:nvSpPr>
        <p:spPr>
          <a:xfrm>
            <a:off x="571380" y="1913382"/>
            <a:ext cx="3408571" cy="2702201"/>
          </a:xfrm>
        </p:spPr>
        <p:txBody>
          <a:bodyPr vert="horz" lIns="91440" tIns="45720" rIns="91440" bIns="45720" rtlCol="0">
            <a:normAutofit/>
          </a:bodyPr>
          <a:lstStyle/>
          <a:p>
            <a:pPr indent="-228600" defTabSz="914400"/>
            <a:r>
              <a:rPr lang="en-US" sz="1500" dirty="0"/>
              <a:t>Compute the total flux density</a:t>
            </a:r>
          </a:p>
          <a:p>
            <a:pPr lvl="1" indent="-228600" defTabSz="914400"/>
            <a:r>
              <a:rPr lang="en-US" sz="1500" dirty="0"/>
              <a:t>Simplify the data </a:t>
            </a:r>
          </a:p>
          <a:p>
            <a:pPr lvl="1" indent="-228600" defTabSz="914400"/>
            <a:r>
              <a:rPr lang="en-US" sz="1500" dirty="0"/>
              <a:t>Make the model agnostic to the orientation of the device</a:t>
            </a:r>
          </a:p>
          <a:p>
            <a:pPr lvl="1" indent="-228600" defTabSz="914400"/>
            <a:r>
              <a:rPr lang="en-US" sz="1500" dirty="0"/>
              <a:t>Creates an issue as impact of changes in a specific direction maybe masked</a:t>
            </a:r>
          </a:p>
          <a:p>
            <a:pPr indent="-228600" defTabSz="914400"/>
            <a:r>
              <a:rPr lang="en-US" sz="1500" dirty="0" err="1"/>
              <a:t>Normalise</a:t>
            </a:r>
            <a:r>
              <a:rPr lang="en-US" sz="1500" dirty="0"/>
              <a:t> the data </a:t>
            </a:r>
          </a:p>
          <a:p>
            <a:pPr lvl="1" indent="-228600" defTabSz="914400"/>
            <a:endParaRPr lang="en-US" sz="1500" dirty="0"/>
          </a:p>
          <a:p>
            <a:pPr indent="-228600" defTabSz="914400"/>
            <a:endParaRPr lang="en-US" sz="1500" dirty="0"/>
          </a:p>
        </p:txBody>
      </p:sp>
      <p:pic>
        <p:nvPicPr>
          <p:cNvPr id="5" name="Picture 4" descr="Graph on document with pen">
            <a:extLst>
              <a:ext uri="{FF2B5EF4-FFF2-40B4-BE49-F238E27FC236}">
                <a16:creationId xmlns:a16="http://schemas.microsoft.com/office/drawing/2014/main" id="{3B7E6A95-7713-5968-0098-0D51D084CB14}"/>
              </a:ext>
            </a:extLst>
          </p:cNvPr>
          <p:cNvPicPr>
            <a:picLocks noChangeAspect="1"/>
          </p:cNvPicPr>
          <p:nvPr/>
        </p:nvPicPr>
        <p:blipFill rotWithShape="1">
          <a:blip r:embed="rId3"/>
          <a:srcRect l="13117" r="7229" b="-3"/>
          <a:stretch/>
        </p:blipFill>
        <p:spPr>
          <a:xfrm>
            <a:off x="4572000" y="443759"/>
            <a:ext cx="4000620" cy="3352616"/>
          </a:xfrm>
          <a:prstGeom prst="rect">
            <a:avLst/>
          </a:prstGeom>
          <a:noFill/>
        </p:spPr>
      </p:pic>
      <p:sp>
        <p:nvSpPr>
          <p:cNvPr id="10" name="Slide Number Placeholder 1">
            <a:extLst>
              <a:ext uri="{FF2B5EF4-FFF2-40B4-BE49-F238E27FC236}">
                <a16:creationId xmlns:a16="http://schemas.microsoft.com/office/drawing/2014/main" id="{67C92C4F-0BED-55D5-9778-EB38F62819F9}"/>
              </a:ext>
            </a:extLst>
          </p:cNvPr>
          <p:cNvSpPr>
            <a:spLocks noGrp="1"/>
          </p:cNvSpPr>
          <p:nvPr>
            <p:ph type="sldNum" sz="quarter" idx="11"/>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6B49BB3D-90E4-C946-BCF9-8FBC622A1A06}" type="slidenum">
              <a:rPr lang="en-US" sz="1200" smtClean="0"/>
              <a:pPr defTabSz="914400">
                <a:lnSpc>
                  <a:spcPct val="90000"/>
                </a:lnSpc>
                <a:spcAft>
                  <a:spcPts val="600"/>
                </a:spcAft>
              </a:pPr>
              <a:t>14</a:t>
            </a:fld>
            <a:endParaRPr lang="en-US" sz="1200"/>
          </a:p>
        </p:txBody>
      </p:sp>
    </p:spTree>
    <p:extLst>
      <p:ext uri="{BB962C8B-B14F-4D97-AF65-F5344CB8AC3E}">
        <p14:creationId xmlns:p14="http://schemas.microsoft.com/office/powerpoint/2010/main" val="855598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C3CC9EF3-794C-F763-7B9F-5D370ADC82B7}"/>
              </a:ext>
            </a:extLst>
          </p:cNvPr>
          <p:cNvGraphicFramePr>
            <a:graphicFrameLocks noGrp="1"/>
          </p:cNvGraphicFramePr>
          <p:nvPr>
            <p:ph type="chart" sz="quarter" idx="11"/>
            <p:extLst>
              <p:ext uri="{D42A27DB-BD31-4B8C-83A1-F6EECF244321}">
                <p14:modId xmlns:p14="http://schemas.microsoft.com/office/powerpoint/2010/main" val="1833044480"/>
              </p:ext>
            </p:extLst>
          </p:nvPr>
        </p:nvGraphicFramePr>
        <p:xfrm>
          <a:off x="457200" y="1166813"/>
          <a:ext cx="8229600" cy="3357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D761C407-FEC6-1C75-7C76-1D37B463D1F3}"/>
              </a:ext>
            </a:extLst>
          </p:cNvPr>
          <p:cNvSpPr>
            <a:spLocks noGrp="1"/>
          </p:cNvSpPr>
          <p:nvPr>
            <p:ph type="title"/>
          </p:nvPr>
        </p:nvSpPr>
        <p:spPr/>
        <p:txBody>
          <a:bodyPr anchor="ctr">
            <a:normAutofit/>
          </a:bodyPr>
          <a:lstStyle/>
          <a:p>
            <a:r>
              <a:rPr lang="en-GB" dirty="0">
                <a:solidFill>
                  <a:schemeClr val="bg1"/>
                </a:solidFill>
              </a:rPr>
              <a:t>Visualisation</a:t>
            </a:r>
          </a:p>
        </p:txBody>
      </p:sp>
      <p:sp>
        <p:nvSpPr>
          <p:cNvPr id="9" name="Slide Number Placeholder 3">
            <a:extLst>
              <a:ext uri="{FF2B5EF4-FFF2-40B4-BE49-F238E27FC236}">
                <a16:creationId xmlns:a16="http://schemas.microsoft.com/office/drawing/2014/main" id="{CB294E4F-F311-1D1E-E86E-5F2A65E94E4D}"/>
              </a:ext>
            </a:extLst>
          </p:cNvPr>
          <p:cNvSpPr>
            <a:spLocks noGrp="1"/>
          </p:cNvSpPr>
          <p:nvPr>
            <p:ph type="sldNum" sz="quarter" idx="10"/>
          </p:nvPr>
        </p:nvSpPr>
        <p:spPr/>
        <p:txBody>
          <a:bodyPr/>
          <a:lstStyle/>
          <a:p>
            <a:pPr>
              <a:spcAft>
                <a:spcPts val="600"/>
              </a:spcAft>
            </a:pPr>
            <a:fld id="{6B49BB3D-90E4-C946-BCF9-8FBC622A1A06}" type="slidenum">
              <a:rPr lang="en-GB" smtClean="0"/>
              <a:pPr>
                <a:spcAft>
                  <a:spcPts val="600"/>
                </a:spcAft>
              </a:pPr>
              <a:t>15</a:t>
            </a:fld>
            <a:endParaRPr lang="en-GB"/>
          </a:p>
        </p:txBody>
      </p:sp>
    </p:spTree>
    <p:extLst>
      <p:ext uri="{BB962C8B-B14F-4D97-AF65-F5344CB8AC3E}">
        <p14:creationId xmlns:p14="http://schemas.microsoft.com/office/powerpoint/2010/main" val="110297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DD1C6F32-2DA4-0BFE-3000-CF419BD9D8FF}"/>
              </a:ext>
            </a:extLst>
          </p:cNvPr>
          <p:cNvSpPr>
            <a:spLocks noGrp="1"/>
          </p:cNvSpPr>
          <p:nvPr>
            <p:ph type="sldNum" sz="quarter" idx="10"/>
          </p:nvPr>
        </p:nvSpPr>
        <p:spPr/>
        <p:txBody>
          <a:bodyPr/>
          <a:lstStyle/>
          <a:p>
            <a:pPr>
              <a:spcAft>
                <a:spcPts val="600"/>
              </a:spcAft>
            </a:pPr>
            <a:fld id="{6B49BB3D-90E4-C946-BCF9-8FBC622A1A06}" type="slidenum">
              <a:rPr lang="en-GB" smtClean="0"/>
              <a:pPr>
                <a:spcAft>
                  <a:spcPts val="600"/>
                </a:spcAft>
              </a:pPr>
              <a:t>16</a:t>
            </a:fld>
            <a:endParaRPr lang="en-GB"/>
          </a:p>
        </p:txBody>
      </p:sp>
      <p:graphicFrame>
        <p:nvGraphicFramePr>
          <p:cNvPr id="5" name="Content Placeholder 2">
            <a:extLst>
              <a:ext uri="{FF2B5EF4-FFF2-40B4-BE49-F238E27FC236}">
                <a16:creationId xmlns:a16="http://schemas.microsoft.com/office/drawing/2014/main" id="{8F8F4D74-A559-4D62-84CB-BE6BEA1A2924}"/>
              </a:ext>
            </a:extLst>
          </p:cNvPr>
          <p:cNvGraphicFramePr>
            <a:graphicFrameLocks noGrp="1"/>
          </p:cNvGraphicFramePr>
          <p:nvPr>
            <p:ph idx="1"/>
            <p:extLst>
              <p:ext uri="{D42A27DB-BD31-4B8C-83A1-F6EECF244321}">
                <p14:modId xmlns:p14="http://schemas.microsoft.com/office/powerpoint/2010/main" val="517918459"/>
              </p:ext>
            </p:extLst>
          </p:nvPr>
        </p:nvGraphicFramePr>
        <p:xfrm>
          <a:off x="457200" y="1222375"/>
          <a:ext cx="8229600" cy="3271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A80E0F9-9DDA-D39D-A939-20F4861A6492}"/>
              </a:ext>
            </a:extLst>
          </p:cNvPr>
          <p:cNvSpPr>
            <a:spLocks noGrp="1"/>
          </p:cNvSpPr>
          <p:nvPr>
            <p:ph type="title"/>
          </p:nvPr>
        </p:nvSpPr>
        <p:spPr/>
        <p:txBody>
          <a:bodyPr anchor="ctr">
            <a:normAutofit/>
          </a:bodyPr>
          <a:lstStyle/>
          <a:p>
            <a:r>
              <a:rPr lang="en-GB" dirty="0">
                <a:solidFill>
                  <a:schemeClr val="bg1"/>
                </a:solidFill>
              </a:rPr>
              <a:t>Inductive Conformal Prediction</a:t>
            </a:r>
          </a:p>
        </p:txBody>
      </p:sp>
    </p:spTree>
    <p:extLst>
      <p:ext uri="{BB962C8B-B14F-4D97-AF65-F5344CB8AC3E}">
        <p14:creationId xmlns:p14="http://schemas.microsoft.com/office/powerpoint/2010/main" val="384700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D977-3933-D247-B908-97F2BA01C49E}"/>
              </a:ext>
            </a:extLst>
          </p:cNvPr>
          <p:cNvSpPr>
            <a:spLocks noGrp="1"/>
          </p:cNvSpPr>
          <p:nvPr>
            <p:ph type="title"/>
          </p:nvPr>
        </p:nvSpPr>
        <p:spPr/>
        <p:txBody>
          <a:bodyPr/>
          <a:lstStyle/>
          <a:p>
            <a:r>
              <a:rPr lang="en-GB" dirty="0">
                <a:solidFill>
                  <a:schemeClr val="bg1"/>
                </a:solidFill>
              </a:rPr>
              <a:t>Visualisation</a:t>
            </a:r>
          </a:p>
        </p:txBody>
      </p:sp>
      <p:pic>
        <p:nvPicPr>
          <p:cNvPr id="4098" name="Picture 2">
            <a:extLst>
              <a:ext uri="{FF2B5EF4-FFF2-40B4-BE49-F238E27FC236}">
                <a16:creationId xmlns:a16="http://schemas.microsoft.com/office/drawing/2014/main" id="{0D61056C-FB85-359D-6B56-7B43C203F1D8}"/>
              </a:ext>
            </a:extLst>
          </p:cNvPr>
          <p:cNvPicPr>
            <a:picLocks noGrp="1" noChangeAspect="1" noChangeArrowheads="1"/>
          </p:cNvPicPr>
          <p:nvPr>
            <p:ph idx="1"/>
          </p:nvPr>
        </p:nvPicPr>
        <p:blipFill>
          <a:blip r:embed="rId3"/>
          <a:srcRect/>
          <a:stretch/>
        </p:blipFill>
        <p:spPr bwMode="auto">
          <a:xfrm>
            <a:off x="0" y="1329129"/>
            <a:ext cx="3431450" cy="28226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DB2B299-22F5-BAEA-9F56-F54A8BA85405}"/>
              </a:ext>
            </a:extLst>
          </p:cNvPr>
          <p:cNvPicPr>
            <a:picLocks noChangeAspect="1" noChangeArrowheads="1"/>
          </p:cNvPicPr>
          <p:nvPr/>
        </p:nvPicPr>
        <p:blipFill>
          <a:blip r:embed="rId4"/>
          <a:srcRect/>
          <a:stretch/>
        </p:blipFill>
        <p:spPr bwMode="auto">
          <a:xfrm>
            <a:off x="3341213" y="1335954"/>
            <a:ext cx="3114608" cy="28226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A6720323-235C-6006-3337-E5AAA273B1A0}"/>
              </a:ext>
            </a:extLst>
          </p:cNvPr>
          <p:cNvPicPr>
            <a:picLocks noChangeAspect="1" noChangeArrowheads="1"/>
          </p:cNvPicPr>
          <p:nvPr/>
        </p:nvPicPr>
        <p:blipFill>
          <a:blip r:embed="rId5"/>
          <a:srcRect/>
          <a:stretch/>
        </p:blipFill>
        <p:spPr bwMode="auto">
          <a:xfrm>
            <a:off x="6144264" y="1335954"/>
            <a:ext cx="2999736" cy="28157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EBA23E-1FAE-E9D6-99FD-18F893CA801A}"/>
              </a:ext>
            </a:extLst>
          </p:cNvPr>
          <p:cNvSpPr txBox="1"/>
          <p:nvPr/>
        </p:nvSpPr>
        <p:spPr>
          <a:xfrm>
            <a:off x="793678" y="4212856"/>
            <a:ext cx="922047" cy="369332"/>
          </a:xfrm>
          <a:prstGeom prst="rect">
            <a:avLst/>
          </a:prstGeom>
          <a:noFill/>
        </p:spPr>
        <p:txBody>
          <a:bodyPr wrap="none" rtlCol="0">
            <a:spAutoFit/>
          </a:bodyPr>
          <a:lstStyle/>
          <a:p>
            <a:r>
              <a:rPr lang="en-GB" dirty="0"/>
              <a:t>a) Exp 1</a:t>
            </a:r>
          </a:p>
        </p:txBody>
      </p:sp>
      <p:sp>
        <p:nvSpPr>
          <p:cNvPr id="4" name="TextBox 3">
            <a:extLst>
              <a:ext uri="{FF2B5EF4-FFF2-40B4-BE49-F238E27FC236}">
                <a16:creationId xmlns:a16="http://schemas.microsoft.com/office/drawing/2014/main" id="{B7DAFAFE-AD6F-DCD8-B360-836A7D245656}"/>
              </a:ext>
            </a:extLst>
          </p:cNvPr>
          <p:cNvSpPr txBox="1"/>
          <p:nvPr/>
        </p:nvSpPr>
        <p:spPr>
          <a:xfrm>
            <a:off x="4110976" y="4212856"/>
            <a:ext cx="922047" cy="369332"/>
          </a:xfrm>
          <a:prstGeom prst="rect">
            <a:avLst/>
          </a:prstGeom>
          <a:noFill/>
        </p:spPr>
        <p:txBody>
          <a:bodyPr wrap="none" rtlCol="0">
            <a:spAutoFit/>
          </a:bodyPr>
          <a:lstStyle/>
          <a:p>
            <a:r>
              <a:rPr lang="en-GB" dirty="0"/>
              <a:t>a) Exp 2</a:t>
            </a:r>
          </a:p>
        </p:txBody>
      </p:sp>
      <p:sp>
        <p:nvSpPr>
          <p:cNvPr id="5" name="TextBox 4">
            <a:extLst>
              <a:ext uri="{FF2B5EF4-FFF2-40B4-BE49-F238E27FC236}">
                <a16:creationId xmlns:a16="http://schemas.microsoft.com/office/drawing/2014/main" id="{63C5E6DF-B467-3D36-4499-9A8A775734FF}"/>
              </a:ext>
            </a:extLst>
          </p:cNvPr>
          <p:cNvSpPr txBox="1"/>
          <p:nvPr/>
        </p:nvSpPr>
        <p:spPr>
          <a:xfrm>
            <a:off x="7183108" y="4236272"/>
            <a:ext cx="922047" cy="369332"/>
          </a:xfrm>
          <a:prstGeom prst="rect">
            <a:avLst/>
          </a:prstGeom>
          <a:noFill/>
        </p:spPr>
        <p:txBody>
          <a:bodyPr wrap="none" rtlCol="0">
            <a:spAutoFit/>
          </a:bodyPr>
          <a:lstStyle/>
          <a:p>
            <a:r>
              <a:rPr lang="en-GB" dirty="0"/>
              <a:t>a) Exp 3</a:t>
            </a:r>
          </a:p>
        </p:txBody>
      </p:sp>
    </p:spTree>
    <p:extLst>
      <p:ext uri="{BB962C8B-B14F-4D97-AF65-F5344CB8AC3E}">
        <p14:creationId xmlns:p14="http://schemas.microsoft.com/office/powerpoint/2010/main" val="399425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D977-3933-D247-B908-97F2BA01C49E}"/>
              </a:ext>
            </a:extLst>
          </p:cNvPr>
          <p:cNvSpPr>
            <a:spLocks noGrp="1"/>
          </p:cNvSpPr>
          <p:nvPr>
            <p:ph type="title"/>
          </p:nvPr>
        </p:nvSpPr>
        <p:spPr/>
        <p:txBody>
          <a:bodyPr/>
          <a:lstStyle/>
          <a:p>
            <a:r>
              <a:rPr lang="en-GB" dirty="0">
                <a:solidFill>
                  <a:schemeClr val="bg1"/>
                </a:solidFill>
              </a:rPr>
              <a:t>Calibration Curves</a:t>
            </a:r>
          </a:p>
        </p:txBody>
      </p:sp>
      <p:pic>
        <p:nvPicPr>
          <p:cNvPr id="4098" name="Picture 2">
            <a:extLst>
              <a:ext uri="{FF2B5EF4-FFF2-40B4-BE49-F238E27FC236}">
                <a16:creationId xmlns:a16="http://schemas.microsoft.com/office/drawing/2014/main" id="{0D61056C-FB85-359D-6B56-7B43C203F1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7874" y="1681953"/>
            <a:ext cx="2782400" cy="19895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DB2B299-22F5-BAEA-9F56-F54A8BA854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762" y="1720316"/>
            <a:ext cx="2756312" cy="198951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A6720323-235C-6006-3337-E5AAA273B1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3727" y="1720315"/>
            <a:ext cx="2761377" cy="19895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CC76CEF-910B-70FF-AE84-A982A7EBDEA6}"/>
              </a:ext>
            </a:extLst>
          </p:cNvPr>
          <p:cNvSpPr txBox="1"/>
          <p:nvPr/>
        </p:nvSpPr>
        <p:spPr>
          <a:xfrm>
            <a:off x="1313306" y="3808408"/>
            <a:ext cx="734496" cy="300082"/>
          </a:xfrm>
          <a:prstGeom prst="rect">
            <a:avLst/>
          </a:prstGeom>
          <a:noFill/>
        </p:spPr>
        <p:txBody>
          <a:bodyPr wrap="none" rtlCol="0">
            <a:spAutoFit/>
          </a:bodyPr>
          <a:lstStyle/>
          <a:p>
            <a:r>
              <a:rPr lang="en-GB" sz="1350" dirty="0"/>
              <a:t>a) Exp 1</a:t>
            </a:r>
          </a:p>
        </p:txBody>
      </p:sp>
      <p:sp>
        <p:nvSpPr>
          <p:cNvPr id="10" name="TextBox 9">
            <a:extLst>
              <a:ext uri="{FF2B5EF4-FFF2-40B4-BE49-F238E27FC236}">
                <a16:creationId xmlns:a16="http://schemas.microsoft.com/office/drawing/2014/main" id="{69004353-9968-4CF5-843C-157CCE81C45B}"/>
              </a:ext>
            </a:extLst>
          </p:cNvPr>
          <p:cNvSpPr txBox="1"/>
          <p:nvPr/>
        </p:nvSpPr>
        <p:spPr>
          <a:xfrm>
            <a:off x="4316941" y="3808408"/>
            <a:ext cx="750334" cy="300082"/>
          </a:xfrm>
          <a:prstGeom prst="rect">
            <a:avLst/>
          </a:prstGeom>
          <a:noFill/>
        </p:spPr>
        <p:txBody>
          <a:bodyPr wrap="none" rtlCol="0">
            <a:spAutoFit/>
          </a:bodyPr>
          <a:lstStyle/>
          <a:p>
            <a:r>
              <a:rPr lang="en-GB" sz="1350" dirty="0"/>
              <a:t>b) Exp 2</a:t>
            </a:r>
          </a:p>
        </p:txBody>
      </p:sp>
      <p:sp>
        <p:nvSpPr>
          <p:cNvPr id="12" name="TextBox 11">
            <a:extLst>
              <a:ext uri="{FF2B5EF4-FFF2-40B4-BE49-F238E27FC236}">
                <a16:creationId xmlns:a16="http://schemas.microsoft.com/office/drawing/2014/main" id="{9E6D0AD7-D3BB-FFCF-8C41-CFF86C37947B}"/>
              </a:ext>
            </a:extLst>
          </p:cNvPr>
          <p:cNvSpPr txBox="1"/>
          <p:nvPr/>
        </p:nvSpPr>
        <p:spPr>
          <a:xfrm>
            <a:off x="7133457" y="3808408"/>
            <a:ext cx="726481" cy="300082"/>
          </a:xfrm>
          <a:prstGeom prst="rect">
            <a:avLst/>
          </a:prstGeom>
          <a:noFill/>
        </p:spPr>
        <p:txBody>
          <a:bodyPr wrap="none" rtlCol="0">
            <a:spAutoFit/>
          </a:bodyPr>
          <a:lstStyle/>
          <a:p>
            <a:r>
              <a:rPr lang="en-GB" sz="1350" dirty="0"/>
              <a:t>c) Exp 3</a:t>
            </a:r>
          </a:p>
        </p:txBody>
      </p:sp>
    </p:spTree>
    <p:extLst>
      <p:ext uri="{BB962C8B-B14F-4D97-AF65-F5344CB8AC3E}">
        <p14:creationId xmlns:p14="http://schemas.microsoft.com/office/powerpoint/2010/main" val="1836377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D73E-964B-F8C4-F97B-FC75C97293B5}"/>
              </a:ext>
            </a:extLst>
          </p:cNvPr>
          <p:cNvSpPr>
            <a:spLocks noGrp="1"/>
          </p:cNvSpPr>
          <p:nvPr>
            <p:ph type="title"/>
          </p:nvPr>
        </p:nvSpPr>
        <p:spPr/>
        <p:txBody>
          <a:bodyPr/>
          <a:lstStyle/>
          <a:p>
            <a:r>
              <a:rPr lang="en-GB" dirty="0">
                <a:solidFill>
                  <a:schemeClr val="bg1"/>
                </a:solidFill>
              </a:rPr>
              <a:t>Empirical Results </a:t>
            </a:r>
          </a:p>
        </p:txBody>
      </p:sp>
      <p:graphicFrame>
        <p:nvGraphicFramePr>
          <p:cNvPr id="4" name="Table 4">
            <a:extLst>
              <a:ext uri="{FF2B5EF4-FFF2-40B4-BE49-F238E27FC236}">
                <a16:creationId xmlns:a16="http://schemas.microsoft.com/office/drawing/2014/main" id="{6CDC50C9-1EAA-63A8-84DA-C99F0647C1C9}"/>
              </a:ext>
            </a:extLst>
          </p:cNvPr>
          <p:cNvGraphicFramePr>
            <a:graphicFrameLocks noGrp="1"/>
          </p:cNvGraphicFramePr>
          <p:nvPr>
            <p:ph idx="1"/>
            <p:extLst>
              <p:ext uri="{D42A27DB-BD31-4B8C-83A1-F6EECF244321}">
                <p14:modId xmlns:p14="http://schemas.microsoft.com/office/powerpoint/2010/main" val="2992208267"/>
              </p:ext>
            </p:extLst>
          </p:nvPr>
        </p:nvGraphicFramePr>
        <p:xfrm>
          <a:off x="628650" y="1369219"/>
          <a:ext cx="7886700" cy="2819400"/>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3600221450"/>
                    </a:ext>
                  </a:extLst>
                </a:gridCol>
                <a:gridCol w="1577340">
                  <a:extLst>
                    <a:ext uri="{9D8B030D-6E8A-4147-A177-3AD203B41FA5}">
                      <a16:colId xmlns:a16="http://schemas.microsoft.com/office/drawing/2014/main" val="2709481177"/>
                    </a:ext>
                  </a:extLst>
                </a:gridCol>
                <a:gridCol w="1577340">
                  <a:extLst>
                    <a:ext uri="{9D8B030D-6E8A-4147-A177-3AD203B41FA5}">
                      <a16:colId xmlns:a16="http://schemas.microsoft.com/office/drawing/2014/main" val="584935095"/>
                    </a:ext>
                  </a:extLst>
                </a:gridCol>
                <a:gridCol w="1577340">
                  <a:extLst>
                    <a:ext uri="{9D8B030D-6E8A-4147-A177-3AD203B41FA5}">
                      <a16:colId xmlns:a16="http://schemas.microsoft.com/office/drawing/2014/main" val="3051856901"/>
                    </a:ext>
                  </a:extLst>
                </a:gridCol>
                <a:gridCol w="1577340">
                  <a:extLst>
                    <a:ext uri="{9D8B030D-6E8A-4147-A177-3AD203B41FA5}">
                      <a16:colId xmlns:a16="http://schemas.microsoft.com/office/drawing/2014/main" val="1891455601"/>
                    </a:ext>
                  </a:extLst>
                </a:gridCol>
              </a:tblGrid>
              <a:tr h="278130">
                <a:tc>
                  <a:txBody>
                    <a:bodyPr/>
                    <a:lstStyle/>
                    <a:p>
                      <a:r>
                        <a:rPr lang="en-GB" sz="1400" dirty="0"/>
                        <a:t>Confidence level </a:t>
                      </a:r>
                    </a:p>
                  </a:txBody>
                  <a:tcPr marL="68580" marR="68580" marT="34290" marB="34290"/>
                </a:tc>
                <a:tc>
                  <a:txBody>
                    <a:bodyPr/>
                    <a:lstStyle/>
                    <a:p>
                      <a:r>
                        <a:rPr lang="en-GB" sz="1400" dirty="0"/>
                        <a:t>Experiment</a:t>
                      </a:r>
                    </a:p>
                  </a:txBody>
                  <a:tcPr marL="68580" marR="68580" marT="34290" marB="34290"/>
                </a:tc>
                <a:tc>
                  <a:txBody>
                    <a:bodyPr/>
                    <a:lstStyle/>
                    <a:p>
                      <a:r>
                        <a:rPr lang="en-GB" sz="1400" dirty="0"/>
                        <a:t>Uncertainty rate</a:t>
                      </a:r>
                    </a:p>
                  </a:txBody>
                  <a:tcPr marL="68580" marR="68580" marT="34290" marB="34290"/>
                </a:tc>
                <a:tc>
                  <a:txBody>
                    <a:bodyPr/>
                    <a:lstStyle/>
                    <a:p>
                      <a:r>
                        <a:rPr lang="en-GB" sz="1400" dirty="0"/>
                        <a:t>Emptiness rate</a:t>
                      </a:r>
                    </a:p>
                  </a:txBody>
                  <a:tcPr marL="68580" marR="68580" marT="34290" marB="34290"/>
                </a:tc>
                <a:tc>
                  <a:txBody>
                    <a:bodyPr/>
                    <a:lstStyle/>
                    <a:p>
                      <a:r>
                        <a:rPr lang="en-GB" sz="1400" dirty="0"/>
                        <a:t>Error rate</a:t>
                      </a:r>
                    </a:p>
                  </a:txBody>
                  <a:tcPr marL="68580" marR="68580" marT="34290" marB="34290"/>
                </a:tc>
                <a:extLst>
                  <a:ext uri="{0D108BD9-81ED-4DB2-BD59-A6C34878D82A}">
                    <a16:rowId xmlns:a16="http://schemas.microsoft.com/office/drawing/2014/main" val="2402474925"/>
                  </a:ext>
                </a:extLst>
              </a:tr>
              <a:tr h="278130">
                <a:tc>
                  <a:txBody>
                    <a:bodyPr/>
                    <a:lstStyle/>
                    <a:p>
                      <a:r>
                        <a:rPr lang="en-GB" sz="1400" dirty="0"/>
                        <a:t>95%</a:t>
                      </a:r>
                    </a:p>
                  </a:txBody>
                  <a:tcPr marL="68580" marR="68580" marT="34290" marB="34290"/>
                </a:tc>
                <a:tc>
                  <a:txBody>
                    <a:bodyPr/>
                    <a:lstStyle/>
                    <a:p>
                      <a:r>
                        <a:rPr lang="en-GB" sz="1400" dirty="0"/>
                        <a:t>1</a:t>
                      </a:r>
                    </a:p>
                  </a:txBody>
                  <a:tcPr marL="68580" marR="68580" marT="34290" marB="34290"/>
                </a:tc>
                <a:tc>
                  <a:txBody>
                    <a:bodyPr/>
                    <a:lstStyle/>
                    <a:p>
                      <a:r>
                        <a:rPr lang="en-GB" sz="1400" dirty="0"/>
                        <a:t>0</a:t>
                      </a:r>
                    </a:p>
                  </a:txBody>
                  <a:tcPr marL="68580" marR="68580" marT="34290" marB="34290"/>
                </a:tc>
                <a:tc>
                  <a:txBody>
                    <a:bodyPr/>
                    <a:lstStyle/>
                    <a:p>
                      <a:r>
                        <a:rPr lang="en-GB" sz="1400" dirty="0"/>
                        <a:t>5.0</a:t>
                      </a:r>
                    </a:p>
                  </a:txBody>
                  <a:tcPr marL="68580" marR="68580" marT="34290" marB="34290"/>
                </a:tc>
                <a:tc>
                  <a:txBody>
                    <a:bodyPr/>
                    <a:lstStyle/>
                    <a:p>
                      <a:r>
                        <a:rPr lang="en-GB" sz="1400" dirty="0"/>
                        <a:t>5.0</a:t>
                      </a:r>
                    </a:p>
                  </a:txBody>
                  <a:tcPr marL="68580" marR="68580" marT="34290" marB="34290"/>
                </a:tc>
                <a:extLst>
                  <a:ext uri="{0D108BD9-81ED-4DB2-BD59-A6C34878D82A}">
                    <a16:rowId xmlns:a16="http://schemas.microsoft.com/office/drawing/2014/main" val="1920761155"/>
                  </a:ext>
                </a:extLst>
              </a:tr>
              <a:tr h="278130">
                <a:tc>
                  <a:txBody>
                    <a:bodyPr/>
                    <a:lstStyle/>
                    <a:p>
                      <a:endParaRPr lang="en-GB" sz="1400"/>
                    </a:p>
                  </a:txBody>
                  <a:tcPr marL="68580" marR="68580" marT="34290" marB="34290"/>
                </a:tc>
                <a:tc>
                  <a:txBody>
                    <a:bodyPr/>
                    <a:lstStyle/>
                    <a:p>
                      <a:r>
                        <a:rPr lang="en-GB" sz="1400" dirty="0"/>
                        <a:t>2</a:t>
                      </a:r>
                    </a:p>
                  </a:txBody>
                  <a:tcPr marL="68580" marR="68580" marT="34290" marB="34290"/>
                </a:tc>
                <a:tc>
                  <a:txBody>
                    <a:bodyPr/>
                    <a:lstStyle/>
                    <a:p>
                      <a:r>
                        <a:rPr lang="en-GB" sz="1400" dirty="0"/>
                        <a:t>64.17</a:t>
                      </a:r>
                    </a:p>
                  </a:txBody>
                  <a:tcPr marL="68580" marR="68580" marT="34290" marB="34290"/>
                </a:tc>
                <a:tc>
                  <a:txBody>
                    <a:bodyPr/>
                    <a:lstStyle/>
                    <a:p>
                      <a:r>
                        <a:rPr lang="en-GB" sz="1400" dirty="0"/>
                        <a:t>0</a:t>
                      </a:r>
                    </a:p>
                  </a:txBody>
                  <a:tcPr marL="68580" marR="68580" marT="34290" marB="34290"/>
                </a:tc>
                <a:tc>
                  <a:txBody>
                    <a:bodyPr/>
                    <a:lstStyle/>
                    <a:p>
                      <a:r>
                        <a:rPr lang="en-GB" sz="1400" dirty="0"/>
                        <a:t>6.67</a:t>
                      </a:r>
                    </a:p>
                  </a:txBody>
                  <a:tcPr marL="68580" marR="68580" marT="34290" marB="34290"/>
                </a:tc>
                <a:extLst>
                  <a:ext uri="{0D108BD9-81ED-4DB2-BD59-A6C34878D82A}">
                    <a16:rowId xmlns:a16="http://schemas.microsoft.com/office/drawing/2014/main" val="1887992724"/>
                  </a:ext>
                </a:extLst>
              </a:tr>
              <a:tr h="278130">
                <a:tc>
                  <a:txBody>
                    <a:bodyPr/>
                    <a:lstStyle/>
                    <a:p>
                      <a:endParaRPr lang="en-GB" sz="1400"/>
                    </a:p>
                  </a:txBody>
                  <a:tcPr marL="68580" marR="68580" marT="34290" marB="34290"/>
                </a:tc>
                <a:tc>
                  <a:txBody>
                    <a:bodyPr/>
                    <a:lstStyle/>
                    <a:p>
                      <a:r>
                        <a:rPr lang="en-GB" sz="1400" dirty="0"/>
                        <a:t>3</a:t>
                      </a:r>
                    </a:p>
                  </a:txBody>
                  <a:tcPr marL="68580" marR="68580" marT="34290" marB="34290"/>
                </a:tc>
                <a:tc>
                  <a:txBody>
                    <a:bodyPr/>
                    <a:lstStyle/>
                    <a:p>
                      <a:r>
                        <a:rPr lang="en-GB" sz="1400" dirty="0"/>
                        <a:t>88.90</a:t>
                      </a:r>
                    </a:p>
                  </a:txBody>
                  <a:tcPr marL="68580" marR="68580" marT="34290" marB="34290"/>
                </a:tc>
                <a:tc>
                  <a:txBody>
                    <a:bodyPr/>
                    <a:lstStyle/>
                    <a:p>
                      <a:r>
                        <a:rPr lang="en-GB" sz="1400" dirty="0"/>
                        <a:t>0</a:t>
                      </a:r>
                    </a:p>
                  </a:txBody>
                  <a:tcPr marL="68580" marR="68580" marT="34290" marB="34290"/>
                </a:tc>
                <a:tc>
                  <a:txBody>
                    <a:bodyPr/>
                    <a:lstStyle/>
                    <a:p>
                      <a:r>
                        <a:rPr lang="en-GB" sz="1400" dirty="0"/>
                        <a:t>4.36</a:t>
                      </a:r>
                    </a:p>
                  </a:txBody>
                  <a:tcPr marL="68580" marR="68580" marT="34290" marB="34290"/>
                </a:tc>
                <a:extLst>
                  <a:ext uri="{0D108BD9-81ED-4DB2-BD59-A6C34878D82A}">
                    <a16:rowId xmlns:a16="http://schemas.microsoft.com/office/drawing/2014/main" val="1606945026"/>
                  </a:ext>
                </a:extLst>
              </a:tr>
              <a:tr h="278130">
                <a:tc>
                  <a:txBody>
                    <a:bodyPr/>
                    <a:lstStyle/>
                    <a:p>
                      <a:r>
                        <a:rPr lang="en-GB" sz="1400" dirty="0"/>
                        <a:t>90%</a:t>
                      </a:r>
                    </a:p>
                  </a:txBody>
                  <a:tcPr marL="68580" marR="68580" marT="34290" marB="34290"/>
                </a:tc>
                <a:tc>
                  <a:txBody>
                    <a:bodyPr/>
                    <a:lstStyle/>
                    <a:p>
                      <a:r>
                        <a:rPr lang="en-GB" sz="1400" dirty="0"/>
                        <a:t>1</a:t>
                      </a:r>
                    </a:p>
                  </a:txBody>
                  <a:tcPr marL="68580" marR="68580" marT="34290" marB="34290"/>
                </a:tc>
                <a:tc>
                  <a:txBody>
                    <a:bodyPr/>
                    <a:lstStyle/>
                    <a:p>
                      <a:r>
                        <a:rPr lang="en-GB" sz="1400" dirty="0"/>
                        <a:t>0</a:t>
                      </a:r>
                    </a:p>
                  </a:txBody>
                  <a:tcPr marL="68580" marR="68580" marT="34290" marB="34290"/>
                </a:tc>
                <a:tc>
                  <a:txBody>
                    <a:bodyPr/>
                    <a:lstStyle/>
                    <a:p>
                      <a:r>
                        <a:rPr lang="en-GB" sz="1400" dirty="0"/>
                        <a:t>9.25</a:t>
                      </a:r>
                    </a:p>
                  </a:txBody>
                  <a:tcPr marL="68580" marR="68580" marT="34290" marB="34290"/>
                </a:tc>
                <a:tc>
                  <a:txBody>
                    <a:bodyPr/>
                    <a:lstStyle/>
                    <a:p>
                      <a:r>
                        <a:rPr lang="en-GB" sz="1400" dirty="0"/>
                        <a:t>9.25</a:t>
                      </a:r>
                    </a:p>
                  </a:txBody>
                  <a:tcPr marL="68580" marR="68580" marT="34290" marB="34290"/>
                </a:tc>
                <a:extLst>
                  <a:ext uri="{0D108BD9-81ED-4DB2-BD59-A6C34878D82A}">
                    <a16:rowId xmlns:a16="http://schemas.microsoft.com/office/drawing/2014/main" val="1725524918"/>
                  </a:ext>
                </a:extLst>
              </a:tr>
              <a:tr h="278130">
                <a:tc>
                  <a:txBody>
                    <a:bodyPr/>
                    <a:lstStyle/>
                    <a:p>
                      <a:endParaRPr lang="en-GB" sz="1400"/>
                    </a:p>
                  </a:txBody>
                  <a:tcPr marL="68580" marR="68580" marT="34290" marB="34290"/>
                </a:tc>
                <a:tc>
                  <a:txBody>
                    <a:bodyPr/>
                    <a:lstStyle/>
                    <a:p>
                      <a:r>
                        <a:rPr lang="en-GB" sz="1400" dirty="0"/>
                        <a:t>2</a:t>
                      </a:r>
                    </a:p>
                  </a:txBody>
                  <a:tcPr marL="68580" marR="68580" marT="34290" marB="34290"/>
                </a:tc>
                <a:tc>
                  <a:txBody>
                    <a:bodyPr/>
                    <a:lstStyle/>
                    <a:p>
                      <a:r>
                        <a:rPr lang="en-GB" sz="1400" dirty="0"/>
                        <a:t>55.83</a:t>
                      </a:r>
                    </a:p>
                  </a:txBody>
                  <a:tcPr marL="68580" marR="68580" marT="34290" marB="34290"/>
                </a:tc>
                <a:tc>
                  <a:txBody>
                    <a:bodyPr/>
                    <a:lstStyle/>
                    <a:p>
                      <a:r>
                        <a:rPr lang="en-GB" sz="1400" dirty="0"/>
                        <a:t>0</a:t>
                      </a:r>
                    </a:p>
                  </a:txBody>
                  <a:tcPr marL="68580" marR="68580" marT="34290" marB="34290"/>
                </a:tc>
                <a:tc>
                  <a:txBody>
                    <a:bodyPr/>
                    <a:lstStyle/>
                    <a:p>
                      <a:r>
                        <a:rPr lang="en-GB" sz="1400" dirty="0"/>
                        <a:t>10.83</a:t>
                      </a:r>
                    </a:p>
                  </a:txBody>
                  <a:tcPr marL="68580" marR="68580" marT="34290" marB="34290"/>
                </a:tc>
                <a:extLst>
                  <a:ext uri="{0D108BD9-81ED-4DB2-BD59-A6C34878D82A}">
                    <a16:rowId xmlns:a16="http://schemas.microsoft.com/office/drawing/2014/main" val="3343269130"/>
                  </a:ext>
                </a:extLst>
              </a:tr>
              <a:tr h="278130">
                <a:tc>
                  <a:txBody>
                    <a:bodyPr/>
                    <a:lstStyle/>
                    <a:p>
                      <a:endParaRPr lang="en-GB" sz="1400"/>
                    </a:p>
                  </a:txBody>
                  <a:tcPr marL="68580" marR="68580" marT="34290" marB="34290"/>
                </a:tc>
                <a:tc>
                  <a:txBody>
                    <a:bodyPr/>
                    <a:lstStyle/>
                    <a:p>
                      <a:r>
                        <a:rPr lang="en-GB" sz="1400" dirty="0"/>
                        <a:t>3</a:t>
                      </a:r>
                    </a:p>
                  </a:txBody>
                  <a:tcPr marL="68580" marR="68580" marT="34290" marB="34290"/>
                </a:tc>
                <a:tc>
                  <a:txBody>
                    <a:bodyPr/>
                    <a:lstStyle/>
                    <a:p>
                      <a:r>
                        <a:rPr lang="en-GB" sz="1400" dirty="0"/>
                        <a:t>88.90</a:t>
                      </a:r>
                    </a:p>
                  </a:txBody>
                  <a:tcPr marL="68580" marR="68580" marT="34290" marB="34290"/>
                </a:tc>
                <a:tc>
                  <a:txBody>
                    <a:bodyPr/>
                    <a:lstStyle/>
                    <a:p>
                      <a:r>
                        <a:rPr lang="en-GB" sz="1400" dirty="0"/>
                        <a:t>0</a:t>
                      </a:r>
                    </a:p>
                  </a:txBody>
                  <a:tcPr marL="68580" marR="68580" marT="34290" marB="34290"/>
                </a:tc>
                <a:tc>
                  <a:txBody>
                    <a:bodyPr/>
                    <a:lstStyle/>
                    <a:p>
                      <a:r>
                        <a:rPr lang="en-GB" sz="1400" dirty="0"/>
                        <a:t>8.60</a:t>
                      </a:r>
                    </a:p>
                  </a:txBody>
                  <a:tcPr marL="68580" marR="68580" marT="34290" marB="34290"/>
                </a:tc>
                <a:extLst>
                  <a:ext uri="{0D108BD9-81ED-4DB2-BD59-A6C34878D82A}">
                    <a16:rowId xmlns:a16="http://schemas.microsoft.com/office/drawing/2014/main" val="2291317511"/>
                  </a:ext>
                </a:extLst>
              </a:tr>
              <a:tr h="278130">
                <a:tc>
                  <a:txBody>
                    <a:bodyPr/>
                    <a:lstStyle/>
                    <a:p>
                      <a:r>
                        <a:rPr lang="en-GB" sz="1400" dirty="0"/>
                        <a:t>85%</a:t>
                      </a:r>
                    </a:p>
                  </a:txBody>
                  <a:tcPr marL="68580" marR="68580" marT="34290" marB="34290"/>
                </a:tc>
                <a:tc>
                  <a:txBody>
                    <a:bodyPr/>
                    <a:lstStyle/>
                    <a:p>
                      <a:r>
                        <a:rPr lang="en-GB" sz="1400" dirty="0"/>
                        <a:t>1</a:t>
                      </a:r>
                    </a:p>
                  </a:txBody>
                  <a:tcPr marL="68580" marR="68580" marT="34290" marB="34290"/>
                </a:tc>
                <a:tc>
                  <a:txBody>
                    <a:bodyPr/>
                    <a:lstStyle/>
                    <a:p>
                      <a:r>
                        <a:rPr lang="en-GB" sz="1400" dirty="0"/>
                        <a:t>0</a:t>
                      </a:r>
                    </a:p>
                  </a:txBody>
                  <a:tcPr marL="68580" marR="68580" marT="34290" marB="34290"/>
                </a:tc>
                <a:tc>
                  <a:txBody>
                    <a:bodyPr/>
                    <a:lstStyle/>
                    <a:p>
                      <a:r>
                        <a:rPr lang="en-GB" sz="1400" dirty="0"/>
                        <a:t>15.50</a:t>
                      </a:r>
                    </a:p>
                  </a:txBody>
                  <a:tcPr marL="68580" marR="68580" marT="34290" marB="34290"/>
                </a:tc>
                <a:tc>
                  <a:txBody>
                    <a:bodyPr/>
                    <a:lstStyle/>
                    <a:p>
                      <a:r>
                        <a:rPr lang="en-GB" sz="1400" dirty="0"/>
                        <a:t>15.50</a:t>
                      </a:r>
                    </a:p>
                  </a:txBody>
                  <a:tcPr marL="68580" marR="68580" marT="34290" marB="34290"/>
                </a:tc>
                <a:extLst>
                  <a:ext uri="{0D108BD9-81ED-4DB2-BD59-A6C34878D82A}">
                    <a16:rowId xmlns:a16="http://schemas.microsoft.com/office/drawing/2014/main" val="2375410867"/>
                  </a:ext>
                </a:extLst>
              </a:tr>
              <a:tr h="278130">
                <a:tc>
                  <a:txBody>
                    <a:bodyPr/>
                    <a:lstStyle/>
                    <a:p>
                      <a:endParaRPr lang="en-GB" sz="1400"/>
                    </a:p>
                  </a:txBody>
                  <a:tcPr marL="68580" marR="68580" marT="34290" marB="34290"/>
                </a:tc>
                <a:tc>
                  <a:txBody>
                    <a:bodyPr/>
                    <a:lstStyle/>
                    <a:p>
                      <a:r>
                        <a:rPr lang="en-GB" sz="1400" dirty="0"/>
                        <a:t>2</a:t>
                      </a:r>
                    </a:p>
                  </a:txBody>
                  <a:tcPr marL="68580" marR="68580" marT="34290" marB="34290"/>
                </a:tc>
                <a:tc>
                  <a:txBody>
                    <a:bodyPr/>
                    <a:lstStyle/>
                    <a:p>
                      <a:r>
                        <a:rPr lang="en-GB" sz="1400" dirty="0"/>
                        <a:t>49.17</a:t>
                      </a:r>
                    </a:p>
                  </a:txBody>
                  <a:tcPr marL="68580" marR="68580" marT="34290" marB="34290"/>
                </a:tc>
                <a:tc>
                  <a:txBody>
                    <a:bodyPr/>
                    <a:lstStyle/>
                    <a:p>
                      <a:r>
                        <a:rPr lang="en-GB" sz="1400" dirty="0"/>
                        <a:t>0</a:t>
                      </a:r>
                    </a:p>
                  </a:txBody>
                  <a:tcPr marL="68580" marR="68580" marT="34290" marB="34290"/>
                </a:tc>
                <a:tc>
                  <a:txBody>
                    <a:bodyPr/>
                    <a:lstStyle/>
                    <a:p>
                      <a:r>
                        <a:rPr lang="en-GB" sz="1400" dirty="0"/>
                        <a:t>15.83</a:t>
                      </a:r>
                    </a:p>
                  </a:txBody>
                  <a:tcPr marL="68580" marR="68580" marT="34290" marB="34290"/>
                </a:tc>
                <a:extLst>
                  <a:ext uri="{0D108BD9-81ED-4DB2-BD59-A6C34878D82A}">
                    <a16:rowId xmlns:a16="http://schemas.microsoft.com/office/drawing/2014/main" val="1531000548"/>
                  </a:ext>
                </a:extLst>
              </a:tr>
              <a:tr h="278130">
                <a:tc>
                  <a:txBody>
                    <a:bodyPr/>
                    <a:lstStyle/>
                    <a:p>
                      <a:endParaRPr lang="en-GB" sz="1400"/>
                    </a:p>
                  </a:txBody>
                  <a:tcPr marL="68580" marR="68580" marT="34290" marB="34290"/>
                </a:tc>
                <a:tc>
                  <a:txBody>
                    <a:bodyPr/>
                    <a:lstStyle/>
                    <a:p>
                      <a:r>
                        <a:rPr lang="en-GB" sz="1400" dirty="0"/>
                        <a:t>3</a:t>
                      </a:r>
                    </a:p>
                  </a:txBody>
                  <a:tcPr marL="68580" marR="68580" marT="34290" marB="34290"/>
                </a:tc>
                <a:tc>
                  <a:txBody>
                    <a:bodyPr/>
                    <a:lstStyle/>
                    <a:p>
                      <a:r>
                        <a:rPr lang="en-GB" sz="1400" dirty="0"/>
                        <a:t>88.90</a:t>
                      </a:r>
                    </a:p>
                  </a:txBody>
                  <a:tcPr marL="68580" marR="68580" marT="34290" marB="34290"/>
                </a:tc>
                <a:tc>
                  <a:txBody>
                    <a:bodyPr/>
                    <a:lstStyle/>
                    <a:p>
                      <a:r>
                        <a:rPr lang="en-GB" sz="1400" dirty="0"/>
                        <a:t>0</a:t>
                      </a:r>
                    </a:p>
                  </a:txBody>
                  <a:tcPr marL="68580" marR="68580" marT="34290" marB="34290"/>
                </a:tc>
                <a:tc>
                  <a:txBody>
                    <a:bodyPr/>
                    <a:lstStyle/>
                    <a:p>
                      <a:r>
                        <a:rPr lang="en-GB" sz="1400" dirty="0"/>
                        <a:t>12.97</a:t>
                      </a:r>
                    </a:p>
                  </a:txBody>
                  <a:tcPr marL="68580" marR="68580" marT="34290" marB="34290"/>
                </a:tc>
                <a:extLst>
                  <a:ext uri="{0D108BD9-81ED-4DB2-BD59-A6C34878D82A}">
                    <a16:rowId xmlns:a16="http://schemas.microsoft.com/office/drawing/2014/main" val="1176778857"/>
                  </a:ext>
                </a:extLst>
              </a:tr>
            </a:tbl>
          </a:graphicData>
        </a:graphic>
      </p:graphicFrame>
    </p:spTree>
    <p:extLst>
      <p:ext uri="{BB962C8B-B14F-4D97-AF65-F5344CB8AC3E}">
        <p14:creationId xmlns:p14="http://schemas.microsoft.com/office/powerpoint/2010/main" val="92736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7520-A919-F73D-3A1F-5D70C72426AA}"/>
              </a:ext>
            </a:extLst>
          </p:cNvPr>
          <p:cNvSpPr>
            <a:spLocks noGrp="1"/>
          </p:cNvSpPr>
          <p:nvPr>
            <p:ph type="title"/>
          </p:nvPr>
        </p:nvSpPr>
        <p:spPr>
          <a:xfrm>
            <a:off x="476250" y="480617"/>
            <a:ext cx="2563994" cy="4187361"/>
          </a:xfrm>
        </p:spPr>
        <p:txBody>
          <a:bodyPr anchor="ctr">
            <a:normAutofit/>
          </a:bodyPr>
          <a:lstStyle/>
          <a:p>
            <a:r>
              <a:rPr lang="en-GB" sz="3500"/>
              <a:t>Introduction</a:t>
            </a:r>
            <a:endParaRPr lang="en-GB" sz="3500" dirty="0"/>
          </a:p>
        </p:txBody>
      </p:sp>
      <p:graphicFrame>
        <p:nvGraphicFramePr>
          <p:cNvPr id="21" name="Content Placeholder 2">
            <a:extLst>
              <a:ext uri="{FF2B5EF4-FFF2-40B4-BE49-F238E27FC236}">
                <a16:creationId xmlns:a16="http://schemas.microsoft.com/office/drawing/2014/main" id="{6CB4F6F2-3540-94AE-F748-30E4AA30165E}"/>
              </a:ext>
            </a:extLst>
          </p:cNvPr>
          <p:cNvGraphicFramePr>
            <a:graphicFrameLocks noGrp="1"/>
          </p:cNvGraphicFramePr>
          <p:nvPr>
            <p:ph idx="1"/>
            <p:extLst>
              <p:ext uri="{D42A27DB-BD31-4B8C-83A1-F6EECF244321}">
                <p14:modId xmlns:p14="http://schemas.microsoft.com/office/powerpoint/2010/main" val="4220883035"/>
              </p:ext>
            </p:extLst>
          </p:nvPr>
        </p:nvGraphicFramePr>
        <p:xfrm>
          <a:off x="3516066" y="1009895"/>
          <a:ext cx="5175384" cy="4152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5344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2F13-EC3A-8DC1-A337-6E9E927BEF54}"/>
              </a:ext>
            </a:extLst>
          </p:cNvPr>
          <p:cNvSpPr>
            <a:spLocks noGrp="1"/>
          </p:cNvSpPr>
          <p:nvPr>
            <p:ph type="title"/>
          </p:nvPr>
        </p:nvSpPr>
        <p:spPr/>
        <p:txBody>
          <a:bodyPr/>
          <a:lstStyle/>
          <a:p>
            <a:r>
              <a:rPr lang="en-GB" dirty="0">
                <a:solidFill>
                  <a:schemeClr val="bg1"/>
                </a:solidFill>
              </a:rPr>
              <a:t>Summary of Results</a:t>
            </a:r>
          </a:p>
        </p:txBody>
      </p:sp>
      <p:sp>
        <p:nvSpPr>
          <p:cNvPr id="3" name="Content Placeholder 2">
            <a:extLst>
              <a:ext uri="{FF2B5EF4-FFF2-40B4-BE49-F238E27FC236}">
                <a16:creationId xmlns:a16="http://schemas.microsoft.com/office/drawing/2014/main" id="{85B40BE7-BC28-450E-46AA-3D9FFBBC2970}"/>
              </a:ext>
            </a:extLst>
          </p:cNvPr>
          <p:cNvSpPr>
            <a:spLocks noGrp="1"/>
          </p:cNvSpPr>
          <p:nvPr>
            <p:ph idx="1"/>
          </p:nvPr>
        </p:nvSpPr>
        <p:spPr>
          <a:xfrm>
            <a:off x="628650" y="1068969"/>
            <a:ext cx="7886700" cy="3698294"/>
          </a:xfrm>
        </p:spPr>
        <p:txBody>
          <a:bodyPr/>
          <a:lstStyle/>
          <a:p>
            <a:r>
              <a:rPr lang="en-GB" dirty="0"/>
              <a:t>Experiment 1 Good performance supported by the clear separation in the corresponding visualisation </a:t>
            </a:r>
          </a:p>
          <a:p>
            <a:pPr lvl="1"/>
            <a:r>
              <a:rPr lang="en-GB" dirty="0"/>
              <a:t>Further reflected in the fact there is 0 percent uncertainty </a:t>
            </a:r>
          </a:p>
          <a:p>
            <a:pPr lvl="1"/>
            <a:r>
              <a:rPr lang="en-GB" dirty="0"/>
              <a:t>From a security standpoint apps can use this as a trigger to switch on a secondary action.</a:t>
            </a:r>
          </a:p>
          <a:p>
            <a:r>
              <a:rPr lang="en-GB" dirty="0"/>
              <a:t>In Experiment 2 there is relatively high accuracy but with high uncertainty.</a:t>
            </a:r>
          </a:p>
          <a:p>
            <a:pPr lvl="1"/>
            <a:r>
              <a:rPr lang="en-GB" dirty="0"/>
              <a:t>The central number in the keypad #5 was present in the prediction set 68.33 percent of time (85% confidence) which suggests there is a connection between the results and the keypad layout. </a:t>
            </a:r>
          </a:p>
          <a:p>
            <a:r>
              <a:rPr lang="en-GB" dirty="0"/>
              <a:t>In Experiment 3 we believe the low level of accuracy is in part due to the audio set, the SNR and the sensitivity of magnetometer.</a:t>
            </a:r>
          </a:p>
        </p:txBody>
      </p:sp>
      <p:sp>
        <p:nvSpPr>
          <p:cNvPr id="4" name="Slide Number Placeholder 3">
            <a:extLst>
              <a:ext uri="{FF2B5EF4-FFF2-40B4-BE49-F238E27FC236}">
                <a16:creationId xmlns:a16="http://schemas.microsoft.com/office/drawing/2014/main" id="{C6838BD9-A1D9-897D-C093-00EE40305111}"/>
              </a:ext>
            </a:extLst>
          </p:cNvPr>
          <p:cNvSpPr>
            <a:spLocks noGrp="1"/>
          </p:cNvSpPr>
          <p:nvPr>
            <p:ph type="sldNum" sz="quarter" idx="12"/>
          </p:nvPr>
        </p:nvSpPr>
        <p:spPr/>
        <p:txBody>
          <a:bodyPr/>
          <a:lstStyle/>
          <a:p>
            <a:fld id="{2837A482-548E-564A-BFC7-2C0D54D63A22}" type="slidenum">
              <a:rPr lang="en-GB" smtClean="0"/>
              <a:t>20</a:t>
            </a:fld>
            <a:endParaRPr lang="en-GB"/>
          </a:p>
        </p:txBody>
      </p:sp>
    </p:spTree>
    <p:extLst>
      <p:ext uri="{BB962C8B-B14F-4D97-AF65-F5344CB8AC3E}">
        <p14:creationId xmlns:p14="http://schemas.microsoft.com/office/powerpoint/2010/main" val="1293348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CDE09-EBAF-0731-9892-3627924CC0E8}"/>
              </a:ext>
            </a:extLst>
          </p:cNvPr>
          <p:cNvSpPr>
            <a:spLocks noGrp="1"/>
          </p:cNvSpPr>
          <p:nvPr>
            <p:ph type="title"/>
          </p:nvPr>
        </p:nvSpPr>
        <p:spPr/>
        <p:txBody>
          <a:bodyPr/>
          <a:lstStyle/>
          <a:p>
            <a:r>
              <a:rPr lang="en-GB" dirty="0">
                <a:solidFill>
                  <a:schemeClr val="bg1"/>
                </a:solidFill>
              </a:rPr>
              <a:t>Classifier Accuracy</a:t>
            </a:r>
          </a:p>
        </p:txBody>
      </p:sp>
      <p:sp>
        <p:nvSpPr>
          <p:cNvPr id="3" name="Content Placeholder 2">
            <a:extLst>
              <a:ext uri="{FF2B5EF4-FFF2-40B4-BE49-F238E27FC236}">
                <a16:creationId xmlns:a16="http://schemas.microsoft.com/office/drawing/2014/main" id="{B1D5FA71-655C-1CEB-3418-B6916D46B83A}"/>
              </a:ext>
            </a:extLst>
          </p:cNvPr>
          <p:cNvSpPr>
            <a:spLocks noGrp="1"/>
          </p:cNvSpPr>
          <p:nvPr>
            <p:ph idx="1"/>
          </p:nvPr>
        </p:nvSpPr>
        <p:spPr/>
        <p:txBody>
          <a:bodyPr/>
          <a:lstStyle/>
          <a:p>
            <a:r>
              <a:rPr lang="en-GB" dirty="0"/>
              <a:t>Experiment 1 100%</a:t>
            </a:r>
          </a:p>
          <a:p>
            <a:r>
              <a:rPr lang="en-GB" dirty="0"/>
              <a:t>Experiment 2 67.5%</a:t>
            </a:r>
          </a:p>
          <a:p>
            <a:r>
              <a:rPr lang="en-GB" dirty="0"/>
              <a:t>Experiment 3 22.57% (Double Random)</a:t>
            </a:r>
          </a:p>
          <a:p>
            <a:endParaRPr lang="en-GB" dirty="0"/>
          </a:p>
        </p:txBody>
      </p:sp>
      <p:sp>
        <p:nvSpPr>
          <p:cNvPr id="4" name="Slide Number Placeholder 3">
            <a:extLst>
              <a:ext uri="{FF2B5EF4-FFF2-40B4-BE49-F238E27FC236}">
                <a16:creationId xmlns:a16="http://schemas.microsoft.com/office/drawing/2014/main" id="{8F058F4B-5441-E29B-8C50-C3637A0D279A}"/>
              </a:ext>
            </a:extLst>
          </p:cNvPr>
          <p:cNvSpPr>
            <a:spLocks noGrp="1"/>
          </p:cNvSpPr>
          <p:nvPr>
            <p:ph type="sldNum" sz="quarter" idx="12"/>
          </p:nvPr>
        </p:nvSpPr>
        <p:spPr/>
        <p:txBody>
          <a:bodyPr/>
          <a:lstStyle/>
          <a:p>
            <a:fld id="{2837A482-548E-564A-BFC7-2C0D54D63A22}" type="slidenum">
              <a:rPr lang="en-GB" smtClean="0"/>
              <a:t>21</a:t>
            </a:fld>
            <a:endParaRPr lang="en-GB"/>
          </a:p>
        </p:txBody>
      </p:sp>
      <p:sp>
        <p:nvSpPr>
          <p:cNvPr id="5" name="TextBox 4">
            <a:extLst>
              <a:ext uri="{FF2B5EF4-FFF2-40B4-BE49-F238E27FC236}">
                <a16:creationId xmlns:a16="http://schemas.microsoft.com/office/drawing/2014/main" id="{90246342-82F4-534C-E0B7-A81E0B595352}"/>
              </a:ext>
            </a:extLst>
          </p:cNvPr>
          <p:cNvSpPr txBox="1"/>
          <p:nvPr/>
        </p:nvSpPr>
        <p:spPr>
          <a:xfrm>
            <a:off x="3480179" y="2306472"/>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101870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D0B2-906C-C17B-3E11-D9D161FDBC19}"/>
              </a:ext>
            </a:extLst>
          </p:cNvPr>
          <p:cNvSpPr>
            <a:spLocks noGrp="1"/>
          </p:cNvSpPr>
          <p:nvPr>
            <p:ph type="title"/>
          </p:nvPr>
        </p:nvSpPr>
        <p:spPr/>
        <p:txBody>
          <a:bodyPr/>
          <a:lstStyle/>
          <a:p>
            <a:r>
              <a:rPr lang="en-GB" dirty="0">
                <a:solidFill>
                  <a:schemeClr val="bg1"/>
                </a:solidFill>
              </a:rPr>
              <a:t>Conclusion and Future Work </a:t>
            </a:r>
          </a:p>
        </p:txBody>
      </p:sp>
      <p:sp>
        <p:nvSpPr>
          <p:cNvPr id="3" name="Content Placeholder 2">
            <a:extLst>
              <a:ext uri="{FF2B5EF4-FFF2-40B4-BE49-F238E27FC236}">
                <a16:creationId xmlns:a16="http://schemas.microsoft.com/office/drawing/2014/main" id="{DD690733-02B9-7B7E-7FF4-0EF885E1D2FD}"/>
              </a:ext>
            </a:extLst>
          </p:cNvPr>
          <p:cNvSpPr>
            <a:spLocks noGrp="1"/>
          </p:cNvSpPr>
          <p:nvPr>
            <p:ph idx="1"/>
          </p:nvPr>
        </p:nvSpPr>
        <p:spPr/>
        <p:txBody>
          <a:bodyPr>
            <a:normAutofit fontScale="92500"/>
          </a:bodyPr>
          <a:lstStyle/>
          <a:p>
            <a:r>
              <a:rPr lang="en-GB" dirty="0"/>
              <a:t>We have presented a novel way to look for information leaks via a magnetometer data. </a:t>
            </a:r>
          </a:p>
          <a:p>
            <a:r>
              <a:rPr lang="en-GB" dirty="0"/>
              <a:t>We have shown that due to the high noise and low sampling rate (0.025 % of the sampling rate of telephone audio) it is extremely challenging to perform classification of tasks that require high fidelity</a:t>
            </a:r>
          </a:p>
          <a:p>
            <a:r>
              <a:rPr lang="en-GB" dirty="0"/>
              <a:t>We were able to implement a model that can with 100 percent accuracy perform a form of Reverse Turing Test</a:t>
            </a:r>
          </a:p>
          <a:p>
            <a:r>
              <a:rPr lang="en-GB" dirty="0"/>
              <a:t>In the future we would like to Incorporate more sensors for comparison.</a:t>
            </a:r>
          </a:p>
          <a:p>
            <a:r>
              <a:rPr lang="en-GB" dirty="0"/>
              <a:t>Vary the sampling rate to test how effective the current limit of 200hz is.</a:t>
            </a:r>
          </a:p>
        </p:txBody>
      </p:sp>
    </p:spTree>
    <p:extLst>
      <p:ext uri="{BB962C8B-B14F-4D97-AF65-F5344CB8AC3E}">
        <p14:creationId xmlns:p14="http://schemas.microsoft.com/office/powerpoint/2010/main" val="4221694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7996" y="480060"/>
            <a:ext cx="4705943" cy="3013755"/>
          </a:xfrm>
          <a:noFill/>
        </p:spPr>
        <p:txBody>
          <a:bodyPr vert="horz" lIns="91440" tIns="45720" rIns="91440" bIns="45720" rtlCol="0" anchor="b">
            <a:normAutofit/>
          </a:bodyPr>
          <a:lstStyle/>
          <a:p>
            <a:pPr defTabSz="914400">
              <a:lnSpc>
                <a:spcPct val="90000"/>
              </a:lnSpc>
            </a:pPr>
            <a:r>
              <a:rPr lang="en-US" sz="6000">
                <a:solidFill>
                  <a:schemeClr val="tx1"/>
                </a:solidFill>
              </a:rPr>
              <a:t>Questions?</a:t>
            </a:r>
          </a:p>
        </p:txBody>
      </p:sp>
      <p:pic>
        <p:nvPicPr>
          <p:cNvPr id="35" name="Picture 34">
            <a:extLst>
              <a:ext uri="{FF2B5EF4-FFF2-40B4-BE49-F238E27FC236}">
                <a16:creationId xmlns:a16="http://schemas.microsoft.com/office/drawing/2014/main" id="{BF887D01-0D3E-488C-8834-D7F79E0CDC8D}"/>
              </a:ext>
            </a:extLst>
          </p:cNvPr>
          <p:cNvPicPr>
            <a:picLocks noChangeAspect="1"/>
          </p:cNvPicPr>
          <p:nvPr/>
        </p:nvPicPr>
        <p:blipFill rotWithShape="1">
          <a:blip r:embed="rId3"/>
          <a:srcRect l="58601" r="1" b="1"/>
          <a:stretch/>
        </p:blipFill>
        <p:spPr>
          <a:xfrm>
            <a:off x="20" y="10"/>
            <a:ext cx="3490702" cy="5143490"/>
          </a:xfrm>
          <a:prstGeom prst="rect">
            <a:avLst/>
          </a:prstGeom>
        </p:spPr>
      </p:pic>
      <p:sp>
        <p:nvSpPr>
          <p:cNvPr id="13" name="Slide Number Placeholder 3">
            <a:extLst>
              <a:ext uri="{FF2B5EF4-FFF2-40B4-BE49-F238E27FC236}">
                <a16:creationId xmlns:a16="http://schemas.microsoft.com/office/drawing/2014/main" id="{860F39EE-C14C-0241-9FBF-EEA50C66ABCC}"/>
              </a:ext>
            </a:extLst>
          </p:cNvPr>
          <p:cNvSpPr txBox="1">
            <a:spLocks/>
          </p:cNvSpPr>
          <p:nvPr/>
        </p:nvSpPr>
        <p:spPr>
          <a:xfrm>
            <a:off x="8250174" y="4581144"/>
            <a:ext cx="411480" cy="411480"/>
          </a:xfrm>
          <a:prstGeom prst="ellipse">
            <a:avLst/>
          </a:prstGeom>
          <a:solidFill>
            <a:srgbClr val="898989"/>
          </a:solidFill>
        </p:spPr>
        <p:txBody>
          <a:bodyPr vert="horz" lIns="91440" tIns="45720" rIns="91440" bIns="45720" rtlCol="0" anchor="ctr" anchorCtr="0">
            <a:normAutofit fontScale="70000" lnSpcReduction="20000"/>
          </a:bodyPr>
          <a:lstStyle>
            <a:defPPr>
              <a:defRPr lang="en-US"/>
            </a:defPPr>
            <a:lvl1pPr marL="0" algn="ctr" defTabSz="457200" rtl="0" eaLnBrk="1" latinLnBrk="0" hangingPunct="1">
              <a:defRPr sz="800" kern="1200" normalizeH="1">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pPr>
            <a:fld id="{6B49BB3D-90E4-C946-BCF9-8FBC622A1A06}" type="slidenum">
              <a:rPr lang="en-US" sz="1100" smtClean="0">
                <a:solidFill>
                  <a:srgbClr val="FFFFFF">
                    <a:alpha val="80000"/>
                  </a:srgbClr>
                </a:solidFill>
              </a:rPr>
              <a:pPr defTabSz="914400">
                <a:spcAft>
                  <a:spcPts val="600"/>
                </a:spcAft>
              </a:pPr>
              <a:t>23</a:t>
            </a:fld>
            <a:endParaRPr lang="en-US" sz="1100">
              <a:solidFill>
                <a:srgbClr val="FFFFFF">
                  <a:alpha val="80000"/>
                </a:srgbClr>
              </a:solidFill>
            </a:endParaRPr>
          </a:p>
        </p:txBody>
      </p:sp>
    </p:spTree>
    <p:extLst>
      <p:ext uri="{BB962C8B-B14F-4D97-AF65-F5344CB8AC3E}">
        <p14:creationId xmlns:p14="http://schemas.microsoft.com/office/powerpoint/2010/main" val="1414286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aphicFrame>
        <p:nvGraphicFramePr>
          <p:cNvPr id="25" name="Content Placeholder 9">
            <a:extLst>
              <a:ext uri="{FF2B5EF4-FFF2-40B4-BE49-F238E27FC236}">
                <a16:creationId xmlns:a16="http://schemas.microsoft.com/office/drawing/2014/main" id="{09AA8C7A-B900-493F-9E72-E05FFA40B4C7}"/>
              </a:ext>
            </a:extLst>
          </p:cNvPr>
          <p:cNvGraphicFramePr>
            <a:graphicFrameLocks noGrp="1"/>
          </p:cNvGraphicFramePr>
          <p:nvPr>
            <p:ph sz="half" idx="2"/>
            <p:extLst>
              <p:ext uri="{D42A27DB-BD31-4B8C-83A1-F6EECF244321}">
                <p14:modId xmlns:p14="http://schemas.microsoft.com/office/powerpoint/2010/main" val="3812030141"/>
              </p:ext>
            </p:extLst>
          </p:nvPr>
        </p:nvGraphicFramePr>
        <p:xfrm>
          <a:off x="4154881" y="1209151"/>
          <a:ext cx="3988737" cy="3577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28650" y="608370"/>
            <a:ext cx="2501695" cy="4052528"/>
          </a:xfrm>
        </p:spPr>
        <p:txBody>
          <a:bodyPr vert="horz" lIns="91440" tIns="45720" rIns="91440" bIns="45720" rtlCol="0" anchor="ctr">
            <a:normAutofit/>
          </a:bodyPr>
          <a:lstStyle/>
          <a:p>
            <a:pPr defTabSz="914400">
              <a:lnSpc>
                <a:spcPct val="90000"/>
              </a:lnSpc>
            </a:pPr>
            <a:r>
              <a:rPr lang="en-US" sz="3200"/>
              <a:t>Experimental challenges</a:t>
            </a:r>
            <a:endParaRPr lang="en-US" sz="3200" kern="1200">
              <a:latin typeface="+mj-lt"/>
              <a:ea typeface="+mj-ea"/>
              <a:cs typeface="+mj-cs"/>
            </a:endParaRPr>
          </a:p>
        </p:txBody>
      </p:sp>
      <p:sp>
        <p:nvSpPr>
          <p:cNvPr id="13" name="Slide Number Placeholder 3">
            <a:extLst>
              <a:ext uri="{FF2B5EF4-FFF2-40B4-BE49-F238E27FC236}">
                <a16:creationId xmlns:a16="http://schemas.microsoft.com/office/drawing/2014/main" id="{860F39EE-C14C-0241-9FBF-EEA50C66ABCC}"/>
              </a:ext>
            </a:extLst>
          </p:cNvPr>
          <p:cNvSpPr txBox="1">
            <a:spLocks/>
          </p:cNvSpPr>
          <p:nvPr/>
        </p:nvSpPr>
        <p:spPr>
          <a:xfrm>
            <a:off x="8250174" y="4581144"/>
            <a:ext cx="411480" cy="411480"/>
          </a:xfrm>
          <a:prstGeom prst="ellipse">
            <a:avLst/>
          </a:prstGeom>
          <a:solidFill>
            <a:srgbClr val="898989"/>
          </a:solidFill>
        </p:spPr>
        <p:txBody>
          <a:bodyPr vert="horz" lIns="91440" tIns="45720" rIns="91440" bIns="45720" rtlCol="0" anchor="ctr" anchorCtr="0">
            <a:normAutofit fontScale="70000" lnSpcReduction="20000"/>
          </a:bodyPr>
          <a:lstStyle>
            <a:defPPr>
              <a:defRPr lang="en-US"/>
            </a:defPPr>
            <a:lvl1pPr marL="0" algn="ctr" defTabSz="457200" rtl="0" eaLnBrk="1" latinLnBrk="0" hangingPunct="1">
              <a:defRPr sz="800" kern="1200" normalizeH="1">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pPr>
            <a:fld id="{6B49BB3D-90E4-C946-BCF9-8FBC622A1A06}" type="slidenum">
              <a:rPr lang="en-US" sz="1100" smtClean="0">
                <a:solidFill>
                  <a:srgbClr val="FFFFFF">
                    <a:alpha val="80000"/>
                  </a:srgbClr>
                </a:solidFill>
              </a:rPr>
              <a:pPr defTabSz="914400">
                <a:spcAft>
                  <a:spcPts val="600"/>
                </a:spcAft>
              </a:pPr>
              <a:t>24</a:t>
            </a:fld>
            <a:endParaRPr lang="en-US" sz="1100">
              <a:solidFill>
                <a:srgbClr val="FFFFFF">
                  <a:alpha val="80000"/>
                </a:srgbClr>
              </a:solidFill>
            </a:endParaRPr>
          </a:p>
        </p:txBody>
      </p:sp>
    </p:spTree>
    <p:extLst>
      <p:ext uri="{BB962C8B-B14F-4D97-AF65-F5344CB8AC3E}">
        <p14:creationId xmlns:p14="http://schemas.microsoft.com/office/powerpoint/2010/main" val="4147895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2F7C0-3194-32FE-56F9-E02748416EFA}"/>
              </a:ext>
            </a:extLst>
          </p:cNvPr>
          <p:cNvSpPr txBox="1"/>
          <p:nvPr/>
        </p:nvSpPr>
        <p:spPr>
          <a:xfrm>
            <a:off x="457200" y="1328531"/>
            <a:ext cx="3904974" cy="3272459"/>
          </a:xfrm>
          <a:prstGeom prst="rect">
            <a:avLst/>
          </a:prstGeom>
        </p:spPr>
        <p:txBody>
          <a:bodyPr vert="horz" lIns="0" tIns="0" rIns="0" bIns="0" rtlCol="0">
            <a:normAutofit/>
          </a:bodyPr>
          <a:lstStyle/>
          <a:p>
            <a:pPr marL="285750">
              <a:spcBef>
                <a:spcPts val="1200"/>
              </a:spcBef>
            </a:pPr>
            <a:r>
              <a:rPr lang="en-GB" dirty="0"/>
              <a:t>Data is collected in 3-axes</a:t>
            </a:r>
          </a:p>
          <a:p>
            <a:pPr marL="285750">
              <a:spcBef>
                <a:spcPts val="1200"/>
              </a:spcBef>
            </a:pPr>
            <a:r>
              <a:rPr lang="en-GB" dirty="0"/>
              <a:t>Register with a listener</a:t>
            </a:r>
          </a:p>
          <a:p>
            <a:pPr marL="285750">
              <a:spcBef>
                <a:spcPts val="1200"/>
              </a:spcBef>
            </a:pPr>
            <a:r>
              <a:rPr lang="en-GB" dirty="0"/>
              <a:t>Method called when event occurs</a:t>
            </a:r>
          </a:p>
          <a:p>
            <a:pPr marL="285750">
              <a:spcBef>
                <a:spcPts val="1200"/>
              </a:spcBef>
            </a:pPr>
            <a:r>
              <a:rPr lang="en-GB" dirty="0"/>
              <a:t>Values are combined to make the model agnostic to orientation</a:t>
            </a:r>
          </a:p>
          <a:p>
            <a:pPr marL="285750">
              <a:spcBef>
                <a:spcPts val="1200"/>
              </a:spcBef>
            </a:pPr>
            <a:r>
              <a:rPr lang="en-GB" dirty="0"/>
              <a:t>The sensors we are researching do not require any permissions</a:t>
            </a:r>
          </a:p>
        </p:txBody>
      </p:sp>
      <p:pic>
        <p:nvPicPr>
          <p:cNvPr id="1026" name="Picture 2" descr="Diagram&#10;&#10;Description automatically generated">
            <a:extLst>
              <a:ext uri="{FF2B5EF4-FFF2-40B4-BE49-F238E27FC236}">
                <a16:creationId xmlns:a16="http://schemas.microsoft.com/office/drawing/2014/main" id="{D4D52115-E12F-724F-FC3D-F380C3E708A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491214" y="1130300"/>
            <a:ext cx="2882900" cy="28829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480871B-42F9-9962-601A-E4130D5807BC}"/>
              </a:ext>
            </a:extLst>
          </p:cNvPr>
          <p:cNvSpPr>
            <a:spLocks noGrp="1"/>
          </p:cNvSpPr>
          <p:nvPr>
            <p:ph type="sldNum" sz="quarter" idx="12"/>
          </p:nvPr>
        </p:nvSpPr>
        <p:spPr/>
        <p:txBody>
          <a:bodyPr vert="horz" lIns="0" tIns="0" rIns="0" bIns="0" rtlCol="0" anchor="ctr" anchorCtr="0">
            <a:normAutofit/>
          </a:bodyPr>
          <a:lstStyle/>
          <a:p>
            <a:pPr>
              <a:spcAft>
                <a:spcPts val="600"/>
              </a:spcAft>
            </a:pPr>
            <a:fld id="{6B49BB3D-90E4-C946-BCF9-8FBC622A1A06}" type="slidenum">
              <a:rPr lang="en-GB" smtClean="0"/>
              <a:pPr>
                <a:spcAft>
                  <a:spcPts val="600"/>
                </a:spcAft>
              </a:pPr>
              <a:t>25</a:t>
            </a:fld>
            <a:endParaRPr lang="en-GB"/>
          </a:p>
        </p:txBody>
      </p:sp>
      <p:sp>
        <p:nvSpPr>
          <p:cNvPr id="1043" name="Title 4">
            <a:extLst>
              <a:ext uri="{FF2B5EF4-FFF2-40B4-BE49-F238E27FC236}">
                <a16:creationId xmlns:a16="http://schemas.microsoft.com/office/drawing/2014/main" id="{1CF9C8BC-633E-09BC-EB16-31548DC65807}"/>
              </a:ext>
            </a:extLst>
          </p:cNvPr>
          <p:cNvSpPr>
            <a:spLocks noGrp="1"/>
          </p:cNvSpPr>
          <p:nvPr>
            <p:ph type="title"/>
          </p:nvPr>
        </p:nvSpPr>
        <p:spPr/>
        <p:txBody>
          <a:bodyPr/>
          <a:lstStyle/>
          <a:p>
            <a:r>
              <a:rPr lang="en-US" dirty="0"/>
              <a:t>Obtaining sensor information</a:t>
            </a:r>
          </a:p>
        </p:txBody>
      </p:sp>
    </p:spTree>
    <p:extLst>
      <p:ext uri="{BB962C8B-B14F-4D97-AF65-F5344CB8AC3E}">
        <p14:creationId xmlns:p14="http://schemas.microsoft.com/office/powerpoint/2010/main" val="636489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60A792-16BE-8490-1D4A-1953D195DB68}"/>
              </a:ext>
            </a:extLst>
          </p:cNvPr>
          <p:cNvSpPr>
            <a:spLocks noGrp="1"/>
          </p:cNvSpPr>
          <p:nvPr>
            <p:ph type="sldNum" sz="quarter" idx="10"/>
          </p:nvPr>
        </p:nvSpPr>
        <p:spPr/>
        <p:txBody>
          <a:bodyPr anchor="ctr">
            <a:normAutofit/>
          </a:bodyPr>
          <a:lstStyle/>
          <a:p>
            <a:pPr>
              <a:spcAft>
                <a:spcPts val="600"/>
              </a:spcAft>
            </a:pPr>
            <a:fld id="{6B49BB3D-90E4-C946-BCF9-8FBC622A1A06}" type="slidenum">
              <a:rPr lang="en-GB" smtClean="0"/>
              <a:pPr>
                <a:spcAft>
                  <a:spcPts val="600"/>
                </a:spcAft>
              </a:pPr>
              <a:t>26</a:t>
            </a:fld>
            <a:endParaRPr lang="en-GB"/>
          </a:p>
        </p:txBody>
      </p:sp>
      <p:graphicFrame>
        <p:nvGraphicFramePr>
          <p:cNvPr id="19" name="Content Placeholder 2">
            <a:extLst>
              <a:ext uri="{FF2B5EF4-FFF2-40B4-BE49-F238E27FC236}">
                <a16:creationId xmlns:a16="http://schemas.microsoft.com/office/drawing/2014/main" id="{7404C9B5-282C-B906-8840-9BACF397EF48}"/>
              </a:ext>
            </a:extLst>
          </p:cNvPr>
          <p:cNvGraphicFramePr>
            <a:graphicFrameLocks noGrp="1"/>
          </p:cNvGraphicFramePr>
          <p:nvPr>
            <p:ph idx="1"/>
            <p:extLst>
              <p:ext uri="{D42A27DB-BD31-4B8C-83A1-F6EECF244321}">
                <p14:modId xmlns:p14="http://schemas.microsoft.com/office/powerpoint/2010/main" val="884597301"/>
              </p:ext>
            </p:extLst>
          </p:nvPr>
        </p:nvGraphicFramePr>
        <p:xfrm>
          <a:off x="457200" y="1222375"/>
          <a:ext cx="8229600" cy="327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FB41A7F0-22F2-B6F5-0EB3-A7DC86ADC547}"/>
              </a:ext>
            </a:extLst>
          </p:cNvPr>
          <p:cNvSpPr>
            <a:spLocks noGrp="1"/>
          </p:cNvSpPr>
          <p:nvPr>
            <p:ph type="title"/>
          </p:nvPr>
        </p:nvSpPr>
        <p:spPr/>
        <p:txBody>
          <a:bodyPr anchor="ctr">
            <a:normAutofit/>
          </a:bodyPr>
          <a:lstStyle/>
          <a:p>
            <a:r>
              <a:rPr lang="en-US" dirty="0"/>
              <a:t>Research Objectives</a:t>
            </a:r>
          </a:p>
        </p:txBody>
      </p:sp>
    </p:spTree>
    <p:extLst>
      <p:ext uri="{BB962C8B-B14F-4D97-AF65-F5344CB8AC3E}">
        <p14:creationId xmlns:p14="http://schemas.microsoft.com/office/powerpoint/2010/main" val="214915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482601" y="1978532"/>
            <a:ext cx="2522980" cy="2561717"/>
          </a:xfrm>
        </p:spPr>
        <p:txBody>
          <a:bodyPr vert="horz" lIns="91440" tIns="45720" rIns="91440" bIns="45720" rtlCol="0">
            <a:normAutofit/>
          </a:bodyPr>
          <a:lstStyle/>
          <a:p>
            <a:pPr marL="228600" defTabSz="914400">
              <a:lnSpc>
                <a:spcPct val="90000"/>
              </a:lnSpc>
            </a:pPr>
            <a:endParaRPr lang="en-US" sz="1500" dirty="0"/>
          </a:p>
          <a:p>
            <a:pPr marL="457200" indent="-228600" defTabSz="914400">
              <a:lnSpc>
                <a:spcPct val="90000"/>
              </a:lnSpc>
              <a:buFont typeface="Arial" panose="020B0604020202020204" pitchFamily="34" charset="0"/>
              <a:buChar char="•"/>
            </a:pPr>
            <a:r>
              <a:rPr lang="en-US" sz="1500" dirty="0"/>
              <a:t>Remembers significant data</a:t>
            </a:r>
            <a:endParaRPr lang="en-US" sz="1500" baseline="0" dirty="0"/>
          </a:p>
          <a:p>
            <a:pPr marL="457200" indent="-228600" defTabSz="914400">
              <a:lnSpc>
                <a:spcPct val="90000"/>
              </a:lnSpc>
              <a:buFont typeface="Arial" panose="020B0604020202020204" pitchFamily="34" charset="0"/>
              <a:buChar char="•"/>
            </a:pPr>
            <a:r>
              <a:rPr lang="en-US" sz="1500" dirty="0"/>
              <a:t>Hidden layer updates the Cell state when significant data is detected</a:t>
            </a:r>
          </a:p>
          <a:p>
            <a:pPr marL="228600" defTabSz="914400">
              <a:lnSpc>
                <a:spcPct val="90000"/>
              </a:lnSpc>
            </a:pPr>
            <a:endParaRPr lang="en-US" sz="1500" dirty="0"/>
          </a:p>
          <a:p>
            <a:pPr marL="457200" indent="-228600" defTabSz="914400">
              <a:lnSpc>
                <a:spcPct val="90000"/>
              </a:lnSpc>
              <a:buFont typeface="Arial" panose="020B0604020202020204" pitchFamily="34" charset="0"/>
              <a:buChar char="•"/>
            </a:pPr>
            <a:endParaRPr lang="en-US" sz="1500" dirty="0"/>
          </a:p>
        </p:txBody>
      </p:sp>
      <p:sp>
        <p:nvSpPr>
          <p:cNvPr id="2" name="Title 1"/>
          <p:cNvSpPr>
            <a:spLocks noGrp="1"/>
          </p:cNvSpPr>
          <p:nvPr>
            <p:ph type="title"/>
          </p:nvPr>
        </p:nvSpPr>
        <p:spPr>
          <a:xfrm>
            <a:off x="482601" y="467544"/>
            <a:ext cx="2522980" cy="1205295"/>
          </a:xfrm>
          <a:noFill/>
          <a:ln w="19050">
            <a:solidFill>
              <a:schemeClr val="tx1"/>
            </a:solidFill>
          </a:ln>
        </p:spPr>
        <p:txBody>
          <a:bodyPr vert="horz" wrap="square" lIns="91440" tIns="45720" rIns="91440" bIns="45720" rtlCol="0" anchor="ctr">
            <a:normAutofit/>
          </a:bodyPr>
          <a:lstStyle/>
          <a:p>
            <a:pPr algn="ctr" defTabSz="914400">
              <a:lnSpc>
                <a:spcPct val="90000"/>
              </a:lnSpc>
            </a:pPr>
            <a:r>
              <a:rPr lang="en-US" sz="2100" kern="1200" dirty="0">
                <a:solidFill>
                  <a:schemeClr val="tx1"/>
                </a:solidFill>
                <a:latin typeface="+mj-lt"/>
                <a:ea typeface="+mj-ea"/>
                <a:cs typeface="+mj-cs"/>
              </a:rPr>
              <a:t>Long Short Term Memory (LSTM)</a:t>
            </a:r>
          </a:p>
        </p:txBody>
      </p:sp>
      <p:sp>
        <p:nvSpPr>
          <p:cNvPr id="25" name="Slide Number Placeholder 3">
            <a:extLst>
              <a:ext uri="{FF2B5EF4-FFF2-40B4-BE49-F238E27FC236}">
                <a16:creationId xmlns:a16="http://schemas.microsoft.com/office/drawing/2014/main" id="{9F32B041-5C0F-914E-9C60-5AE3776496ED}"/>
              </a:ext>
            </a:extLst>
          </p:cNvPr>
          <p:cNvSpPr txBox="1">
            <a:spLocks/>
          </p:cNvSpPr>
          <p:nvPr/>
        </p:nvSpPr>
        <p:spPr>
          <a:xfrm>
            <a:off x="8250174" y="4581144"/>
            <a:ext cx="411480" cy="411480"/>
          </a:xfrm>
          <a:prstGeom prst="ellipse">
            <a:avLst/>
          </a:prstGeom>
          <a:solidFill>
            <a:srgbClr val="898989"/>
          </a:solidFill>
        </p:spPr>
        <p:txBody>
          <a:bodyPr vert="horz" lIns="91440" tIns="45720" rIns="91440" bIns="45720" rtlCol="0" anchor="ctr" anchorCtr="0">
            <a:normAutofit fontScale="70000" lnSpcReduction="20000"/>
          </a:bodyPr>
          <a:lstStyle>
            <a:defPPr>
              <a:defRPr lang="en-US"/>
            </a:defPPr>
            <a:lvl1pPr marL="0" algn="ctr" defTabSz="457200" rtl="0" eaLnBrk="1" latinLnBrk="0" hangingPunct="1">
              <a:defRPr sz="800" kern="1200" normalizeH="1">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pPr>
            <a:fld id="{6B49BB3D-90E4-C946-BCF9-8FBC622A1A06}" type="slidenum">
              <a:rPr lang="en-US" sz="1100" smtClean="0">
                <a:solidFill>
                  <a:srgbClr val="FFFFFF">
                    <a:alpha val="80000"/>
                  </a:srgbClr>
                </a:solidFill>
              </a:rPr>
              <a:pPr defTabSz="914400">
                <a:spcAft>
                  <a:spcPts val="600"/>
                </a:spcAft>
              </a:pPr>
              <a:t>27</a:t>
            </a:fld>
            <a:endParaRPr lang="en-US" sz="1100">
              <a:solidFill>
                <a:srgbClr val="FFFFFF">
                  <a:alpha val="80000"/>
                </a:srgbClr>
              </a:solidFill>
            </a:endParaRPr>
          </a:p>
        </p:txBody>
      </p:sp>
      <p:pic>
        <p:nvPicPr>
          <p:cNvPr id="8" name="Picture 7">
            <a:extLst>
              <a:ext uri="{FF2B5EF4-FFF2-40B4-BE49-F238E27FC236}">
                <a16:creationId xmlns:a16="http://schemas.microsoft.com/office/drawing/2014/main" id="{65FB195A-1412-3405-9C88-BC07A3B9F0B6}"/>
              </a:ext>
            </a:extLst>
          </p:cNvPr>
          <p:cNvPicPr>
            <a:picLocks noChangeAspect="1"/>
          </p:cNvPicPr>
          <p:nvPr/>
        </p:nvPicPr>
        <p:blipFill>
          <a:blip r:embed="rId3"/>
          <a:srcRect/>
          <a:stretch/>
        </p:blipFill>
        <p:spPr>
          <a:xfrm>
            <a:off x="4033507" y="1731362"/>
            <a:ext cx="4422407" cy="2086041"/>
          </a:xfrm>
          <a:prstGeom prst="rect">
            <a:avLst/>
          </a:prstGeom>
        </p:spPr>
      </p:pic>
    </p:spTree>
    <p:extLst>
      <p:ext uri="{BB962C8B-B14F-4D97-AF65-F5344CB8AC3E}">
        <p14:creationId xmlns:p14="http://schemas.microsoft.com/office/powerpoint/2010/main" val="330136387"/>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AF60-D175-8B25-B0D4-D59CAAE4A55D}"/>
              </a:ext>
            </a:extLst>
          </p:cNvPr>
          <p:cNvSpPr>
            <a:spLocks noGrp="1"/>
          </p:cNvSpPr>
          <p:nvPr>
            <p:ph type="title"/>
          </p:nvPr>
        </p:nvSpPr>
        <p:spPr/>
        <p:txBody>
          <a:bodyPr/>
          <a:lstStyle/>
          <a:p>
            <a:r>
              <a:rPr lang="en-GB" dirty="0"/>
              <a:t>Context?</a:t>
            </a:r>
          </a:p>
        </p:txBody>
      </p:sp>
      <p:sp>
        <p:nvSpPr>
          <p:cNvPr id="3" name="Content Placeholder 2">
            <a:extLst>
              <a:ext uri="{FF2B5EF4-FFF2-40B4-BE49-F238E27FC236}">
                <a16:creationId xmlns:a16="http://schemas.microsoft.com/office/drawing/2014/main" id="{FA5975DE-1D9D-6B5A-3085-41868FF4BFF5}"/>
              </a:ext>
            </a:extLst>
          </p:cNvPr>
          <p:cNvSpPr>
            <a:spLocks noGrp="1"/>
          </p:cNvSpPr>
          <p:nvPr>
            <p:ph idx="1"/>
          </p:nvPr>
        </p:nvSpPr>
        <p:spPr/>
        <p:txBody>
          <a:bodyPr/>
          <a:lstStyle/>
          <a:p>
            <a:r>
              <a:rPr lang="en-GB" dirty="0"/>
              <a:t>Image of previous research</a:t>
            </a:r>
          </a:p>
        </p:txBody>
      </p:sp>
    </p:spTree>
    <p:extLst>
      <p:ext uri="{BB962C8B-B14F-4D97-AF65-F5344CB8AC3E}">
        <p14:creationId xmlns:p14="http://schemas.microsoft.com/office/powerpoint/2010/main" val="208010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0F0C-D9B3-D96A-E7C4-8B47111116EB}"/>
              </a:ext>
            </a:extLst>
          </p:cNvPr>
          <p:cNvSpPr>
            <a:spLocks noGrp="1"/>
          </p:cNvSpPr>
          <p:nvPr>
            <p:ph type="title"/>
          </p:nvPr>
        </p:nvSpPr>
        <p:spPr>
          <a:xfrm>
            <a:off x="5117908" y="556043"/>
            <a:ext cx="3368866" cy="1212152"/>
          </a:xfrm>
        </p:spPr>
        <p:txBody>
          <a:bodyPr anchor="b">
            <a:normAutofit/>
          </a:bodyPr>
          <a:lstStyle/>
          <a:p>
            <a:r>
              <a:rPr lang="en-GB" sz="2400"/>
              <a:t>Outline</a:t>
            </a:r>
          </a:p>
        </p:txBody>
      </p:sp>
      <p:pic>
        <p:nvPicPr>
          <p:cNvPr id="23" name="Picture 4" descr="Mobile device with apps">
            <a:extLst>
              <a:ext uri="{FF2B5EF4-FFF2-40B4-BE49-F238E27FC236}">
                <a16:creationId xmlns:a16="http://schemas.microsoft.com/office/drawing/2014/main" id="{323D9B67-FE1F-1F5B-FC2C-8CEDE01D037F}"/>
              </a:ext>
            </a:extLst>
          </p:cNvPr>
          <p:cNvPicPr>
            <a:picLocks noChangeAspect="1"/>
          </p:cNvPicPr>
          <p:nvPr/>
        </p:nvPicPr>
        <p:blipFill rotWithShape="1">
          <a:blip r:embed="rId3"/>
          <a:srcRect l="44785" r="5215"/>
          <a:stretch/>
        </p:blipFill>
        <p:spPr>
          <a:xfrm>
            <a:off x="20" y="10"/>
            <a:ext cx="4571980" cy="5143490"/>
          </a:xfrm>
          <a:prstGeom prst="rect">
            <a:avLst/>
          </a:prstGeom>
        </p:spPr>
      </p:pic>
      <p:grpSp>
        <p:nvGrpSpPr>
          <p:cNvPr id="24"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2521" cy="51435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ontent Placeholder 2">
            <a:extLst>
              <a:ext uri="{FF2B5EF4-FFF2-40B4-BE49-F238E27FC236}">
                <a16:creationId xmlns:a16="http://schemas.microsoft.com/office/drawing/2014/main" id="{5BFAF103-59AF-19DE-5379-B8BD70393CBD}"/>
              </a:ext>
            </a:extLst>
          </p:cNvPr>
          <p:cNvSpPr>
            <a:spLocks noGrp="1"/>
          </p:cNvSpPr>
          <p:nvPr>
            <p:ph idx="1"/>
          </p:nvPr>
        </p:nvSpPr>
        <p:spPr>
          <a:xfrm>
            <a:off x="5117908" y="1900107"/>
            <a:ext cx="3368865" cy="2585874"/>
          </a:xfrm>
        </p:spPr>
        <p:txBody>
          <a:bodyPr anchor="t">
            <a:normAutofit/>
          </a:bodyPr>
          <a:lstStyle/>
          <a:p>
            <a:endParaRPr lang="en-GB" sz="1400" dirty="0"/>
          </a:p>
          <a:p>
            <a:r>
              <a:rPr lang="en-GB" sz="1400" dirty="0"/>
              <a:t>Motivation – Smartphones and their attractiveness to attackers</a:t>
            </a:r>
          </a:p>
          <a:p>
            <a:r>
              <a:rPr lang="en-GB" sz="1400" dirty="0"/>
              <a:t>Contributions</a:t>
            </a:r>
          </a:p>
          <a:p>
            <a:r>
              <a:rPr lang="en-GB" sz="1400" dirty="0"/>
              <a:t>Background – Sensors / Turing </a:t>
            </a:r>
          </a:p>
          <a:p>
            <a:r>
              <a:rPr lang="en-GB" sz="1400" dirty="0"/>
              <a:t>Methodology and experiment design</a:t>
            </a:r>
          </a:p>
          <a:p>
            <a:r>
              <a:rPr lang="en-GB" sz="1400" dirty="0"/>
              <a:t>Results</a:t>
            </a:r>
          </a:p>
          <a:p>
            <a:r>
              <a:rPr lang="en-GB" sz="1400" dirty="0"/>
              <a:t>Conclusions</a:t>
            </a:r>
          </a:p>
          <a:p>
            <a:r>
              <a:rPr lang="en-GB" sz="1400" dirty="0"/>
              <a:t>Q&amp;A</a:t>
            </a:r>
          </a:p>
          <a:p>
            <a:endParaRPr lang="en-GB" sz="1400" dirty="0"/>
          </a:p>
          <a:p>
            <a:endParaRPr lang="en-GB" sz="1400" dirty="0"/>
          </a:p>
          <a:p>
            <a:endParaRPr lang="en-GB" sz="1400" dirty="0"/>
          </a:p>
        </p:txBody>
      </p:sp>
    </p:spTree>
    <p:extLst>
      <p:ext uri="{BB962C8B-B14F-4D97-AF65-F5344CB8AC3E}">
        <p14:creationId xmlns:p14="http://schemas.microsoft.com/office/powerpoint/2010/main" val="51290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B4C4EC46-EC6F-A0A9-36BF-531F5C82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3"/>
            <a:ext cx="3898230" cy="5143497"/>
          </a:xfrm>
          <a:prstGeom prst="rect">
            <a:avLst/>
          </a:prstGeom>
          <a:gradFill>
            <a:gsLst>
              <a:gs pos="0">
                <a:srgbClr val="215F9A"/>
              </a:gs>
              <a:gs pos="97899">
                <a:schemeClr val="accent3">
                  <a:lumMod val="60000"/>
                  <a:lumOff val="40000"/>
                </a:schemeClr>
              </a:gs>
              <a:gs pos="74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0">
            <a:extLst>
              <a:ext uri="{FF2B5EF4-FFF2-40B4-BE49-F238E27FC236}">
                <a16:creationId xmlns:a16="http://schemas.microsoft.com/office/drawing/2014/main" id="{F13763C0-6092-3B3C-822A-21E174E3A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3456712" cy="5154506"/>
          </a:xfrm>
          <a:prstGeom prst="rect">
            <a:avLst/>
          </a:prstGeom>
          <a:gradFill flip="none" rotWithShape="1">
            <a:gsLst>
              <a:gs pos="0">
                <a:srgbClr val="163E64">
                  <a:alpha val="59000"/>
                </a:srgbClr>
              </a:gs>
              <a:gs pos="69000">
                <a:srgbClr val="215F9A">
                  <a:alpha val="0"/>
                </a:srgb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4" descr="Person watching empty phone">
            <a:extLst>
              <a:ext uri="{FF2B5EF4-FFF2-40B4-BE49-F238E27FC236}">
                <a16:creationId xmlns:a16="http://schemas.microsoft.com/office/drawing/2014/main" id="{FCECC50C-2267-155E-89B8-CDAC9F821246}"/>
              </a:ext>
            </a:extLst>
          </p:cNvPr>
          <p:cNvPicPr>
            <a:picLocks noChangeAspect="1"/>
          </p:cNvPicPr>
          <p:nvPr/>
        </p:nvPicPr>
        <p:blipFill rotWithShape="1">
          <a:blip r:embed="rId3">
            <a:alphaModFix amt="80000"/>
          </a:blip>
          <a:srcRect l="40284" r="9126"/>
          <a:stretch/>
        </p:blipFill>
        <p:spPr>
          <a:xfrm>
            <a:off x="20" y="-11015"/>
            <a:ext cx="3898206" cy="5143498"/>
          </a:xfrm>
          <a:prstGeom prst="rect">
            <a:avLst/>
          </a:prstGeom>
        </p:spPr>
      </p:pic>
      <p:sp>
        <p:nvSpPr>
          <p:cNvPr id="28" name="Rectangle 12">
            <a:extLst>
              <a:ext uri="{FF2B5EF4-FFF2-40B4-BE49-F238E27FC236}">
                <a16:creationId xmlns:a16="http://schemas.microsoft.com/office/drawing/2014/main" id="{D4ECF21D-729A-005C-E880-CA278A4F4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9927"/>
            <a:ext cx="3898231" cy="3364579"/>
          </a:xfrm>
          <a:prstGeom prst="rect">
            <a:avLst/>
          </a:prstGeom>
          <a:gradFill flip="none" rotWithShape="1">
            <a:gsLst>
              <a:gs pos="11000">
                <a:schemeClr val="accent2"/>
              </a:gs>
              <a:gs pos="71000">
                <a:schemeClr val="accent2">
                  <a:alpha val="0"/>
                </a:scheme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4">
            <a:extLst>
              <a:ext uri="{FF2B5EF4-FFF2-40B4-BE49-F238E27FC236}">
                <a16:creationId xmlns:a16="http://schemas.microsoft.com/office/drawing/2014/main" id="{0BEDAEA2-865D-E67C-A774-2FD2DD4A2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59920"/>
            <a:ext cx="3898231" cy="3194586"/>
          </a:xfrm>
          <a:prstGeom prst="rect">
            <a:avLst/>
          </a:prstGeom>
          <a:gradFill flip="none" rotWithShape="1">
            <a:gsLst>
              <a:gs pos="2101">
                <a:schemeClr val="accent5">
                  <a:lumMod val="75000"/>
                </a:schemeClr>
              </a:gs>
              <a:gs pos="31000">
                <a:schemeClr val="accent5">
                  <a:alpha val="66000"/>
                </a:schemeClr>
              </a:gs>
              <a:gs pos="71000">
                <a:schemeClr val="accent2">
                  <a:alpha val="0"/>
                </a:schemeClr>
              </a:gs>
            </a:gsLst>
            <a:lin ang="17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7FEA6C-EC94-9C10-13B4-74D2429F8053}"/>
              </a:ext>
            </a:extLst>
          </p:cNvPr>
          <p:cNvSpPr>
            <a:spLocks noGrp="1"/>
          </p:cNvSpPr>
          <p:nvPr>
            <p:ph type="title"/>
          </p:nvPr>
        </p:nvSpPr>
        <p:spPr>
          <a:xfrm>
            <a:off x="386861" y="3016307"/>
            <a:ext cx="2999656" cy="1676305"/>
          </a:xfrm>
        </p:spPr>
        <p:txBody>
          <a:bodyPr anchor="b">
            <a:normAutofit/>
          </a:bodyPr>
          <a:lstStyle/>
          <a:p>
            <a:r>
              <a:rPr lang="en-GB" sz="3000">
                <a:solidFill>
                  <a:srgbClr val="FFFFFF"/>
                </a:solidFill>
              </a:rPr>
              <a:t>Motivation</a:t>
            </a:r>
          </a:p>
        </p:txBody>
      </p:sp>
      <p:sp>
        <p:nvSpPr>
          <p:cNvPr id="3" name="Content Placeholder 2">
            <a:extLst>
              <a:ext uri="{FF2B5EF4-FFF2-40B4-BE49-F238E27FC236}">
                <a16:creationId xmlns:a16="http://schemas.microsoft.com/office/drawing/2014/main" id="{2E223948-CA11-FB71-A12C-3274BC52494D}"/>
              </a:ext>
            </a:extLst>
          </p:cNvPr>
          <p:cNvSpPr>
            <a:spLocks noGrp="1"/>
          </p:cNvSpPr>
          <p:nvPr>
            <p:ph idx="1"/>
          </p:nvPr>
        </p:nvSpPr>
        <p:spPr>
          <a:xfrm>
            <a:off x="4572000" y="1077698"/>
            <a:ext cx="3898227" cy="3877217"/>
          </a:xfrm>
        </p:spPr>
        <p:txBody>
          <a:bodyPr anchor="t">
            <a:normAutofit/>
          </a:bodyPr>
          <a:lstStyle/>
          <a:p>
            <a:r>
              <a:rPr lang="en-GB" sz="1500" dirty="0"/>
              <a:t>6.9 billion smartphone users in the world today</a:t>
            </a:r>
          </a:p>
          <a:p>
            <a:r>
              <a:rPr lang="en-GB" sz="1500" dirty="0"/>
              <a:t>71.9 percent use the Android OS</a:t>
            </a:r>
          </a:p>
          <a:p>
            <a:r>
              <a:rPr lang="en-GB" sz="1500" dirty="0"/>
              <a:t>Smartphones are increasing in their computational power and storage</a:t>
            </a:r>
          </a:p>
          <a:p>
            <a:r>
              <a:rPr lang="en-GB" sz="1500" dirty="0"/>
              <a:t>Used for sensitive actions</a:t>
            </a:r>
          </a:p>
          <a:p>
            <a:pPr lvl="1"/>
            <a:r>
              <a:rPr lang="en-GB" sz="1500" dirty="0"/>
              <a:t>Videos / photos</a:t>
            </a:r>
          </a:p>
          <a:p>
            <a:pPr lvl="1"/>
            <a:r>
              <a:rPr lang="en-GB" sz="1500" dirty="0"/>
              <a:t>Bank transactions</a:t>
            </a:r>
          </a:p>
          <a:p>
            <a:pPr lvl="1"/>
            <a:r>
              <a:rPr lang="en-GB" sz="1500" dirty="0"/>
              <a:t>Email</a:t>
            </a:r>
          </a:p>
          <a:p>
            <a:r>
              <a:rPr lang="en-GB" sz="1500" dirty="0"/>
              <a:t>Increasingly attractive target for attackers</a:t>
            </a:r>
          </a:p>
          <a:p>
            <a:endParaRPr lang="en-GB" sz="1500" dirty="0"/>
          </a:p>
          <a:p>
            <a:pPr lvl="1"/>
            <a:endParaRPr lang="en-GB" sz="1500" dirty="0"/>
          </a:p>
          <a:p>
            <a:pPr lvl="1"/>
            <a:endParaRPr lang="en-GB" sz="1500" dirty="0"/>
          </a:p>
        </p:txBody>
      </p:sp>
    </p:spTree>
    <p:extLst>
      <p:ext uri="{BB962C8B-B14F-4D97-AF65-F5344CB8AC3E}">
        <p14:creationId xmlns:p14="http://schemas.microsoft.com/office/powerpoint/2010/main" val="4273660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0493-3513-5F74-89DF-F9B797107757}"/>
              </a:ext>
            </a:extLst>
          </p:cNvPr>
          <p:cNvSpPr>
            <a:spLocks noGrp="1"/>
          </p:cNvSpPr>
          <p:nvPr>
            <p:ph type="title"/>
          </p:nvPr>
        </p:nvSpPr>
        <p:spPr/>
        <p:txBody>
          <a:bodyPr/>
          <a:lstStyle/>
          <a:p>
            <a:r>
              <a:rPr lang="en-GB" dirty="0">
                <a:solidFill>
                  <a:schemeClr val="bg1"/>
                </a:solidFill>
              </a:rPr>
              <a:t>Sensors providing context</a:t>
            </a:r>
          </a:p>
        </p:txBody>
      </p:sp>
      <p:sp>
        <p:nvSpPr>
          <p:cNvPr id="3" name="Content Placeholder 2">
            <a:extLst>
              <a:ext uri="{FF2B5EF4-FFF2-40B4-BE49-F238E27FC236}">
                <a16:creationId xmlns:a16="http://schemas.microsoft.com/office/drawing/2014/main" id="{213D2417-215A-F8CF-E259-97B2A5D9664B}"/>
              </a:ext>
            </a:extLst>
          </p:cNvPr>
          <p:cNvSpPr>
            <a:spLocks noGrp="1"/>
          </p:cNvSpPr>
          <p:nvPr>
            <p:ph idx="1"/>
          </p:nvPr>
        </p:nvSpPr>
        <p:spPr/>
        <p:txBody>
          <a:bodyPr>
            <a:normAutofit/>
          </a:bodyPr>
          <a:lstStyle/>
          <a:p>
            <a:r>
              <a:rPr lang="en-GB" dirty="0"/>
              <a:t>Sensors added to enrich user experience.</a:t>
            </a:r>
          </a:p>
          <a:p>
            <a:pPr lvl="1"/>
            <a:r>
              <a:rPr lang="en-GB" dirty="0"/>
              <a:t>Changes to UI based on Tilt (Orientation)</a:t>
            </a:r>
          </a:p>
          <a:p>
            <a:pPr lvl="1"/>
            <a:r>
              <a:rPr lang="en-GB" dirty="0"/>
              <a:t>Navigation features using a compass</a:t>
            </a:r>
          </a:p>
          <a:p>
            <a:pPr lvl="1"/>
            <a:r>
              <a:rPr lang="en-GB" dirty="0"/>
              <a:t>Temperature and air pressure</a:t>
            </a:r>
          </a:p>
          <a:p>
            <a:pPr lvl="1"/>
            <a:r>
              <a:rPr lang="en-GB" dirty="0"/>
              <a:t>Collectively these are known as low powered sensors </a:t>
            </a:r>
          </a:p>
          <a:p>
            <a:pPr lvl="1"/>
            <a:r>
              <a:rPr lang="en-GB" dirty="0"/>
              <a:t>They do not require permissions for sampling rates below 200hz</a:t>
            </a:r>
          </a:p>
          <a:p>
            <a:pPr lvl="1"/>
            <a:r>
              <a:rPr lang="en-GB" dirty="0"/>
              <a:t>If they can be used to infer sensitive information their data is an attractive side channel for attackers.</a:t>
            </a:r>
          </a:p>
          <a:p>
            <a:pPr lvl="1"/>
            <a:r>
              <a:rPr lang="en-GB" dirty="0"/>
              <a:t>Specifically interested in the magnetometer for this research</a:t>
            </a:r>
          </a:p>
          <a:p>
            <a:pPr lvl="1"/>
            <a:endParaRPr lang="en-GB" dirty="0"/>
          </a:p>
        </p:txBody>
      </p:sp>
    </p:spTree>
    <p:extLst>
      <p:ext uri="{BB962C8B-B14F-4D97-AF65-F5344CB8AC3E}">
        <p14:creationId xmlns:p14="http://schemas.microsoft.com/office/powerpoint/2010/main" val="3890138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31514-6F6E-A556-B4DF-8FC1D4FFC4B4}"/>
              </a:ext>
            </a:extLst>
          </p:cNvPr>
          <p:cNvSpPr>
            <a:spLocks noGrp="1"/>
          </p:cNvSpPr>
          <p:nvPr>
            <p:ph type="title"/>
          </p:nvPr>
        </p:nvSpPr>
        <p:spPr/>
        <p:txBody>
          <a:bodyPr/>
          <a:lstStyle/>
          <a:p>
            <a:r>
              <a:rPr lang="en-GB" dirty="0">
                <a:solidFill>
                  <a:schemeClr val="bg1"/>
                </a:solidFill>
              </a:rPr>
              <a:t>Contributions</a:t>
            </a:r>
          </a:p>
        </p:txBody>
      </p:sp>
      <p:graphicFrame>
        <p:nvGraphicFramePr>
          <p:cNvPr id="23" name="Content Placeholder 2">
            <a:extLst>
              <a:ext uri="{FF2B5EF4-FFF2-40B4-BE49-F238E27FC236}">
                <a16:creationId xmlns:a16="http://schemas.microsoft.com/office/drawing/2014/main" id="{42282B45-B5CB-245F-C139-9A7A1A5A5177}"/>
              </a:ext>
            </a:extLst>
          </p:cNvPr>
          <p:cNvGraphicFramePr>
            <a:graphicFrameLocks noGrp="1"/>
          </p:cNvGraphicFramePr>
          <p:nvPr>
            <p:ph idx="1"/>
            <p:extLst>
              <p:ext uri="{D42A27DB-BD31-4B8C-83A1-F6EECF244321}">
                <p14:modId xmlns:p14="http://schemas.microsoft.com/office/powerpoint/2010/main" val="1266118379"/>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027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81" y="475214"/>
            <a:ext cx="3209537" cy="4121944"/>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47BCCA-3831-E7F2-FB02-665FA071B0DB}"/>
              </a:ext>
            </a:extLst>
          </p:cNvPr>
          <p:cNvSpPr>
            <a:spLocks noGrp="1"/>
          </p:cNvSpPr>
          <p:nvPr>
            <p:ph type="title"/>
          </p:nvPr>
        </p:nvSpPr>
        <p:spPr>
          <a:xfrm>
            <a:off x="630935" y="733964"/>
            <a:ext cx="2558034" cy="829818"/>
          </a:xfrm>
        </p:spPr>
        <p:txBody>
          <a:bodyPr>
            <a:normAutofit/>
          </a:bodyPr>
          <a:lstStyle/>
          <a:p>
            <a:r>
              <a:rPr lang="en-GB" sz="2100" dirty="0"/>
              <a:t>The Reverse Turing test</a:t>
            </a:r>
          </a:p>
        </p:txBody>
      </p:sp>
      <p:sp>
        <p:nvSpPr>
          <p:cNvPr id="30"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5" y="878475"/>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4" y="1570482"/>
            <a:ext cx="2496312" cy="685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BBAA0DD-3099-F106-5511-FAE8EB78804A}"/>
              </a:ext>
            </a:extLst>
          </p:cNvPr>
          <p:cNvSpPr>
            <a:spLocks noGrp="1"/>
          </p:cNvSpPr>
          <p:nvPr>
            <p:ph idx="1"/>
          </p:nvPr>
        </p:nvSpPr>
        <p:spPr>
          <a:xfrm>
            <a:off x="536323" y="1584040"/>
            <a:ext cx="2559164" cy="2670188"/>
          </a:xfrm>
        </p:spPr>
        <p:txBody>
          <a:bodyPr>
            <a:normAutofit/>
          </a:bodyPr>
          <a:lstStyle/>
          <a:p>
            <a:r>
              <a:rPr lang="en-GB" sz="1300" dirty="0"/>
              <a:t>Derived from the original imitation game</a:t>
            </a:r>
          </a:p>
          <a:p>
            <a:r>
              <a:rPr lang="en-GB" sz="1300" dirty="0"/>
              <a:t>How is it being used today?</a:t>
            </a:r>
          </a:p>
          <a:p>
            <a:r>
              <a:rPr lang="en-GB" sz="1300" dirty="0" err="1"/>
              <a:t>Batterysavermobi</a:t>
            </a:r>
            <a:endParaRPr lang="en-GB" sz="1300" dirty="0"/>
          </a:p>
          <a:p>
            <a:r>
              <a:rPr lang="en-GB" sz="1300" dirty="0"/>
              <a:t>Artifacts – contacts / messages</a:t>
            </a:r>
          </a:p>
          <a:p>
            <a:r>
              <a:rPr lang="en-GB" sz="1300" dirty="0"/>
              <a:t>Our research focuses on dynamic values. (They are harder to simulate)</a:t>
            </a:r>
            <a:endParaRPr lang="en-GB" sz="1000" dirty="0"/>
          </a:p>
        </p:txBody>
      </p:sp>
      <p:pic>
        <p:nvPicPr>
          <p:cNvPr id="5" name="Picture 4" descr="A diagram of a person and person&#10;&#10;Description automatically generated">
            <a:extLst>
              <a:ext uri="{FF2B5EF4-FFF2-40B4-BE49-F238E27FC236}">
                <a16:creationId xmlns:a16="http://schemas.microsoft.com/office/drawing/2014/main" id="{7FED446B-960D-A086-0D83-8019E32C1E4F}"/>
              </a:ext>
            </a:extLst>
          </p:cNvPr>
          <p:cNvPicPr>
            <a:picLocks noChangeAspect="1"/>
          </p:cNvPicPr>
          <p:nvPr/>
        </p:nvPicPr>
        <p:blipFill>
          <a:blip r:embed="rId3"/>
          <a:stretch>
            <a:fillRect/>
          </a:stretch>
        </p:blipFill>
        <p:spPr>
          <a:xfrm>
            <a:off x="4065906" y="510921"/>
            <a:ext cx="4541771" cy="4121658"/>
          </a:xfrm>
          <a:prstGeom prst="rect">
            <a:avLst/>
          </a:prstGeom>
        </p:spPr>
      </p:pic>
    </p:spTree>
    <p:extLst>
      <p:ext uri="{BB962C8B-B14F-4D97-AF65-F5344CB8AC3E}">
        <p14:creationId xmlns:p14="http://schemas.microsoft.com/office/powerpoint/2010/main" val="296256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8762-0491-14E9-F5EE-680A4476AD9E}"/>
              </a:ext>
            </a:extLst>
          </p:cNvPr>
          <p:cNvSpPr>
            <a:spLocks noGrp="1"/>
          </p:cNvSpPr>
          <p:nvPr>
            <p:ph type="title"/>
          </p:nvPr>
        </p:nvSpPr>
        <p:spPr/>
        <p:txBody>
          <a:bodyPr/>
          <a:lstStyle/>
          <a:p>
            <a:r>
              <a:rPr lang="en-GB" dirty="0">
                <a:solidFill>
                  <a:schemeClr val="bg1"/>
                </a:solidFill>
              </a:rPr>
              <a:t>Experiments</a:t>
            </a:r>
          </a:p>
        </p:txBody>
      </p:sp>
      <p:sp>
        <p:nvSpPr>
          <p:cNvPr id="3" name="Content Placeholder 2">
            <a:extLst>
              <a:ext uri="{FF2B5EF4-FFF2-40B4-BE49-F238E27FC236}">
                <a16:creationId xmlns:a16="http://schemas.microsoft.com/office/drawing/2014/main" id="{A03C5171-4A29-27B3-6D8B-B0287AD26B4E}"/>
              </a:ext>
            </a:extLst>
          </p:cNvPr>
          <p:cNvSpPr>
            <a:spLocks noGrp="1"/>
          </p:cNvSpPr>
          <p:nvPr>
            <p:ph idx="1"/>
          </p:nvPr>
        </p:nvSpPr>
        <p:spPr/>
        <p:txBody>
          <a:bodyPr>
            <a:normAutofit/>
          </a:bodyPr>
          <a:lstStyle/>
          <a:p>
            <a:r>
              <a:rPr lang="en-GB" dirty="0"/>
              <a:t>Experiment 1: Detect if a phone has been deliberately cut off from a signal. </a:t>
            </a:r>
          </a:p>
          <a:p>
            <a:pPr lvl="1"/>
            <a:r>
              <a:rPr lang="en-GB" dirty="0"/>
              <a:t>3 Experiments were designed of increasing difficulty</a:t>
            </a:r>
          </a:p>
          <a:p>
            <a:pPr lvl="1"/>
            <a:r>
              <a:rPr lang="en-GB" dirty="0"/>
              <a:t>Started with a least difficult classification problem that represents a potential scenario for a reverse Turing test</a:t>
            </a:r>
          </a:p>
          <a:p>
            <a:pPr lvl="1"/>
            <a:r>
              <a:rPr lang="en-GB" dirty="0"/>
              <a:t>Use a faraday bag to simulate a phone being offline</a:t>
            </a:r>
          </a:p>
          <a:p>
            <a:pPr lvl="1"/>
            <a:r>
              <a:rPr lang="en-GB" dirty="0"/>
              <a:t>Chelsea Manning in a recent article asked journalist to place their phones in her microwave.</a:t>
            </a:r>
          </a:p>
          <a:p>
            <a:pPr lvl="1"/>
            <a:r>
              <a:rPr lang="en-GB" dirty="0"/>
              <a:t>A hostile actor may wish to detect when a meeting of this kind is taking place</a:t>
            </a:r>
          </a:p>
          <a:p>
            <a:pPr lvl="1"/>
            <a:r>
              <a:rPr lang="en-GB" dirty="0"/>
              <a:t>2000 readings were taken for this binary classification problem</a:t>
            </a:r>
          </a:p>
          <a:p>
            <a:endParaRPr lang="en-GB" dirty="0"/>
          </a:p>
        </p:txBody>
      </p:sp>
    </p:spTree>
    <p:extLst>
      <p:ext uri="{BB962C8B-B14F-4D97-AF65-F5344CB8AC3E}">
        <p14:creationId xmlns:p14="http://schemas.microsoft.com/office/powerpoint/2010/main" val="405362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8762-0491-14E9-F5EE-680A4476AD9E}"/>
              </a:ext>
            </a:extLst>
          </p:cNvPr>
          <p:cNvSpPr>
            <a:spLocks noGrp="1"/>
          </p:cNvSpPr>
          <p:nvPr>
            <p:ph type="title"/>
          </p:nvPr>
        </p:nvSpPr>
        <p:spPr/>
        <p:txBody>
          <a:bodyPr/>
          <a:lstStyle/>
          <a:p>
            <a:r>
              <a:rPr lang="en-GB" dirty="0">
                <a:solidFill>
                  <a:schemeClr val="bg1"/>
                </a:solidFill>
              </a:rPr>
              <a:t>Experiments</a:t>
            </a:r>
          </a:p>
        </p:txBody>
      </p:sp>
      <p:sp>
        <p:nvSpPr>
          <p:cNvPr id="3" name="Content Placeholder 2">
            <a:extLst>
              <a:ext uri="{FF2B5EF4-FFF2-40B4-BE49-F238E27FC236}">
                <a16:creationId xmlns:a16="http://schemas.microsoft.com/office/drawing/2014/main" id="{A03C5171-4A29-27B3-6D8B-B0287AD26B4E}"/>
              </a:ext>
            </a:extLst>
          </p:cNvPr>
          <p:cNvSpPr>
            <a:spLocks noGrp="1"/>
          </p:cNvSpPr>
          <p:nvPr>
            <p:ph idx="1"/>
          </p:nvPr>
        </p:nvSpPr>
        <p:spPr/>
        <p:txBody>
          <a:bodyPr>
            <a:normAutofit/>
          </a:bodyPr>
          <a:lstStyle/>
          <a:p>
            <a:r>
              <a:rPr lang="en-GB" dirty="0"/>
              <a:t>Experiment 2: Infer typing on a touch screen</a:t>
            </a:r>
          </a:p>
          <a:p>
            <a:pPr lvl="1"/>
            <a:r>
              <a:rPr lang="en-GB" dirty="0"/>
              <a:t>User is asked to type a number on a phone keypad (1,5,9).</a:t>
            </a:r>
          </a:p>
          <a:p>
            <a:pPr lvl="1"/>
            <a:r>
              <a:rPr lang="en-GB" dirty="0"/>
              <a:t>Data is captured 600 times across the classes</a:t>
            </a:r>
          </a:p>
          <a:p>
            <a:pPr lvl="1"/>
            <a:r>
              <a:rPr lang="en-GB" dirty="0"/>
              <a:t>A classifier is trained and with the goal of trying to predict which key was pressed</a:t>
            </a:r>
          </a:p>
          <a:p>
            <a:pPr lvl="1"/>
            <a:r>
              <a:rPr lang="en-GB" dirty="0"/>
              <a:t>Properties of prediction set are examined </a:t>
            </a:r>
          </a:p>
          <a:p>
            <a:endParaRPr lang="en-GB" dirty="0"/>
          </a:p>
        </p:txBody>
      </p:sp>
    </p:spTree>
    <p:extLst>
      <p:ext uri="{BB962C8B-B14F-4D97-AF65-F5344CB8AC3E}">
        <p14:creationId xmlns:p14="http://schemas.microsoft.com/office/powerpoint/2010/main" val="833018333"/>
      </p:ext>
    </p:extLst>
  </p:cSld>
  <p:clrMapOvr>
    <a:masterClrMapping/>
  </p:clrMapOvr>
</p:sld>
</file>

<file path=ppt/theme/theme1.xml><?xml version="1.0" encoding="utf-8"?>
<a:theme xmlns:a="http://schemas.openxmlformats.org/drawingml/2006/main" name="Office Theme">
  <a:themeElements>
    <a:clrScheme name="RHUL Primary Colour Palette">
      <a:dk1>
        <a:sysClr val="windowText" lastClr="000000"/>
      </a:dk1>
      <a:lt1>
        <a:sysClr val="window" lastClr="FFFFFF"/>
      </a:lt1>
      <a:dk2>
        <a:srgbClr val="202A30"/>
      </a:dk2>
      <a:lt2>
        <a:srgbClr val="E7E6E6"/>
      </a:lt2>
      <a:accent1>
        <a:srgbClr val="EB641E"/>
      </a:accent1>
      <a:accent2>
        <a:srgbClr val="D72D2D"/>
      </a:accent2>
      <a:accent3>
        <a:srgbClr val="9857AE"/>
      </a:accent3>
      <a:accent4>
        <a:srgbClr val="00A648"/>
      </a:accent4>
      <a:accent5>
        <a:srgbClr val="00A69E"/>
      </a:accent5>
      <a:accent6>
        <a:srgbClr val="009ED7"/>
      </a:accent6>
      <a:hlink>
        <a:srgbClr val="000000"/>
      </a:hlink>
      <a:folHlink>
        <a:srgbClr val="954F72"/>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3867</TotalTime>
  <Words>2732</Words>
  <Application>Microsoft Macintosh PowerPoint</Application>
  <PresentationFormat>On-screen Show (16:9)</PresentationFormat>
  <Paragraphs>308</Paragraphs>
  <Slides>28</Slides>
  <Notes>26</Notes>
  <HiddenSlides>6</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-webkit-standard</vt:lpstr>
      <vt:lpstr>Arial</vt:lpstr>
      <vt:lpstr>Calibri</vt:lpstr>
      <vt:lpstr>Calibri Light</vt:lpstr>
      <vt:lpstr>Corbel</vt:lpstr>
      <vt:lpstr>Corbel</vt:lpstr>
      <vt:lpstr>Lucida Grande</vt:lpstr>
      <vt:lpstr>source-serif-pro</vt:lpstr>
      <vt:lpstr>Wingdings</vt:lpstr>
      <vt:lpstr>Office Theme</vt:lpstr>
      <vt:lpstr>1_Office Theme</vt:lpstr>
      <vt:lpstr>Evaluating potential sensitive information leaks on a smartphone using the magnetometer and Conformal Prediction</vt:lpstr>
      <vt:lpstr>Introduction</vt:lpstr>
      <vt:lpstr>Outline</vt:lpstr>
      <vt:lpstr>Motivation</vt:lpstr>
      <vt:lpstr>Sensors providing context</vt:lpstr>
      <vt:lpstr>Contributions</vt:lpstr>
      <vt:lpstr>The Reverse Turing test</vt:lpstr>
      <vt:lpstr>Experiments</vt:lpstr>
      <vt:lpstr>Experiments</vt:lpstr>
      <vt:lpstr>Experiments</vt:lpstr>
      <vt:lpstr>Experiments</vt:lpstr>
      <vt:lpstr>Challenges</vt:lpstr>
      <vt:lpstr>General methodology</vt:lpstr>
      <vt:lpstr>Preprocessing</vt:lpstr>
      <vt:lpstr>Visualisation</vt:lpstr>
      <vt:lpstr>Inductive Conformal Prediction</vt:lpstr>
      <vt:lpstr>Visualisation</vt:lpstr>
      <vt:lpstr>Calibration Curves</vt:lpstr>
      <vt:lpstr>Empirical Results </vt:lpstr>
      <vt:lpstr>Summary of Results</vt:lpstr>
      <vt:lpstr>Classifier Accuracy</vt:lpstr>
      <vt:lpstr>Conclusion and Future Work </vt:lpstr>
      <vt:lpstr>Questions?</vt:lpstr>
      <vt:lpstr>Experimental challenges</vt:lpstr>
      <vt:lpstr>Obtaining sensor information</vt:lpstr>
      <vt:lpstr>Research Objectives</vt:lpstr>
      <vt:lpstr>Long Short Term Memory (LSTM)</vt:lpstr>
      <vt:lpstr>Context?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M.Phil Upgrade A False Sense of Security  </dc:title>
  <dc:creator>Robert Choudhury</dc:creator>
  <cp:lastModifiedBy>Robert Choudhury</cp:lastModifiedBy>
  <cp:revision>6</cp:revision>
  <dcterms:created xsi:type="dcterms:W3CDTF">2021-01-21T03:32:00Z</dcterms:created>
  <dcterms:modified xsi:type="dcterms:W3CDTF">2023-09-13T07:59:37Z</dcterms:modified>
</cp:coreProperties>
</file>