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ink/ink1.xml" ContentType="application/inkml+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257" r:id="rId2"/>
    <p:sldId id="350" r:id="rId3"/>
    <p:sldId id="343" r:id="rId4"/>
    <p:sldId id="344" r:id="rId5"/>
    <p:sldId id="345" r:id="rId6"/>
    <p:sldId id="352" r:id="rId7"/>
    <p:sldId id="357" r:id="rId8"/>
    <p:sldId id="371" r:id="rId9"/>
    <p:sldId id="348" r:id="rId10"/>
    <p:sldId id="359" r:id="rId11"/>
    <p:sldId id="353" r:id="rId12"/>
    <p:sldId id="360" r:id="rId13"/>
    <p:sldId id="361" r:id="rId14"/>
    <p:sldId id="355" r:id="rId15"/>
    <p:sldId id="373" r:id="rId16"/>
    <p:sldId id="372" r:id="rId17"/>
    <p:sldId id="356" r:id="rId18"/>
    <p:sldId id="366" r:id="rId19"/>
    <p:sldId id="358" r:id="rId20"/>
    <p:sldId id="349" r:id="rId21"/>
    <p:sldId id="362" r:id="rId22"/>
    <p:sldId id="363" r:id="rId23"/>
    <p:sldId id="364" r:id="rId24"/>
    <p:sldId id="365" r:id="rId25"/>
    <p:sldId id="342" r:id="rId2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360" autoAdjust="0"/>
    <p:restoredTop sz="81145"/>
  </p:normalViewPr>
  <p:slideViewPr>
    <p:cSldViewPr snapToGrid="0">
      <p:cViewPr varScale="1">
        <p:scale>
          <a:sx n="117" d="100"/>
          <a:sy n="117" d="100"/>
        </p:scale>
        <p:origin x="1696" y="17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90" d="100"/>
          <a:sy n="90" d="100"/>
        </p:scale>
        <p:origin x="-3768" y="-5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4FE56A2-6DC6-4B93-82C3-34CB13FF2D9A}" type="datetimeFigureOut">
              <a:rPr lang="en-US" smtClean="0"/>
              <a:t>9/11/24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631C6E0-45B1-4939-96B9-938B9FF2C933}" type="slidenum">
              <a:rPr lang="en-US" smtClean="0"/>
              <a:t>‹#›</a:t>
            </a:fld>
            <a:endParaRPr lang="en-US"/>
          </a:p>
        </p:txBody>
      </p:sp>
    </p:spTree>
    <p:extLst>
      <p:ext uri="{BB962C8B-B14F-4D97-AF65-F5344CB8AC3E}">
        <p14:creationId xmlns:p14="http://schemas.microsoft.com/office/powerpoint/2010/main" val="99958667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9-12-19T15:24:13.872"/>
    </inkml:context>
    <inkml:brush xml:id="br0">
      <inkml:brushProperty name="width" value="0.05" units="cm"/>
      <inkml:brushProperty name="height" value="0.05" units="cm"/>
    </inkml:brush>
  </inkml:definitions>
  <inkml:trace contextRef="#ctx0" brushRef="#br0">1 64 6947 0 0,'0'-20'32'0'0,"0"4"112"0"0,0 7 1185 0 0,0 2-1057 0 0,0 4-272 0 0,0-1-1873 0 0,0-1-4450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E49761-2556-4CD1-BB8D-08CDB439357D}" type="datetimeFigureOut">
              <a:rPr lang="en-GB" smtClean="0"/>
              <a:t>11/09/2024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FBBCA6-30A6-4766-988B-B2AE3053CEA4}" type="slidenum">
              <a:rPr lang="en-GB" smtClean="0"/>
              <a:t>‹#›</a:t>
            </a:fld>
            <a:endParaRPr lang="en-GB"/>
          </a:p>
        </p:txBody>
      </p:sp>
    </p:spTree>
    <p:extLst>
      <p:ext uri="{BB962C8B-B14F-4D97-AF65-F5344CB8AC3E}">
        <p14:creationId xmlns:p14="http://schemas.microsoft.com/office/powerpoint/2010/main" val="3590325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A88A791-D8E8-4C23-A528-EAEB42DC40E7}" type="slidenum">
              <a:rPr lang="nl-NL" smtClean="0"/>
              <a:t>1</a:t>
            </a:fld>
            <a:endParaRPr lang="nl-NL"/>
          </a:p>
        </p:txBody>
      </p:sp>
    </p:spTree>
    <p:extLst>
      <p:ext uri="{BB962C8B-B14F-4D97-AF65-F5344CB8AC3E}">
        <p14:creationId xmlns:p14="http://schemas.microsoft.com/office/powerpoint/2010/main" val="24796337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just one design that we thought of and worked well. The main thing is that it is somehow built from summing positive magnitudes of </a:t>
            </a:r>
            <a:r>
              <a:rPr lang="en-US" dirty="0" err="1"/>
              <a:t>C_b</a:t>
            </a:r>
            <a:r>
              <a:rPr lang="en-US" dirty="0"/>
              <a:t> – (1-\alpha), which is the core of what we want to measure. Mean absolute conditional </a:t>
            </a:r>
            <a:r>
              <a:rPr lang="en-US" dirty="0" err="1"/>
              <a:t>miscoverage</a:t>
            </a:r>
            <a:r>
              <a:rPr lang="en-US" dirty="0"/>
              <a:t> obtained from \sum | </a:t>
            </a:r>
            <a:r>
              <a:rPr lang="en-US" dirty="0" err="1"/>
              <a:t>C_b</a:t>
            </a:r>
            <a:r>
              <a:rPr lang="en-US" dirty="0"/>
              <a:t> – (1-\alpha)| would also be valid….</a:t>
            </a:r>
          </a:p>
        </p:txBody>
      </p:sp>
      <p:sp>
        <p:nvSpPr>
          <p:cNvPr id="4" name="Slide Number Placeholder 3"/>
          <p:cNvSpPr>
            <a:spLocks noGrp="1"/>
          </p:cNvSpPr>
          <p:nvPr>
            <p:ph type="sldNum" sz="quarter" idx="10"/>
          </p:nvPr>
        </p:nvSpPr>
        <p:spPr/>
        <p:txBody>
          <a:bodyPr/>
          <a:lstStyle/>
          <a:p>
            <a:fld id="{AFFBBCA6-30A6-4766-988B-B2AE3053CEA4}" type="slidenum">
              <a:rPr lang="en-GB" smtClean="0"/>
              <a:t>10</a:t>
            </a:fld>
            <a:endParaRPr lang="en-GB"/>
          </a:p>
        </p:txBody>
      </p:sp>
    </p:spTree>
    <p:extLst>
      <p:ext uri="{BB962C8B-B14F-4D97-AF65-F5344CB8AC3E}">
        <p14:creationId xmlns:p14="http://schemas.microsoft.com/office/powerpoint/2010/main" val="2958734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care to properly explain the graphs and mention these elements:</a:t>
            </a:r>
          </a:p>
          <a:p>
            <a:pPr marL="171450" indent="-171450">
              <a:buFontTx/>
              <a:buChar char="-"/>
            </a:pPr>
            <a:r>
              <a:rPr lang="en-US" dirty="0"/>
              <a:t>hor. Axis: bin (0 = </a:t>
            </a:r>
            <a:r>
              <a:rPr lang="en-US" dirty="0" err="1"/>
              <a:t>y_hat</a:t>
            </a:r>
            <a:r>
              <a:rPr lang="en-US" dirty="0"/>
              <a:t> closest to median, 30 = </a:t>
            </a:r>
            <a:r>
              <a:rPr lang="en-US" dirty="0" err="1"/>
              <a:t>y_hat</a:t>
            </a:r>
            <a:r>
              <a:rPr lang="en-US" dirty="0"/>
              <a:t> furthest from median – “spikes”)</a:t>
            </a:r>
          </a:p>
          <a:p>
            <a:pPr marL="171450" indent="-171450">
              <a:buFontTx/>
              <a:buChar char="-"/>
            </a:pPr>
            <a:r>
              <a:rPr lang="en-US" dirty="0"/>
              <a:t>Vert. axis: coverage of the given bin</a:t>
            </a:r>
          </a:p>
          <a:p>
            <a:pPr marL="171450" indent="-171450">
              <a:buFontTx/>
              <a:buChar char="-"/>
            </a:pPr>
            <a:r>
              <a:rPr lang="en-US" dirty="0"/>
              <a:t>Colorful curves: coverage of individual tasks (output dims)</a:t>
            </a:r>
          </a:p>
          <a:p>
            <a:pPr marL="171450" indent="-171450">
              <a:buFontTx/>
              <a:buChar char="-"/>
            </a:pPr>
            <a:r>
              <a:rPr lang="en-US" dirty="0"/>
              <a:t>Thick black curve: task mean coverage</a:t>
            </a:r>
          </a:p>
          <a:p>
            <a:pPr marL="171450" indent="-171450">
              <a:buFontTx/>
              <a:buChar char="-"/>
            </a:pPr>
            <a:r>
              <a:rPr lang="en-US" dirty="0"/>
              <a:t>Dashed line: target coverage of 90% that we want to approach</a:t>
            </a:r>
          </a:p>
          <a:p>
            <a:r>
              <a:rPr lang="en-US" dirty="0"/>
              <a:t>Observations to make:</a:t>
            </a:r>
          </a:p>
          <a:p>
            <a:pPr marL="171450" indent="-171450">
              <a:buFontTx/>
              <a:buChar char="-"/>
            </a:pPr>
            <a:r>
              <a:rPr lang="en-US" dirty="0"/>
              <a:t>When coverage falls down beyond bin 20-25: this means that errors are larger for y-hat further from its median </a:t>
            </a:r>
            <a:r>
              <a:rPr lang="en-US" dirty="0" err="1"/>
              <a:t>behaviour</a:t>
            </a:r>
            <a:r>
              <a:rPr lang="en-US" dirty="0"/>
              <a:t> (not inevitable, but hardly surprising), so a constant width PI has smaller coverage there</a:t>
            </a:r>
          </a:p>
          <a:p>
            <a:pPr marL="171450" indent="-171450">
              <a:buFontTx/>
              <a:buChar char="-"/>
            </a:pPr>
            <a:r>
              <a:rPr lang="en-US" dirty="0"/>
              <a:t>“after CP” in the slide title means that we have marginal coverage, so the average height of all the curves is the same as the dashed line, they are sometimes below and sometimes above because the PI cannot adapt to changes along y-hat</a:t>
            </a:r>
          </a:p>
          <a:p>
            <a:pPr marL="171450" indent="-171450">
              <a:buFontTx/>
              <a:buChar char="-"/>
            </a:pPr>
            <a:r>
              <a:rPr lang="en-US" dirty="0"/>
              <a:t>Figure on the right: the fall of coverage beyond bin 20-25 is gentler, because the BNN produces somewhat adaptive PIs, but apparently it is not enough</a:t>
            </a:r>
          </a:p>
          <a:p>
            <a:pPr marL="171450" indent="-171450">
              <a:buFontTx/>
              <a:buChar char="-"/>
            </a:pPr>
            <a:r>
              <a:rPr lang="en-US" dirty="0"/>
              <a:t>Even if they do not get the figures, the RMSCM numbers below still convey the message</a:t>
            </a:r>
          </a:p>
          <a:p>
            <a:r>
              <a:rPr lang="en-US" dirty="0"/>
              <a:t>NB:  in one bin, there is ~100 data points, that’s why it is quite noisy</a:t>
            </a:r>
          </a:p>
        </p:txBody>
      </p:sp>
      <p:sp>
        <p:nvSpPr>
          <p:cNvPr id="4" name="Slide Number Placeholder 3"/>
          <p:cNvSpPr>
            <a:spLocks noGrp="1"/>
          </p:cNvSpPr>
          <p:nvPr>
            <p:ph type="sldNum" sz="quarter" idx="10"/>
          </p:nvPr>
        </p:nvSpPr>
        <p:spPr/>
        <p:txBody>
          <a:bodyPr/>
          <a:lstStyle/>
          <a:p>
            <a:fld id="{AFFBBCA6-30A6-4766-988B-B2AE3053CEA4}" type="slidenum">
              <a:rPr lang="en-GB" smtClean="0"/>
              <a:t>11</a:t>
            </a:fld>
            <a:endParaRPr lang="en-GB"/>
          </a:p>
        </p:txBody>
      </p:sp>
    </p:spTree>
    <p:extLst>
      <p:ext uri="{BB962C8B-B14F-4D97-AF65-F5344CB8AC3E}">
        <p14:creationId xmlns:p14="http://schemas.microsoft.com/office/powerpoint/2010/main" val="843895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Contrast RMSCM = 0.068 for “MLP + CP + our UQ” vs. 0.0135 for “MLP + CP” and 0.108 for “BNN + CP”</a:t>
            </a:r>
          </a:p>
          <a:p>
            <a:r>
              <a:rPr lang="en-US" dirty="0"/>
              <a:t>The variable y_* was invented because the difficulty of data points increases in both directions (spikes come upwards and downwards), y-hat would not be as good variable for our function (it would not be monotonous). This is a case-specific convenience, up to each researcher to do what makes sense for the dataset they have…</a:t>
            </a:r>
          </a:p>
        </p:txBody>
      </p:sp>
      <p:sp>
        <p:nvSpPr>
          <p:cNvPr id="4" name="Slide Number Placeholder 3"/>
          <p:cNvSpPr>
            <a:spLocks noGrp="1"/>
          </p:cNvSpPr>
          <p:nvPr>
            <p:ph type="sldNum" sz="quarter" idx="10"/>
          </p:nvPr>
        </p:nvSpPr>
        <p:spPr/>
        <p:txBody>
          <a:bodyPr/>
          <a:lstStyle/>
          <a:p>
            <a:fld id="{AFFBBCA6-30A6-4766-988B-B2AE3053CEA4}" type="slidenum">
              <a:rPr lang="en-GB" smtClean="0"/>
              <a:t>12</a:t>
            </a:fld>
            <a:endParaRPr lang="en-GB"/>
          </a:p>
        </p:txBody>
      </p:sp>
    </p:spTree>
    <p:extLst>
      <p:ext uri="{BB962C8B-B14F-4D97-AF65-F5344CB8AC3E}">
        <p14:creationId xmlns:p14="http://schemas.microsoft.com/office/powerpoint/2010/main" val="4056431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Message we want to get across:</a:t>
            </a:r>
          </a:p>
          <a:p>
            <a:r>
              <a:rPr lang="en-US" dirty="0"/>
              <a:t>- In principle nothing new, just a more visual demonstration of how PIs get wider or narrower for different regions of output space</a:t>
            </a:r>
          </a:p>
          <a:p>
            <a:endParaRPr lang="en-US" dirty="0"/>
          </a:p>
          <a:p>
            <a:r>
              <a:rPr lang="en-US" dirty="0"/>
              <a:t>Explanatory remarks to these graphs:</a:t>
            </a:r>
          </a:p>
          <a:p>
            <a:pPr marL="171450" indent="-171450">
              <a:buFontTx/>
              <a:buChar char="-"/>
            </a:pPr>
            <a:r>
              <a:rPr lang="en-US" dirty="0"/>
              <a:t>NOT a time series, randomly chosen 40 </a:t>
            </a:r>
            <a:r>
              <a:rPr lang="en-US" dirty="0" err="1"/>
              <a:t>datapoints</a:t>
            </a:r>
            <a:r>
              <a:rPr lang="en-US" dirty="0"/>
              <a:t> (connected only to make the plot less visually cluttered)</a:t>
            </a:r>
          </a:p>
          <a:p>
            <a:pPr marL="171450" indent="-171450">
              <a:buFontTx/>
              <a:buChar char="-"/>
            </a:pPr>
            <a:r>
              <a:rPr lang="en-US" dirty="0"/>
              <a:t>These are the same points on the left and on the right: the green curve shows the ground truth</a:t>
            </a:r>
          </a:p>
          <a:p>
            <a:pPr marL="171450" indent="-171450">
              <a:buFontTx/>
              <a:buChar char="-"/>
            </a:pPr>
            <a:r>
              <a:rPr lang="en-US" dirty="0"/>
              <a:t>(</a:t>
            </a:r>
            <a:r>
              <a:rPr lang="en-US" dirty="0" err="1"/>
              <a:t>i</a:t>
            </a:r>
            <a:r>
              <a:rPr lang="en-US" dirty="0"/>
              <a:t>) Bluish &amp; (ii) red lines show upper and lower end of PIs (</a:t>
            </a:r>
            <a:r>
              <a:rPr lang="en-US" dirty="0" err="1"/>
              <a:t>i</a:t>
            </a:r>
            <a:r>
              <a:rPr lang="en-US" dirty="0"/>
              <a:t>) after transformation (which is None/unity on the left) and (ii) after the final CP (so the red curve is the final prediction). Distinction between red &amp; blue is not important, focus on one of them. What matters is the relationship between the green and e.g. red patterns.</a:t>
            </a:r>
          </a:p>
          <a:p>
            <a:pPr marL="171450" indent="-171450">
              <a:buFontTx/>
              <a:buChar char="-"/>
            </a:pPr>
            <a:r>
              <a:rPr lang="en-US" dirty="0"/>
              <a:t>Left: constant width PIs, Right: adaptive PIs after RMSCM </a:t>
            </a:r>
            <a:r>
              <a:rPr lang="en-US" dirty="0" err="1"/>
              <a:t>optimisation</a:t>
            </a:r>
            <a:r>
              <a:rPr lang="en-US" dirty="0"/>
              <a:t> (notice that they are wider at places when there are peaks on the green curve</a:t>
            </a:r>
          </a:p>
          <a:p>
            <a:pPr marL="171450" indent="-171450">
              <a:buFontTx/>
              <a:buChar char="-"/>
            </a:pPr>
            <a:r>
              <a:rPr lang="en-US" dirty="0"/>
              <a:t>NB: y-hat, which determines the amount of scaling of PIs is not the green curve (which is the ground-truth), y-hat is the center point between the lower and upper red curves, which is the same to the left and right, it is only the width of PIs that change, however this correlates quite well with the green curve, since model is reasonably good at predicting the mean</a:t>
            </a:r>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AFFBBCA6-30A6-4766-988B-B2AE3053CEA4}" type="slidenum">
              <a:rPr lang="en-GB" smtClean="0"/>
              <a:t>13</a:t>
            </a:fld>
            <a:endParaRPr lang="en-GB"/>
          </a:p>
        </p:txBody>
      </p:sp>
    </p:spTree>
    <p:extLst>
      <p:ext uri="{BB962C8B-B14F-4D97-AF65-F5344CB8AC3E}">
        <p14:creationId xmlns:p14="http://schemas.microsoft.com/office/powerpoint/2010/main" val="837927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Third bullet point casts some degree of doubt on our work, but more arguments to our defense are in the very first backup slide.</a:t>
            </a:r>
          </a:p>
        </p:txBody>
      </p:sp>
      <p:sp>
        <p:nvSpPr>
          <p:cNvPr id="4" name="Slide Number Placeholder 3"/>
          <p:cNvSpPr>
            <a:spLocks noGrp="1"/>
          </p:cNvSpPr>
          <p:nvPr>
            <p:ph type="sldNum" sz="quarter" idx="10"/>
          </p:nvPr>
        </p:nvSpPr>
        <p:spPr/>
        <p:txBody>
          <a:bodyPr/>
          <a:lstStyle/>
          <a:p>
            <a:fld id="{AFFBBCA6-30A6-4766-988B-B2AE3053CEA4}" type="slidenum">
              <a:rPr lang="en-GB" smtClean="0"/>
              <a:t>14</a:t>
            </a:fld>
            <a:endParaRPr lang="en-GB"/>
          </a:p>
        </p:txBody>
      </p:sp>
    </p:spTree>
    <p:extLst>
      <p:ext uri="{BB962C8B-B14F-4D97-AF65-F5344CB8AC3E}">
        <p14:creationId xmlns:p14="http://schemas.microsoft.com/office/powerpoint/2010/main" val="1940921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67132-6A5A-2C32-48F0-D114375CDD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F5288C-3E95-8491-BBC8-375A6339FB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008196-0429-517D-7B48-B8FF827EFDCF}"/>
              </a:ext>
            </a:extLst>
          </p:cNvPr>
          <p:cNvSpPr>
            <a:spLocks noGrp="1"/>
          </p:cNvSpPr>
          <p:nvPr>
            <p:ph type="body" idx="1"/>
          </p:nvPr>
        </p:nvSpPr>
        <p:spPr/>
        <p:txBody>
          <a:bodyPr/>
          <a:lstStyle/>
          <a:p>
            <a:r>
              <a:rPr lang="en-US" dirty="0"/>
              <a:t>Third bullet point casts some degree of doubt on our work, but more arguments to our defense are in the very first backup slide.</a:t>
            </a:r>
          </a:p>
        </p:txBody>
      </p:sp>
      <p:sp>
        <p:nvSpPr>
          <p:cNvPr id="4" name="Slide Number Placeholder 3">
            <a:extLst>
              <a:ext uri="{FF2B5EF4-FFF2-40B4-BE49-F238E27FC236}">
                <a16:creationId xmlns:a16="http://schemas.microsoft.com/office/drawing/2014/main" id="{DE86E333-D873-CB5E-3221-6EE695F30320}"/>
              </a:ext>
            </a:extLst>
          </p:cNvPr>
          <p:cNvSpPr>
            <a:spLocks noGrp="1"/>
          </p:cNvSpPr>
          <p:nvPr>
            <p:ph type="sldNum" sz="quarter" idx="10"/>
          </p:nvPr>
        </p:nvSpPr>
        <p:spPr/>
        <p:txBody>
          <a:bodyPr/>
          <a:lstStyle/>
          <a:p>
            <a:fld id="{AFFBBCA6-30A6-4766-988B-B2AE3053CEA4}" type="slidenum">
              <a:rPr lang="en-GB" smtClean="0"/>
              <a:t>15</a:t>
            </a:fld>
            <a:endParaRPr lang="en-GB"/>
          </a:p>
        </p:txBody>
      </p:sp>
    </p:spTree>
    <p:extLst>
      <p:ext uri="{BB962C8B-B14F-4D97-AF65-F5344CB8AC3E}">
        <p14:creationId xmlns:p14="http://schemas.microsoft.com/office/powerpoint/2010/main" val="2649486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23FBA-96AA-DDED-9E11-88C224A444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982FB5-2FD2-1031-059F-76405852C6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44737C-6FEA-98BE-9762-9DBFE7DB04C9}"/>
              </a:ext>
            </a:extLst>
          </p:cNvPr>
          <p:cNvSpPr>
            <a:spLocks noGrp="1"/>
          </p:cNvSpPr>
          <p:nvPr>
            <p:ph type="body" idx="1"/>
          </p:nvPr>
        </p:nvSpPr>
        <p:spPr/>
        <p:txBody>
          <a:bodyPr/>
          <a:lstStyle/>
          <a:p>
            <a:r>
              <a:rPr lang="en-US" dirty="0"/>
              <a:t>Third bullet point casts some degree of doubt on our work, but more arguments to our defense are in the very first backup slide.</a:t>
            </a:r>
          </a:p>
        </p:txBody>
      </p:sp>
      <p:sp>
        <p:nvSpPr>
          <p:cNvPr id="4" name="Slide Number Placeholder 3">
            <a:extLst>
              <a:ext uri="{FF2B5EF4-FFF2-40B4-BE49-F238E27FC236}">
                <a16:creationId xmlns:a16="http://schemas.microsoft.com/office/drawing/2014/main" id="{65BDBA3E-93CE-0060-436A-AAF70E0B7121}"/>
              </a:ext>
            </a:extLst>
          </p:cNvPr>
          <p:cNvSpPr>
            <a:spLocks noGrp="1"/>
          </p:cNvSpPr>
          <p:nvPr>
            <p:ph type="sldNum" sz="quarter" idx="10"/>
          </p:nvPr>
        </p:nvSpPr>
        <p:spPr/>
        <p:txBody>
          <a:bodyPr/>
          <a:lstStyle/>
          <a:p>
            <a:fld id="{AFFBBCA6-30A6-4766-988B-B2AE3053CEA4}" type="slidenum">
              <a:rPr lang="en-GB" smtClean="0"/>
              <a:t>16</a:t>
            </a:fld>
            <a:endParaRPr lang="en-GB"/>
          </a:p>
        </p:txBody>
      </p:sp>
    </p:spTree>
    <p:extLst>
      <p:ext uri="{BB962C8B-B14F-4D97-AF65-F5344CB8AC3E}">
        <p14:creationId xmlns:p14="http://schemas.microsoft.com/office/powerpoint/2010/main" val="38328862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FBBCA6-30A6-4766-988B-B2AE3053CEA4}" type="slidenum">
              <a:rPr lang="en-GB" smtClean="0"/>
              <a:t>17</a:t>
            </a:fld>
            <a:endParaRPr lang="en-GB"/>
          </a:p>
        </p:txBody>
      </p:sp>
    </p:spTree>
    <p:extLst>
      <p:ext uri="{BB962C8B-B14F-4D97-AF65-F5344CB8AC3E}">
        <p14:creationId xmlns:p14="http://schemas.microsoft.com/office/powerpoint/2010/main" val="3066453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it method is useful even though it is not bulletproof…</a:t>
            </a:r>
          </a:p>
        </p:txBody>
      </p:sp>
      <p:sp>
        <p:nvSpPr>
          <p:cNvPr id="4" name="Slide Number Placeholder 3"/>
          <p:cNvSpPr>
            <a:spLocks noGrp="1"/>
          </p:cNvSpPr>
          <p:nvPr>
            <p:ph type="sldNum" sz="quarter" idx="10"/>
          </p:nvPr>
        </p:nvSpPr>
        <p:spPr/>
        <p:txBody>
          <a:bodyPr/>
          <a:lstStyle/>
          <a:p>
            <a:fld id="{AFFBBCA6-30A6-4766-988B-B2AE3053CEA4}" type="slidenum">
              <a:rPr lang="en-GB" smtClean="0"/>
              <a:t>18</a:t>
            </a:fld>
            <a:endParaRPr lang="en-GB"/>
          </a:p>
        </p:txBody>
      </p:sp>
    </p:spTree>
    <p:extLst>
      <p:ext uri="{BB962C8B-B14F-4D97-AF65-F5344CB8AC3E}">
        <p14:creationId xmlns:p14="http://schemas.microsoft.com/office/powerpoint/2010/main" val="26243672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FBBCA6-30A6-4766-988B-B2AE3053CEA4}" type="slidenum">
              <a:rPr lang="en-GB" smtClean="0"/>
              <a:t>19</a:t>
            </a:fld>
            <a:endParaRPr lang="en-GB"/>
          </a:p>
        </p:txBody>
      </p:sp>
    </p:spTree>
    <p:extLst>
      <p:ext uri="{BB962C8B-B14F-4D97-AF65-F5344CB8AC3E}">
        <p14:creationId xmlns:p14="http://schemas.microsoft.com/office/powerpoint/2010/main" val="3456801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a proof-of-concept study, so we have not actually deployed the </a:t>
            </a:r>
            <a:r>
              <a:rPr lang="en-US" dirty="0" err="1"/>
              <a:t>metamodel</a:t>
            </a:r>
            <a:r>
              <a:rPr lang="en-US" dirty="0"/>
              <a:t>.</a:t>
            </a:r>
          </a:p>
        </p:txBody>
      </p:sp>
      <p:sp>
        <p:nvSpPr>
          <p:cNvPr id="4" name="Slide Number Placeholder 3"/>
          <p:cNvSpPr>
            <a:spLocks noGrp="1"/>
          </p:cNvSpPr>
          <p:nvPr>
            <p:ph type="sldNum" sz="quarter" idx="10"/>
          </p:nvPr>
        </p:nvSpPr>
        <p:spPr/>
        <p:txBody>
          <a:bodyPr/>
          <a:lstStyle/>
          <a:p>
            <a:fld id="{AFFBBCA6-30A6-4766-988B-B2AE3053CEA4}" type="slidenum">
              <a:rPr lang="en-GB" smtClean="0"/>
              <a:t>2</a:t>
            </a:fld>
            <a:endParaRPr lang="en-GB"/>
          </a:p>
        </p:txBody>
      </p:sp>
    </p:spTree>
    <p:extLst>
      <p:ext uri="{BB962C8B-B14F-4D97-AF65-F5344CB8AC3E}">
        <p14:creationId xmlns:p14="http://schemas.microsoft.com/office/powerpoint/2010/main" val="2806893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one we used was </a:t>
            </a:r>
            <a:r>
              <a:rPr lang="en-US" dirty="0" err="1"/>
              <a:t>pcmed</a:t>
            </a:r>
            <a:r>
              <a:rPr lang="en-US" dirty="0"/>
              <a:t>.</a:t>
            </a:r>
          </a:p>
          <a:p>
            <a:r>
              <a:rPr lang="en-US" dirty="0"/>
              <a:t>Interesting to note: all (3-dim) transf. produced quite comparable RMSCM when </a:t>
            </a:r>
            <a:r>
              <a:rPr lang="en-US" dirty="0" err="1"/>
              <a:t>optimised</a:t>
            </a:r>
            <a:r>
              <a:rPr lang="en-US" dirty="0"/>
              <a:t>, the pattern is quite easy to learn (after all, it is one-dim., and quite well behaved/monotonous function: “more errors near to median and vice versa”)</a:t>
            </a:r>
          </a:p>
        </p:txBody>
      </p:sp>
      <p:sp>
        <p:nvSpPr>
          <p:cNvPr id="4" name="Slide Number Placeholder 3"/>
          <p:cNvSpPr>
            <a:spLocks noGrp="1"/>
          </p:cNvSpPr>
          <p:nvPr>
            <p:ph type="sldNum" sz="quarter" idx="10"/>
          </p:nvPr>
        </p:nvSpPr>
        <p:spPr/>
        <p:txBody>
          <a:bodyPr/>
          <a:lstStyle/>
          <a:p>
            <a:fld id="{AFFBBCA6-30A6-4766-988B-B2AE3053CEA4}" type="slidenum">
              <a:rPr lang="en-GB" smtClean="0"/>
              <a:t>20</a:t>
            </a:fld>
            <a:endParaRPr lang="en-GB"/>
          </a:p>
        </p:txBody>
      </p:sp>
    </p:spTree>
    <p:extLst>
      <p:ext uri="{BB962C8B-B14F-4D97-AF65-F5344CB8AC3E}">
        <p14:creationId xmlns:p14="http://schemas.microsoft.com/office/powerpoint/2010/main" val="2704801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FBBCA6-30A6-4766-988B-B2AE3053CEA4}" type="slidenum">
              <a:rPr lang="en-GB" smtClean="0"/>
              <a:t>21</a:t>
            </a:fld>
            <a:endParaRPr lang="en-GB"/>
          </a:p>
        </p:txBody>
      </p:sp>
    </p:spTree>
    <p:extLst>
      <p:ext uri="{BB962C8B-B14F-4D97-AF65-F5344CB8AC3E}">
        <p14:creationId xmlns:p14="http://schemas.microsoft.com/office/powerpoint/2010/main" val="2731439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FBBCA6-30A6-4766-988B-B2AE3053CEA4}" type="slidenum">
              <a:rPr lang="en-GB" smtClean="0"/>
              <a:t>22</a:t>
            </a:fld>
            <a:endParaRPr lang="en-GB"/>
          </a:p>
        </p:txBody>
      </p:sp>
    </p:spTree>
    <p:extLst>
      <p:ext uri="{BB962C8B-B14F-4D97-AF65-F5344CB8AC3E}">
        <p14:creationId xmlns:p14="http://schemas.microsoft.com/office/powerpoint/2010/main" val="41721400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Probably too difficult slight to actually use, but it shows how PI width and mean </a:t>
            </a:r>
            <a:r>
              <a:rPr lang="en-US" dirty="0" err="1"/>
              <a:t>commited</a:t>
            </a:r>
            <a:r>
              <a:rPr lang="en-US" dirty="0"/>
              <a:t> error vary across bins (representing y-hat), instead of the more abstract coverage. Simply said, if errors grow faster with y-hat than PI, algorithm undercovers the peaks and vice versa.</a:t>
            </a:r>
          </a:p>
        </p:txBody>
      </p:sp>
      <p:sp>
        <p:nvSpPr>
          <p:cNvPr id="4" name="Slide Number Placeholder 3"/>
          <p:cNvSpPr>
            <a:spLocks noGrp="1"/>
          </p:cNvSpPr>
          <p:nvPr>
            <p:ph type="sldNum" sz="quarter" idx="10"/>
          </p:nvPr>
        </p:nvSpPr>
        <p:spPr/>
        <p:txBody>
          <a:bodyPr/>
          <a:lstStyle/>
          <a:p>
            <a:fld id="{AFFBBCA6-30A6-4766-988B-B2AE3053CEA4}" type="slidenum">
              <a:rPr lang="en-GB" smtClean="0"/>
              <a:t>23</a:t>
            </a:fld>
            <a:endParaRPr lang="en-GB"/>
          </a:p>
        </p:txBody>
      </p:sp>
    </p:spTree>
    <p:extLst>
      <p:ext uri="{BB962C8B-B14F-4D97-AF65-F5344CB8AC3E}">
        <p14:creationId xmlns:p14="http://schemas.microsoft.com/office/powerpoint/2010/main" val="11976746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anyone even care?</a:t>
            </a:r>
          </a:p>
        </p:txBody>
      </p:sp>
      <p:sp>
        <p:nvSpPr>
          <p:cNvPr id="4" name="Slide Number Placeholder 3"/>
          <p:cNvSpPr>
            <a:spLocks noGrp="1"/>
          </p:cNvSpPr>
          <p:nvPr>
            <p:ph type="sldNum" sz="quarter" idx="10"/>
          </p:nvPr>
        </p:nvSpPr>
        <p:spPr/>
        <p:txBody>
          <a:bodyPr/>
          <a:lstStyle/>
          <a:p>
            <a:fld id="{AFFBBCA6-30A6-4766-988B-B2AE3053CEA4}" type="slidenum">
              <a:rPr lang="en-GB" smtClean="0"/>
              <a:t>24</a:t>
            </a:fld>
            <a:endParaRPr lang="en-GB"/>
          </a:p>
        </p:txBody>
      </p:sp>
    </p:spTree>
    <p:extLst>
      <p:ext uri="{BB962C8B-B14F-4D97-AF65-F5344CB8AC3E}">
        <p14:creationId xmlns:p14="http://schemas.microsoft.com/office/powerpoint/2010/main" val="5164152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FBBCA6-30A6-4766-988B-B2AE3053CEA4}" type="slidenum">
              <a:rPr lang="en-GB" smtClean="0"/>
              <a:t>25</a:t>
            </a:fld>
            <a:endParaRPr lang="en-GB"/>
          </a:p>
        </p:txBody>
      </p:sp>
    </p:spTree>
    <p:extLst>
      <p:ext uri="{BB962C8B-B14F-4D97-AF65-F5344CB8AC3E}">
        <p14:creationId xmlns:p14="http://schemas.microsoft.com/office/powerpoint/2010/main" val="227725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on the apparent dilemma between powerful UQ and computational affordability. We are laying out a problem that we want to solve.</a:t>
            </a:r>
          </a:p>
        </p:txBody>
      </p:sp>
      <p:sp>
        <p:nvSpPr>
          <p:cNvPr id="4" name="Slide Number Placeholder 3"/>
          <p:cNvSpPr>
            <a:spLocks noGrp="1"/>
          </p:cNvSpPr>
          <p:nvPr>
            <p:ph type="sldNum" sz="quarter" idx="10"/>
          </p:nvPr>
        </p:nvSpPr>
        <p:spPr/>
        <p:txBody>
          <a:bodyPr/>
          <a:lstStyle/>
          <a:p>
            <a:fld id="{AFFBBCA6-30A6-4766-988B-B2AE3053CEA4}" type="slidenum">
              <a:rPr lang="en-GB" smtClean="0"/>
              <a:t>3</a:t>
            </a:fld>
            <a:endParaRPr lang="en-GB"/>
          </a:p>
        </p:txBody>
      </p:sp>
    </p:spTree>
    <p:extLst>
      <p:ext uri="{BB962C8B-B14F-4D97-AF65-F5344CB8AC3E}">
        <p14:creationId xmlns:p14="http://schemas.microsoft.com/office/powerpoint/2010/main" val="2542702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FBBCA6-30A6-4766-988B-B2AE3053CEA4}" type="slidenum">
              <a:rPr lang="en-GB" smtClean="0"/>
              <a:t>4</a:t>
            </a:fld>
            <a:endParaRPr lang="en-GB"/>
          </a:p>
        </p:txBody>
      </p:sp>
    </p:spTree>
    <p:extLst>
      <p:ext uri="{BB962C8B-B14F-4D97-AF65-F5344CB8AC3E}">
        <p14:creationId xmlns:p14="http://schemas.microsoft.com/office/powerpoint/2010/main" val="4068552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FBBCA6-30A6-4766-988B-B2AE3053CEA4}" type="slidenum">
              <a:rPr lang="en-GB" smtClean="0"/>
              <a:t>5</a:t>
            </a:fld>
            <a:endParaRPr lang="en-GB"/>
          </a:p>
        </p:txBody>
      </p:sp>
    </p:spTree>
    <p:extLst>
      <p:ext uri="{BB962C8B-B14F-4D97-AF65-F5344CB8AC3E}">
        <p14:creationId xmlns:p14="http://schemas.microsoft.com/office/powerpoint/2010/main" val="2740001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core of what we do.</a:t>
            </a:r>
          </a:p>
          <a:p>
            <a:endParaRPr lang="en-US" dirty="0"/>
          </a:p>
          <a:p>
            <a:r>
              <a:rPr lang="en-US" dirty="0"/>
              <a:t>Notes for individual numbered stages of the algorithm:</a:t>
            </a:r>
          </a:p>
          <a:p>
            <a:pPr marL="228600" indent="-228600">
              <a:buAutoNum type="arabicPeriod"/>
            </a:pPr>
            <a:r>
              <a:rPr lang="en-US" dirty="0"/>
              <a:t>In other words generate a number that represents a non-adaptive PI, make sure it has correct coverage by an additive correction due to CP.</a:t>
            </a:r>
          </a:p>
          <a:p>
            <a:pPr marL="228600" indent="-228600">
              <a:buAutoNum type="arabicPeriod"/>
            </a:pPr>
            <a:r>
              <a:rPr lang="en-US" dirty="0"/>
              <a:t>We need these bins because we need a sample for estimating coverage. In principle we could do some rolling window rather than fixed bins, but that would be more complicated.</a:t>
            </a:r>
          </a:p>
          <a:p>
            <a:pPr marL="228600" indent="-228600">
              <a:buAutoNum type="arabicPeriod"/>
            </a:pPr>
            <a:r>
              <a:rPr lang="en-US" dirty="0"/>
              <a:t>Coverage &lt; desired =&gt; PI too narrow etc.</a:t>
            </a:r>
          </a:p>
          <a:p>
            <a:pPr marL="228600" indent="-228600">
              <a:buAutoNum type="arabicPeriod"/>
            </a:pPr>
            <a:r>
              <a:rPr lang="en-US" dirty="0"/>
              <a:t>RMSCM, will be introduced shortly</a:t>
            </a:r>
          </a:p>
          <a:p>
            <a:pPr marL="228600" indent="-228600">
              <a:buAutoNum type="arabicPeriod"/>
            </a:pPr>
            <a:r>
              <a:rPr lang="en-US" dirty="0"/>
              <a:t>P had 2-3 components in our study</a:t>
            </a:r>
          </a:p>
          <a:p>
            <a:pPr marL="228600" indent="-228600">
              <a:buAutoNum type="arabicPeriod"/>
            </a:pPr>
            <a:r>
              <a:rPr lang="en-US" dirty="0"/>
              <a:t>Grid search if dim(P) low enough, any reasonable way will do – it really does not matter how expensive this is since it will always be much cheaper than training the surrogate, and is only trained once</a:t>
            </a:r>
          </a:p>
        </p:txBody>
      </p:sp>
      <p:sp>
        <p:nvSpPr>
          <p:cNvPr id="4" name="Slide Number Placeholder 3"/>
          <p:cNvSpPr>
            <a:spLocks noGrp="1"/>
          </p:cNvSpPr>
          <p:nvPr>
            <p:ph type="sldNum" sz="quarter" idx="10"/>
          </p:nvPr>
        </p:nvSpPr>
        <p:spPr/>
        <p:txBody>
          <a:bodyPr/>
          <a:lstStyle/>
          <a:p>
            <a:fld id="{AFFBBCA6-30A6-4766-988B-B2AE3053CEA4}" type="slidenum">
              <a:rPr lang="en-GB" smtClean="0"/>
              <a:t>6</a:t>
            </a:fld>
            <a:endParaRPr lang="en-GB"/>
          </a:p>
        </p:txBody>
      </p:sp>
    </p:spTree>
    <p:extLst>
      <p:ext uri="{BB962C8B-B14F-4D97-AF65-F5344CB8AC3E}">
        <p14:creationId xmlns:p14="http://schemas.microsoft.com/office/powerpoint/2010/main" val="758934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Experiment design and the question are very important. If we can outperform a BNN, then our method shows potential.</a:t>
            </a:r>
          </a:p>
        </p:txBody>
      </p:sp>
      <p:sp>
        <p:nvSpPr>
          <p:cNvPr id="4" name="Slide Number Placeholder 3"/>
          <p:cNvSpPr>
            <a:spLocks noGrp="1"/>
          </p:cNvSpPr>
          <p:nvPr>
            <p:ph type="sldNum" sz="quarter" idx="10"/>
          </p:nvPr>
        </p:nvSpPr>
        <p:spPr/>
        <p:txBody>
          <a:bodyPr/>
          <a:lstStyle/>
          <a:p>
            <a:fld id="{AFFBBCA6-30A6-4766-988B-B2AE3053CEA4}" type="slidenum">
              <a:rPr lang="en-GB" smtClean="0"/>
              <a:t>7</a:t>
            </a:fld>
            <a:endParaRPr lang="en-GB"/>
          </a:p>
        </p:txBody>
      </p:sp>
    </p:spTree>
    <p:extLst>
      <p:ext uri="{BB962C8B-B14F-4D97-AF65-F5344CB8AC3E}">
        <p14:creationId xmlns:p14="http://schemas.microsoft.com/office/powerpoint/2010/main" val="1964185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5EED9-A49F-63F1-6A52-332A916A62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193ED2-892D-C8B2-0586-3240D5EC70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02278A-9688-425B-9FA2-48AD066F0D28}"/>
              </a:ext>
            </a:extLst>
          </p:cNvPr>
          <p:cNvSpPr>
            <a:spLocks noGrp="1"/>
          </p:cNvSpPr>
          <p:nvPr>
            <p:ph type="body" idx="1"/>
          </p:nvPr>
        </p:nvSpPr>
        <p:spPr/>
        <p:txBody>
          <a:bodyPr/>
          <a:lstStyle/>
          <a:p>
            <a:r>
              <a:rPr lang="en-US" dirty="0"/>
              <a:t>Experiment design and the question are very important. If we can outperform a BNN, then our method shows potential.</a:t>
            </a:r>
          </a:p>
        </p:txBody>
      </p:sp>
      <p:sp>
        <p:nvSpPr>
          <p:cNvPr id="4" name="Slide Number Placeholder 3">
            <a:extLst>
              <a:ext uri="{FF2B5EF4-FFF2-40B4-BE49-F238E27FC236}">
                <a16:creationId xmlns:a16="http://schemas.microsoft.com/office/drawing/2014/main" id="{01F4B87E-8ECA-1879-2EEC-7A9A4BCD0EB3}"/>
              </a:ext>
            </a:extLst>
          </p:cNvPr>
          <p:cNvSpPr>
            <a:spLocks noGrp="1"/>
          </p:cNvSpPr>
          <p:nvPr>
            <p:ph type="sldNum" sz="quarter" idx="10"/>
          </p:nvPr>
        </p:nvSpPr>
        <p:spPr/>
        <p:txBody>
          <a:bodyPr/>
          <a:lstStyle/>
          <a:p>
            <a:fld id="{AFFBBCA6-30A6-4766-988B-B2AE3053CEA4}" type="slidenum">
              <a:rPr lang="en-GB" smtClean="0"/>
              <a:t>8</a:t>
            </a:fld>
            <a:endParaRPr lang="en-GB"/>
          </a:p>
        </p:txBody>
      </p:sp>
    </p:spTree>
    <p:extLst>
      <p:ext uri="{BB962C8B-B14F-4D97-AF65-F5344CB8AC3E}">
        <p14:creationId xmlns:p14="http://schemas.microsoft.com/office/powerpoint/2010/main" val="3069416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R2 and RMSE are some of the most widely used metric. The purpose of the table is just to show both baseline surrogates are reasonable for predicting the mean, in other words that we are comparing apples with apples.</a:t>
            </a:r>
          </a:p>
          <a:p>
            <a:r>
              <a:rPr lang="en-US" dirty="0"/>
              <a:t>If they ask, mention that we also built a larger MLP and a smaller BNN, the size of the hidden layers is not crucial – neither for performance nor for execution time. Such difference in size generates a factor of 10 in execution time, but the ratio MLP to BNN execution times is primarily set by the number of evaluations of the BNN we desire to get good statistics – this can easily be 100 or more. More on this on supplementary slides.</a:t>
            </a:r>
          </a:p>
        </p:txBody>
      </p:sp>
      <p:sp>
        <p:nvSpPr>
          <p:cNvPr id="4" name="Slide Number Placeholder 3"/>
          <p:cNvSpPr>
            <a:spLocks noGrp="1"/>
          </p:cNvSpPr>
          <p:nvPr>
            <p:ph type="sldNum" sz="quarter" idx="10"/>
          </p:nvPr>
        </p:nvSpPr>
        <p:spPr/>
        <p:txBody>
          <a:bodyPr/>
          <a:lstStyle/>
          <a:p>
            <a:fld id="{AFFBBCA6-30A6-4766-988B-B2AE3053CEA4}" type="slidenum">
              <a:rPr lang="en-GB" smtClean="0"/>
              <a:t>9</a:t>
            </a:fld>
            <a:endParaRPr lang="en-GB"/>
          </a:p>
        </p:txBody>
      </p:sp>
    </p:spTree>
    <p:extLst>
      <p:ext uri="{BB962C8B-B14F-4D97-AF65-F5344CB8AC3E}">
        <p14:creationId xmlns:p14="http://schemas.microsoft.com/office/powerpoint/2010/main" val="768681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customXml" Target="../ink/ink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44AF4-12A0-26C9-3F62-6636D74D91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781AEDF-6DA9-6888-A4A1-969B82D194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6265710-26D9-07A3-AB22-27E143837ACD}"/>
              </a:ext>
            </a:extLst>
          </p:cNvPr>
          <p:cNvSpPr>
            <a:spLocks noGrp="1"/>
          </p:cNvSpPr>
          <p:nvPr>
            <p:ph type="dt" sz="half" idx="10"/>
          </p:nvPr>
        </p:nvSpPr>
        <p:spPr/>
        <p:txBody>
          <a:bodyPr/>
          <a:lstStyle/>
          <a:p>
            <a:fld id="{574FAEC4-AFCE-40A6-9ADD-663968C0926F}" type="datetimeFigureOut">
              <a:rPr lang="en-GB" smtClean="0"/>
              <a:t>11/09/2024</a:t>
            </a:fld>
            <a:endParaRPr lang="en-GB"/>
          </a:p>
        </p:txBody>
      </p:sp>
      <p:sp>
        <p:nvSpPr>
          <p:cNvPr id="5" name="Footer Placeholder 4">
            <a:extLst>
              <a:ext uri="{FF2B5EF4-FFF2-40B4-BE49-F238E27FC236}">
                <a16:creationId xmlns:a16="http://schemas.microsoft.com/office/drawing/2014/main" id="{E8DFB247-0A08-C408-2829-D17C650534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FB90A8-4A9B-FFC7-09A0-85416C6F25BF}"/>
              </a:ext>
            </a:extLst>
          </p:cNvPr>
          <p:cNvSpPr>
            <a:spLocks noGrp="1"/>
          </p:cNvSpPr>
          <p:nvPr>
            <p:ph type="sldNum" sz="quarter" idx="12"/>
          </p:nvPr>
        </p:nvSpPr>
        <p:spPr/>
        <p:txBody>
          <a:bodyPr/>
          <a:lstStyle/>
          <a:p>
            <a:fld id="{F6948C76-4880-421F-A02C-86B298BE472A}" type="slidenum">
              <a:rPr lang="en-GB" smtClean="0"/>
              <a:t>‹#›</a:t>
            </a:fld>
            <a:endParaRPr lang="en-GB"/>
          </a:p>
        </p:txBody>
      </p:sp>
    </p:spTree>
    <p:extLst>
      <p:ext uri="{BB962C8B-B14F-4D97-AF65-F5344CB8AC3E}">
        <p14:creationId xmlns:p14="http://schemas.microsoft.com/office/powerpoint/2010/main" val="1711428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00B0E-C1DE-3702-2A78-A6A99627402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AE0DC99-F4BF-CA38-C5CA-9250D26B90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9C7406-DC75-6394-2ACF-E78D6D86BFF1}"/>
              </a:ext>
            </a:extLst>
          </p:cNvPr>
          <p:cNvSpPr>
            <a:spLocks noGrp="1"/>
          </p:cNvSpPr>
          <p:nvPr>
            <p:ph type="dt" sz="half" idx="10"/>
          </p:nvPr>
        </p:nvSpPr>
        <p:spPr/>
        <p:txBody>
          <a:bodyPr/>
          <a:lstStyle/>
          <a:p>
            <a:fld id="{574FAEC4-AFCE-40A6-9ADD-663968C0926F}" type="datetimeFigureOut">
              <a:rPr lang="en-GB" smtClean="0"/>
              <a:t>11/09/2024</a:t>
            </a:fld>
            <a:endParaRPr lang="en-GB"/>
          </a:p>
        </p:txBody>
      </p:sp>
      <p:sp>
        <p:nvSpPr>
          <p:cNvPr id="5" name="Footer Placeholder 4">
            <a:extLst>
              <a:ext uri="{FF2B5EF4-FFF2-40B4-BE49-F238E27FC236}">
                <a16:creationId xmlns:a16="http://schemas.microsoft.com/office/drawing/2014/main" id="{843B459F-B89B-1394-140B-93A22A892F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7423B5-C0CE-3314-ACAC-7D5683ADC86B}"/>
              </a:ext>
            </a:extLst>
          </p:cNvPr>
          <p:cNvSpPr>
            <a:spLocks noGrp="1"/>
          </p:cNvSpPr>
          <p:nvPr>
            <p:ph type="sldNum" sz="quarter" idx="12"/>
          </p:nvPr>
        </p:nvSpPr>
        <p:spPr/>
        <p:txBody>
          <a:bodyPr/>
          <a:lstStyle/>
          <a:p>
            <a:fld id="{F6948C76-4880-421F-A02C-86B298BE472A}" type="slidenum">
              <a:rPr lang="en-GB" smtClean="0"/>
              <a:t>‹#›</a:t>
            </a:fld>
            <a:endParaRPr lang="en-GB"/>
          </a:p>
        </p:txBody>
      </p:sp>
    </p:spTree>
    <p:extLst>
      <p:ext uri="{BB962C8B-B14F-4D97-AF65-F5344CB8AC3E}">
        <p14:creationId xmlns:p14="http://schemas.microsoft.com/office/powerpoint/2010/main" val="1665066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C65240-01C7-395C-838A-CB59EE392A4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7023602-5342-1BCB-1C21-8F898E09D2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A782C9-D2CC-0075-B3DE-6CEE6454E8CF}"/>
              </a:ext>
            </a:extLst>
          </p:cNvPr>
          <p:cNvSpPr>
            <a:spLocks noGrp="1"/>
          </p:cNvSpPr>
          <p:nvPr>
            <p:ph type="dt" sz="half" idx="10"/>
          </p:nvPr>
        </p:nvSpPr>
        <p:spPr/>
        <p:txBody>
          <a:bodyPr/>
          <a:lstStyle/>
          <a:p>
            <a:fld id="{574FAEC4-AFCE-40A6-9ADD-663968C0926F}" type="datetimeFigureOut">
              <a:rPr lang="en-GB" smtClean="0"/>
              <a:t>11/09/2024</a:t>
            </a:fld>
            <a:endParaRPr lang="en-GB"/>
          </a:p>
        </p:txBody>
      </p:sp>
      <p:sp>
        <p:nvSpPr>
          <p:cNvPr id="5" name="Footer Placeholder 4">
            <a:extLst>
              <a:ext uri="{FF2B5EF4-FFF2-40B4-BE49-F238E27FC236}">
                <a16:creationId xmlns:a16="http://schemas.microsoft.com/office/drawing/2014/main" id="{DEADF076-918B-6561-874E-86B48C3597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3C5722-A986-7073-3830-614C36C4E13D}"/>
              </a:ext>
            </a:extLst>
          </p:cNvPr>
          <p:cNvSpPr>
            <a:spLocks noGrp="1"/>
          </p:cNvSpPr>
          <p:nvPr>
            <p:ph type="sldNum" sz="quarter" idx="12"/>
          </p:nvPr>
        </p:nvSpPr>
        <p:spPr/>
        <p:txBody>
          <a:bodyPr/>
          <a:lstStyle/>
          <a:p>
            <a:fld id="{F6948C76-4880-421F-A02C-86B298BE472A}" type="slidenum">
              <a:rPr lang="en-GB" smtClean="0"/>
              <a:t>‹#›</a:t>
            </a:fld>
            <a:endParaRPr lang="en-GB"/>
          </a:p>
        </p:txBody>
      </p:sp>
    </p:spTree>
    <p:extLst>
      <p:ext uri="{BB962C8B-B14F-4D97-AF65-F5344CB8AC3E}">
        <p14:creationId xmlns:p14="http://schemas.microsoft.com/office/powerpoint/2010/main" val="4044259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48" name="INFO">
            <a:extLst>
              <a:ext uri="{FF2B5EF4-FFF2-40B4-BE49-F238E27FC236}">
                <a16:creationId xmlns:a16="http://schemas.microsoft.com/office/drawing/2014/main" id="{4A1F86EE-56C2-4FC7-A5E3-4FF8BAE206B8}"/>
              </a:ext>
            </a:extLst>
          </p:cNvPr>
          <p:cNvSpPr txBox="1"/>
          <p:nvPr userDrawn="1"/>
        </p:nvSpPr>
        <p:spPr>
          <a:xfrm>
            <a:off x="0" y="-256190"/>
            <a:ext cx="11556000" cy="161583"/>
          </a:xfrm>
          <a:prstGeom prst="rect">
            <a:avLst/>
          </a:prstGeom>
          <a:noFill/>
        </p:spPr>
        <p:txBody>
          <a:bodyPr wrap="square" lIns="0" tIns="0" rIns="0" bIns="0" rtlCol="0">
            <a:spAutoFit/>
          </a:bodyPr>
          <a:lstStyle/>
          <a:p>
            <a:pPr algn="l"/>
            <a:r>
              <a:rPr lang="en-GB" sz="1050" b="1">
                <a:solidFill>
                  <a:schemeClr val="tx2"/>
                </a:solidFill>
                <a:latin typeface="+mj-lt"/>
                <a:cs typeface="Calibri" panose="020F0502020204030204" pitchFamily="34" charset="0"/>
              </a:rPr>
              <a:t>TEMPLATE: </a:t>
            </a:r>
            <a:r>
              <a:rPr lang="en-GB" sz="1050" b="0">
                <a:solidFill>
                  <a:schemeClr val="tx2"/>
                </a:solidFill>
                <a:latin typeface="+mj-lt"/>
                <a:cs typeface="Calibri" panose="020F0502020204030204" pitchFamily="34" charset="0"/>
              </a:rPr>
              <a:t>TITLE SLIDE </a:t>
            </a:r>
          </a:p>
        </p:txBody>
      </p:sp>
      <p:sp>
        <p:nvSpPr>
          <p:cNvPr id="144" name="|">
            <a:extLst>
              <a:ext uri="{FF2B5EF4-FFF2-40B4-BE49-F238E27FC236}">
                <a16:creationId xmlns:a16="http://schemas.microsoft.com/office/drawing/2014/main" id="{35F05C4C-6075-4158-98BE-256211DC58AE}"/>
              </a:ext>
            </a:extLst>
          </p:cNvPr>
          <p:cNvSpPr>
            <a:spLocks noGrp="1"/>
          </p:cNvSpPr>
          <p:nvPr userDrawn="1">
            <p:ph type="body" sz="quarter" idx="16" hasCustomPrompt="1"/>
          </p:nvPr>
        </p:nvSpPr>
        <p:spPr>
          <a:xfrm flipH="1">
            <a:off x="576831" y="5303385"/>
            <a:ext cx="7200" cy="1558800"/>
          </a:xfrm>
          <a:prstGeom prst="roundRect">
            <a:avLst>
              <a:gd name="adj" fmla="val 50000"/>
            </a:avLst>
          </a:prstGeom>
          <a:solidFill>
            <a:schemeClr val="bg1"/>
          </a:solidFill>
          <a:ln w="12700">
            <a:noFill/>
          </a:ln>
        </p:spPr>
        <p:txBody>
          <a:bodyPr/>
          <a:lstStyle>
            <a:lvl1pPr marL="0" indent="0">
              <a:buFont typeface="Arial" panose="020B0604020202020204" pitchFamily="34" charset="0"/>
              <a:buNone/>
              <a:defRPr/>
            </a:lvl1pPr>
          </a:lstStyle>
          <a:p>
            <a:pPr lvl="0"/>
            <a:r>
              <a:rPr lang="en-GB"/>
              <a:t> </a:t>
            </a:r>
          </a:p>
        </p:txBody>
      </p:sp>
      <p:sp>
        <p:nvSpPr>
          <p:cNvPr id="147" name="&gt;">
            <a:extLst>
              <a:ext uri="{FF2B5EF4-FFF2-40B4-BE49-F238E27FC236}">
                <a16:creationId xmlns:a16="http://schemas.microsoft.com/office/drawing/2014/main" id="{B7047D21-55FE-4B63-B1D8-8A610FAEFAF5}"/>
              </a:ext>
            </a:extLst>
          </p:cNvPr>
          <p:cNvSpPr>
            <a:spLocks noGrp="1"/>
          </p:cNvSpPr>
          <p:nvPr>
            <p:ph type="body" sz="quarter" idx="15" hasCustomPrompt="1"/>
          </p:nvPr>
        </p:nvSpPr>
        <p:spPr>
          <a:xfrm>
            <a:off x="550570" y="5070205"/>
            <a:ext cx="62838" cy="182400"/>
          </a:xfrm>
          <a:custGeom>
            <a:avLst/>
            <a:gdLst>
              <a:gd name="connsiteX0" fmla="*/ 17352 w 62838"/>
              <a:gd name="connsiteY0" fmla="*/ 0 h 182400"/>
              <a:gd name="connsiteX1" fmla="*/ 62520 w 62838"/>
              <a:gd name="connsiteY1" fmla="*/ 91200 h 182400"/>
              <a:gd name="connsiteX2" fmla="*/ 21864 w 62838"/>
              <a:gd name="connsiteY2" fmla="*/ 182400 h 182400"/>
              <a:gd name="connsiteX3" fmla="*/ 8308 w 62838"/>
              <a:gd name="connsiteY3" fmla="*/ 145920 h 182400"/>
              <a:gd name="connsiteX4" fmla="*/ 26385 w 62838"/>
              <a:gd name="connsiteY4" fmla="*/ 91200 h 182400"/>
              <a:gd name="connsiteX5" fmla="*/ 3796 w 62838"/>
              <a:gd name="connsiteY5" fmla="*/ 36480 h 182400"/>
              <a:gd name="connsiteX6" fmla="*/ 17352 w 62838"/>
              <a:gd name="connsiteY6" fmla="*/ 0 h 18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38" h="182400">
                <a:moveTo>
                  <a:pt x="17352" y="0"/>
                </a:moveTo>
                <a:cubicBezTo>
                  <a:pt x="17352" y="0"/>
                  <a:pt x="62520" y="69312"/>
                  <a:pt x="62520" y="91200"/>
                </a:cubicBezTo>
                <a:cubicBezTo>
                  <a:pt x="67041" y="113088"/>
                  <a:pt x="21864" y="182400"/>
                  <a:pt x="21864" y="182400"/>
                </a:cubicBezTo>
                <a:cubicBezTo>
                  <a:pt x="21864" y="182400"/>
                  <a:pt x="-5237" y="175104"/>
                  <a:pt x="8308" y="145920"/>
                </a:cubicBezTo>
                <a:cubicBezTo>
                  <a:pt x="17352" y="116736"/>
                  <a:pt x="26385" y="91200"/>
                  <a:pt x="26385" y="91200"/>
                </a:cubicBezTo>
                <a:lnTo>
                  <a:pt x="3796" y="36480"/>
                </a:lnTo>
                <a:cubicBezTo>
                  <a:pt x="-9759" y="3648"/>
                  <a:pt x="17352" y="0"/>
                  <a:pt x="17352" y="0"/>
                </a:cubicBezTo>
                <a:close/>
              </a:path>
            </a:pathLst>
          </a:custGeom>
          <a:solidFill>
            <a:srgbClr val="FFFFFF"/>
          </a:solidFill>
          <a:ln w="12700">
            <a:noFill/>
          </a:ln>
        </p:spPr>
        <p:txBody>
          <a:bodyPr wrap="square">
            <a:noAutofit/>
          </a:bodyPr>
          <a:lstStyle>
            <a:lvl1pPr marL="0" indent="0">
              <a:buFont typeface="Arial" panose="020B0604020202020204" pitchFamily="34" charset="0"/>
              <a:buNone/>
              <a:defRPr/>
            </a:lvl1pPr>
          </a:lstStyle>
          <a:p>
            <a:pPr lvl="0"/>
            <a:r>
              <a:rPr lang="en-GB"/>
              <a:t> </a:t>
            </a:r>
          </a:p>
        </p:txBody>
      </p:sp>
      <p:sp>
        <p:nvSpPr>
          <p:cNvPr id="152" name="Tijdelijke aanduiding voor verticale tekst 2">
            <a:extLst>
              <a:ext uri="{FF2B5EF4-FFF2-40B4-BE49-F238E27FC236}">
                <a16:creationId xmlns:a16="http://schemas.microsoft.com/office/drawing/2014/main" id="{FC38A077-DCB9-4498-8DB4-E60250F49476}"/>
              </a:ext>
            </a:extLst>
          </p:cNvPr>
          <p:cNvSpPr>
            <a:spLocks noGrp="1"/>
          </p:cNvSpPr>
          <p:nvPr>
            <p:ph type="body" orient="vert" idx="18" hasCustomPrompt="1"/>
          </p:nvPr>
        </p:nvSpPr>
        <p:spPr>
          <a:xfrm>
            <a:off x="0" y="0"/>
            <a:ext cx="7585700" cy="6858000"/>
          </a:xfrm>
          <a:gradFill>
            <a:gsLst>
              <a:gs pos="0">
                <a:schemeClr val="tx1">
                  <a:alpha val="30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lstStyle>
            <a:lvl1pPr marL="0" indent="0" algn="l">
              <a:buFontTx/>
              <a:buNone/>
              <a:defRPr lang="nl-NL" sz="1050" i="1" dirty="0">
                <a:solidFill>
                  <a:schemeClr val="lt1"/>
                </a:solidFill>
              </a:defRPr>
            </a:lvl1pPr>
          </a:lstStyle>
          <a:p>
            <a:pPr marL="0" lvl="0" algn="ctr" defTabSz="914400"/>
            <a:r>
              <a:rPr lang="en-GB"/>
              <a:t>    </a:t>
            </a:r>
          </a:p>
        </p:txBody>
      </p:sp>
      <p:sp>
        <p:nvSpPr>
          <p:cNvPr id="15" name="Logo">
            <a:extLst>
              <a:ext uri="{FF2B5EF4-FFF2-40B4-BE49-F238E27FC236}">
                <a16:creationId xmlns:a16="http://schemas.microsoft.com/office/drawing/2014/main" id="{209E820A-5DE9-4FC3-986A-5D1FB86C8AC7}"/>
              </a:ext>
            </a:extLst>
          </p:cNvPr>
          <p:cNvSpPr>
            <a:spLocks noGrp="1"/>
          </p:cNvSpPr>
          <p:nvPr>
            <p:ph type="body" sz="quarter" idx="17" hasCustomPrompt="1"/>
          </p:nvPr>
        </p:nvSpPr>
        <p:spPr>
          <a:xfrm>
            <a:off x="602351" y="602265"/>
            <a:ext cx="2822400" cy="504000"/>
          </a:xfrm>
          <a:prstGeom prst="rect">
            <a:avLst/>
          </a:prstGeom>
          <a:blipFill>
            <a:blip r:embed="rId3" cstate="hqprint">
              <a:extLst>
                <a:ext uri="{28A0092B-C50C-407E-A947-70E740481C1C}">
                  <a14:useLocalDpi xmlns:a14="http://schemas.microsoft.com/office/drawing/2010/main"/>
                </a:ext>
              </a:extLst>
            </a:blip>
            <a:stretch>
              <a:fillRect/>
            </a:stretch>
          </a:blipFill>
          <a:ln w="12700">
            <a:noFill/>
          </a:ln>
        </p:spPr>
        <p:txBody>
          <a:bodyPr/>
          <a:lstStyle>
            <a:lvl1pPr marL="0" indent="0">
              <a:buFont typeface="Arial" panose="020B0604020202020204" pitchFamily="34" charset="0"/>
              <a:buNone/>
              <a:defRPr/>
            </a:lvl1pPr>
          </a:lstStyle>
          <a:p>
            <a:pPr lvl="0"/>
            <a:r>
              <a:rPr lang="en-GB"/>
              <a:t>  </a:t>
            </a:r>
          </a:p>
        </p:txBody>
      </p:sp>
      <p:sp>
        <p:nvSpPr>
          <p:cNvPr id="7" name="Datum">
            <a:extLst>
              <a:ext uri="{FF2B5EF4-FFF2-40B4-BE49-F238E27FC236}">
                <a16:creationId xmlns:a16="http://schemas.microsoft.com/office/drawing/2014/main" id="{946905A8-314B-47D6-9A70-0C647876EC1C}"/>
              </a:ext>
            </a:extLst>
          </p:cNvPr>
          <p:cNvSpPr>
            <a:spLocks noGrp="1"/>
          </p:cNvSpPr>
          <p:nvPr>
            <p:ph type="dt" sz="half" idx="20"/>
          </p:nvPr>
        </p:nvSpPr>
        <p:spPr>
          <a:xfrm>
            <a:off x="773113" y="6130564"/>
            <a:ext cx="2808287" cy="165461"/>
          </a:xfrm>
        </p:spPr>
        <p:txBody>
          <a:bodyPr/>
          <a:lstStyle>
            <a:lvl1pPr>
              <a:defRPr sz="1600">
                <a:solidFill>
                  <a:schemeClr val="bg1"/>
                </a:solidFill>
              </a:defRPr>
            </a:lvl1pPr>
          </a:lstStyle>
          <a:p>
            <a:r>
              <a:rPr lang="en-GB" noProof="0"/>
              <a:t>19 September 2022</a:t>
            </a:r>
          </a:p>
        </p:txBody>
      </p:sp>
      <p:sp>
        <p:nvSpPr>
          <p:cNvPr id="9" name="Subtitel">
            <a:extLst>
              <a:ext uri="{FF2B5EF4-FFF2-40B4-BE49-F238E27FC236}">
                <a16:creationId xmlns:a16="http://schemas.microsoft.com/office/drawing/2014/main" id="{EF14CB9B-F149-429B-A5C3-71E7B5658D62}"/>
              </a:ext>
            </a:extLst>
          </p:cNvPr>
          <p:cNvSpPr>
            <a:spLocks noGrp="1"/>
          </p:cNvSpPr>
          <p:nvPr>
            <p:ph type="subTitle" idx="1" hasCustomPrompt="1"/>
          </p:nvPr>
        </p:nvSpPr>
        <p:spPr>
          <a:xfrm>
            <a:off x="777244" y="5298468"/>
            <a:ext cx="9809656" cy="448184"/>
          </a:xfrm>
        </p:spPr>
        <p:txBody>
          <a:bodyPr/>
          <a:lstStyle>
            <a:lvl1pPr marL="0" indent="0" algn="l">
              <a:buNone/>
              <a:defRPr sz="3000" cap="all" baseline="0">
                <a:solidFill>
                  <a:schemeClr val="bg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Second title here</a:t>
            </a:r>
          </a:p>
        </p:txBody>
      </p:sp>
      <p:sp>
        <p:nvSpPr>
          <p:cNvPr id="6" name="Titel"/>
          <p:cNvSpPr>
            <a:spLocks noGrp="1"/>
          </p:cNvSpPr>
          <p:nvPr>
            <p:ph type="title" hasCustomPrompt="1"/>
          </p:nvPr>
        </p:nvSpPr>
        <p:spPr>
          <a:xfrm>
            <a:off x="777244" y="4966970"/>
            <a:ext cx="9809656" cy="319549"/>
          </a:xfrm>
        </p:spPr>
        <p:txBody>
          <a:bodyPr bIns="0" anchor="ctr"/>
          <a:lstStyle>
            <a:lvl1pPr>
              <a:defRPr baseline="0">
                <a:solidFill>
                  <a:schemeClr val="bg1"/>
                </a:solidFill>
              </a:defRPr>
            </a:lvl1pPr>
          </a:lstStyle>
          <a:p>
            <a:r>
              <a:rPr lang="en-GB"/>
              <a:t>Insert a bold title here</a:t>
            </a:r>
          </a:p>
        </p:txBody>
      </p:sp>
      <mc:AlternateContent xmlns:mc="http://schemas.openxmlformats.org/markup-compatibility/2006" xmlns:p14="http://schemas.microsoft.com/office/powerpoint/2010/main">
        <mc:Choice Requires="p14">
          <p:contentPart p14:bwMode="auto" r:id="rId4">
            <p14:nvContentPartPr>
              <p14:cNvPr id="5" name="Inkt 4">
                <a:extLst>
                  <a:ext uri="{FF2B5EF4-FFF2-40B4-BE49-F238E27FC236}">
                    <a16:creationId xmlns:a16="http://schemas.microsoft.com/office/drawing/2014/main" id="{5F3FC07D-C82C-4B2B-AAB7-F052D74C85DF}"/>
                  </a:ext>
                </a:extLst>
              </p14:cNvPr>
              <p14:cNvContentPartPr/>
              <p14:nvPr userDrawn="1"/>
            </p14:nvContentPartPr>
            <p14:xfrm>
              <a:off x="15415652" y="-909683"/>
              <a:ext cx="360" cy="23400"/>
            </p14:xfrm>
          </p:contentPart>
        </mc:Choice>
        <mc:Fallback xmlns="">
          <p:pic>
            <p:nvPicPr>
              <p:cNvPr id="5" name="Inkt 4">
                <a:extLst>
                  <a:ext uri="{FF2B5EF4-FFF2-40B4-BE49-F238E27FC236}">
                    <a16:creationId xmlns:a16="http://schemas.microsoft.com/office/drawing/2014/main" id="{5F3FC07D-C82C-4B2B-AAB7-F052D74C85DF}"/>
                  </a:ext>
                </a:extLst>
              </p:cNvPr>
              <p:cNvPicPr/>
              <p:nvPr/>
            </p:nvPicPr>
            <p:blipFill>
              <a:blip r:embed="rId5"/>
              <a:stretch>
                <a:fillRect/>
              </a:stretch>
            </p:blipFill>
            <p:spPr>
              <a:xfrm>
                <a:off x="15406652" y="-918683"/>
                <a:ext cx="18000" cy="41040"/>
              </a:xfrm>
              <a:prstGeom prst="rect">
                <a:avLst/>
              </a:prstGeom>
            </p:spPr>
          </p:pic>
        </mc:Fallback>
      </mc:AlternateContent>
    </p:spTree>
    <p:extLst>
      <p:ext uri="{BB962C8B-B14F-4D97-AF65-F5344CB8AC3E}">
        <p14:creationId xmlns:p14="http://schemas.microsoft.com/office/powerpoint/2010/main" val="159106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47"/>
                                        </p:tgtEl>
                                        <p:attrNameLst>
                                          <p:attrName>style.visibility</p:attrName>
                                        </p:attrNameLst>
                                      </p:cBhvr>
                                      <p:to>
                                        <p:strVal val="visible"/>
                                      </p:to>
                                    </p:set>
                                    <p:anim calcmode="lin" valueType="num">
                                      <p:cBhvr additive="base">
                                        <p:cTn id="7" dur="1000" fill="hold"/>
                                        <p:tgtEl>
                                          <p:spTgt spid="147"/>
                                        </p:tgtEl>
                                        <p:attrNameLst>
                                          <p:attrName>ppt_x</p:attrName>
                                        </p:attrNameLst>
                                      </p:cBhvr>
                                      <p:tavLst>
                                        <p:tav tm="0">
                                          <p:val>
                                            <p:strVal val="#ppt_x"/>
                                          </p:val>
                                        </p:tav>
                                        <p:tav tm="100000">
                                          <p:val>
                                            <p:strVal val="#ppt_x"/>
                                          </p:val>
                                        </p:tav>
                                      </p:tavLst>
                                    </p:anim>
                                    <p:anim calcmode="lin" valueType="num">
                                      <p:cBhvr additive="base">
                                        <p:cTn id="8" dur="1000" fill="hold"/>
                                        <p:tgtEl>
                                          <p:spTgt spid="147"/>
                                        </p:tgtEl>
                                        <p:attrNameLst>
                                          <p:attrName>ppt_y</p:attrName>
                                        </p:attrNameLst>
                                      </p:cBhvr>
                                      <p:tavLst>
                                        <p:tav tm="0">
                                          <p:val>
                                            <p:strVal val="1+#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ppt_x"/>
                                          </p:val>
                                        </p:tav>
                                        <p:tav tm="100000">
                                          <p:val>
                                            <p:strVal val="#ppt_x"/>
                                          </p:val>
                                        </p:tav>
                                      </p:tavLst>
                                    </p:anim>
                                    <p:anim calcmode="lin" valueType="num">
                                      <p:cBhvr additive="base">
                                        <p:cTn id="12" dur="1000" fill="hold"/>
                                        <p:tgtEl>
                                          <p:spTgt spid="15"/>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100"/>
                                  </p:stCondLst>
                                  <p:childTnLst>
                                    <p:set>
                                      <p:cBhvr>
                                        <p:cTn id="14" dur="1" fill="hold">
                                          <p:stCondLst>
                                            <p:cond delay="0"/>
                                          </p:stCondLst>
                                        </p:cTn>
                                        <p:tgtEl>
                                          <p:spTgt spid="144"/>
                                        </p:tgtEl>
                                        <p:attrNameLst>
                                          <p:attrName>style.visibility</p:attrName>
                                        </p:attrNameLst>
                                      </p:cBhvr>
                                      <p:to>
                                        <p:strVal val="visible"/>
                                      </p:to>
                                    </p:set>
                                    <p:anim calcmode="lin" valueType="num">
                                      <p:cBhvr additive="base">
                                        <p:cTn id="15" dur="900" fill="hold"/>
                                        <p:tgtEl>
                                          <p:spTgt spid="144"/>
                                        </p:tgtEl>
                                        <p:attrNameLst>
                                          <p:attrName>ppt_x</p:attrName>
                                        </p:attrNameLst>
                                      </p:cBhvr>
                                      <p:tavLst>
                                        <p:tav tm="0">
                                          <p:val>
                                            <p:strVal val="#ppt_x"/>
                                          </p:val>
                                        </p:tav>
                                        <p:tav tm="100000">
                                          <p:val>
                                            <p:strVal val="#ppt_x"/>
                                          </p:val>
                                        </p:tav>
                                      </p:tavLst>
                                    </p:anim>
                                    <p:anim calcmode="lin" valueType="num">
                                      <p:cBhvr additive="base">
                                        <p:cTn id="16" dur="900" fill="hold"/>
                                        <p:tgtEl>
                                          <p:spTgt spid="144"/>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tmplLst>
          <p:tmpl>
            <p:tnLst>
              <p:par>
                <p:cTn presetID="2" presetClass="entr" presetSubtype="4" decel="100000" fill="hold" nodeType="withEffect">
                  <p:stCondLst>
                    <p:cond delay="100"/>
                  </p:stCondLst>
                  <p:childTnLst>
                    <p:set>
                      <p:cBhvr>
                        <p:cTn dur="1" fill="hold">
                          <p:stCondLst>
                            <p:cond delay="0"/>
                          </p:stCondLst>
                        </p:cTn>
                        <p:tgtEl>
                          <p:spTgt spid="144"/>
                        </p:tgtEl>
                        <p:attrNameLst>
                          <p:attrName>style.visibility</p:attrName>
                        </p:attrNameLst>
                      </p:cBhvr>
                      <p:to>
                        <p:strVal val="visible"/>
                      </p:to>
                    </p:set>
                    <p:anim calcmode="lin" valueType="num">
                      <p:cBhvr additive="base">
                        <p:cTn dur="900" fill="hold"/>
                        <p:tgtEl>
                          <p:spTgt spid="144"/>
                        </p:tgtEl>
                        <p:attrNameLst>
                          <p:attrName>ppt_x</p:attrName>
                        </p:attrNameLst>
                      </p:cBhvr>
                      <p:tavLst>
                        <p:tav tm="0">
                          <p:val>
                            <p:strVal val="#ppt_x"/>
                          </p:val>
                        </p:tav>
                        <p:tav tm="100000">
                          <p:val>
                            <p:strVal val="#ppt_x"/>
                          </p:val>
                        </p:tav>
                      </p:tavLst>
                    </p:anim>
                    <p:anim calcmode="lin" valueType="num">
                      <p:cBhvr additive="base">
                        <p:cTn dur="900" fill="hold"/>
                        <p:tgtEl>
                          <p:spTgt spid="144"/>
                        </p:tgtEl>
                        <p:attrNameLst>
                          <p:attrName>ppt_y</p:attrName>
                        </p:attrNameLst>
                      </p:cBhvr>
                      <p:tavLst>
                        <p:tav tm="0">
                          <p:val>
                            <p:strVal val="1+#ppt_h/2"/>
                          </p:val>
                        </p:tav>
                        <p:tav tm="100000">
                          <p:val>
                            <p:strVal val="#ppt_y"/>
                          </p:val>
                        </p:tav>
                      </p:tavLst>
                    </p:anim>
                  </p:childTnLst>
                </p:cTn>
              </p:par>
            </p:tnLst>
          </p:tmpl>
        </p:tmplLst>
      </p:bldP>
      <p:bldP spid="147" grpId="0" animBg="1">
        <p:tmplLst>
          <p:tmpl>
            <p:tnLst>
              <p:par>
                <p:cTn presetID="2" presetClass="entr" presetSubtype="4" decel="100000" fill="hold" nodeType="withEffect">
                  <p:stCondLst>
                    <p:cond delay="0"/>
                  </p:stCondLst>
                  <p:childTnLst>
                    <p:set>
                      <p:cBhvr>
                        <p:cTn dur="1" fill="hold">
                          <p:stCondLst>
                            <p:cond delay="0"/>
                          </p:stCondLst>
                        </p:cTn>
                        <p:tgtEl>
                          <p:spTgt spid="147"/>
                        </p:tgtEl>
                        <p:attrNameLst>
                          <p:attrName>style.visibility</p:attrName>
                        </p:attrNameLst>
                      </p:cBhvr>
                      <p:to>
                        <p:strVal val="visible"/>
                      </p:to>
                    </p:set>
                    <p:anim calcmode="lin" valueType="num">
                      <p:cBhvr additive="base">
                        <p:cTn dur="1000" fill="hold"/>
                        <p:tgtEl>
                          <p:spTgt spid="147"/>
                        </p:tgtEl>
                        <p:attrNameLst>
                          <p:attrName>ppt_x</p:attrName>
                        </p:attrNameLst>
                      </p:cBhvr>
                      <p:tavLst>
                        <p:tav tm="0">
                          <p:val>
                            <p:strVal val="#ppt_x"/>
                          </p:val>
                        </p:tav>
                        <p:tav tm="100000">
                          <p:val>
                            <p:strVal val="#ppt_x"/>
                          </p:val>
                        </p:tav>
                      </p:tavLst>
                    </p:anim>
                    <p:anim calcmode="lin" valueType="num">
                      <p:cBhvr additive="base">
                        <p:cTn dur="1000" fill="hold"/>
                        <p:tgtEl>
                          <p:spTgt spid="147"/>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1" decel="10000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1000" fill="hold"/>
                        <p:tgtEl>
                          <p:spTgt spid="15"/>
                        </p:tgtEl>
                        <p:attrNameLst>
                          <p:attrName>ppt_x</p:attrName>
                        </p:attrNameLst>
                      </p:cBhvr>
                      <p:tavLst>
                        <p:tav tm="0">
                          <p:val>
                            <p:strVal val="#ppt_x"/>
                          </p:val>
                        </p:tav>
                        <p:tav tm="100000">
                          <p:val>
                            <p:strVal val="#ppt_x"/>
                          </p:val>
                        </p:tav>
                      </p:tavLst>
                    </p:anim>
                    <p:anim calcmode="lin" valueType="num">
                      <p:cBhvr additive="base">
                        <p:cTn dur="1000" fill="hold"/>
                        <p:tgtEl>
                          <p:spTgt spid="15"/>
                        </p:tgtEl>
                        <p:attrNameLst>
                          <p:attrName>ppt_y</p:attrName>
                        </p:attrNameLst>
                      </p:cBhvr>
                      <p:tavLst>
                        <p:tav tm="0">
                          <p:val>
                            <p:strVal val="0-#ppt_h/2"/>
                          </p:val>
                        </p:tav>
                        <p:tav tm="100000">
                          <p:val>
                            <p:strVal val="#ppt_y"/>
                          </p:val>
                        </p:tav>
                      </p:tavLst>
                    </p:anim>
                  </p:childTnLst>
                </p:cTn>
              </p:par>
            </p:tnLst>
          </p:tmpl>
        </p:tmplLst>
      </p:bldP>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6" grpId="0"/>
    </p:bldLst>
  </p:timing>
  <p:hf sldNum="0"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grpSp>
        <p:nvGrpSpPr>
          <p:cNvPr id="304" name="INSTRUCTION">
            <a:extLst>
              <a:ext uri="{FF2B5EF4-FFF2-40B4-BE49-F238E27FC236}">
                <a16:creationId xmlns:a16="http://schemas.microsoft.com/office/drawing/2014/main" id="{ED72224E-F26A-4687-8C33-4D5EEF74F612}"/>
              </a:ext>
            </a:extLst>
          </p:cNvPr>
          <p:cNvGrpSpPr/>
          <p:nvPr userDrawn="1"/>
        </p:nvGrpSpPr>
        <p:grpSpPr>
          <a:xfrm>
            <a:off x="-3786437" y="0"/>
            <a:ext cx="3693386" cy="5359349"/>
            <a:chOff x="-3786437" y="0"/>
            <a:chExt cx="3693386" cy="5359349"/>
          </a:xfrm>
        </p:grpSpPr>
        <p:sp>
          <p:nvSpPr>
            <p:cNvPr id="305" name="Rechthoek 304">
              <a:extLst>
                <a:ext uri="{FF2B5EF4-FFF2-40B4-BE49-F238E27FC236}">
                  <a16:creationId xmlns:a16="http://schemas.microsoft.com/office/drawing/2014/main" id="{EAEA2617-B466-4D43-81A2-65784E2559F1}"/>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Choosing text levels</a:t>
              </a:r>
            </a:p>
          </p:txBody>
        </p:sp>
        <p:sp>
          <p:nvSpPr>
            <p:cNvPr id="306" name="Ovaal 305">
              <a:extLst>
                <a:ext uri="{FF2B5EF4-FFF2-40B4-BE49-F238E27FC236}">
                  <a16:creationId xmlns:a16="http://schemas.microsoft.com/office/drawing/2014/main" id="{333F15A8-374F-4303-885E-F34D3E3CCE7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07" name="Rechthoek 306">
              <a:extLst>
                <a:ext uri="{FF2B5EF4-FFF2-40B4-BE49-F238E27FC236}">
                  <a16:creationId xmlns:a16="http://schemas.microsoft.com/office/drawing/2014/main" id="{EE385323-045F-4F03-AF75-800FB7DD58E6}"/>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9388" marR="0" lvl="0" indent="-179388" algn="l" defTabSz="719138" rtl="0" eaLnBrk="1" fontAlgn="auto" latinLnBrk="0" hangingPunct="1">
                <a:lnSpc>
                  <a:spcPct val="100000"/>
                </a:lnSpc>
                <a:spcBef>
                  <a:spcPts val="300"/>
                </a:spcBef>
                <a:spcAft>
                  <a:spcPts val="600"/>
                </a:spcAft>
                <a:buClr>
                  <a:srgbClr val="71A4C3"/>
                </a:buClr>
                <a:buSzPct val="100000"/>
                <a:buFontTx/>
                <a:buBlip>
                  <a:blip r:embed="rId2">
                    <a:extLst>
                      <a:ext uri="{96DAC541-7B7A-43D3-8B79-37D633B846F1}">
                        <asvg:svgBlip xmlns:asvg="http://schemas.microsoft.com/office/drawing/2016/SVG/main" r:embed="rId3"/>
                      </a:ext>
                    </a:extLst>
                  </a:blip>
                </a:buBlip>
                <a:tabLst/>
                <a:defRPr/>
              </a:pPr>
              <a:r>
                <a:rPr kumimoji="0" lang="en-GB" sz="1100" b="0" i="0" u="none" strike="noStrike" kern="1200" cap="none" spc="0" normalizeH="0" baseline="0" noProof="0">
                  <a:ln>
                    <a:noFill/>
                  </a:ln>
                  <a:solidFill>
                    <a:prstClr val="black"/>
                  </a:solidFill>
                  <a:effectLst/>
                  <a:uLnTx/>
                  <a:uFillTx/>
                  <a:latin typeface="+mn-lt"/>
                  <a:ea typeface="+mn-ea"/>
                  <a:cs typeface="+mn-cs"/>
                </a:rPr>
                <a:t>Bullet</a:t>
              </a:r>
            </a:p>
          </p:txBody>
        </p:sp>
        <p:sp>
          <p:nvSpPr>
            <p:cNvPr id="308" name="Ovaal 307">
              <a:extLst>
                <a:ext uri="{FF2B5EF4-FFF2-40B4-BE49-F238E27FC236}">
                  <a16:creationId xmlns:a16="http://schemas.microsoft.com/office/drawing/2014/main" id="{B58762B6-9659-47C1-9A0D-F41C74230A5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09" name="Rechthoek 308">
              <a:extLst>
                <a:ext uri="{FF2B5EF4-FFF2-40B4-BE49-F238E27FC236}">
                  <a16:creationId xmlns:a16="http://schemas.microsoft.com/office/drawing/2014/main" id="{52DEC30C-A9AD-4B57-B96F-1170076BC611}"/>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310" name="Rechthoek 309">
              <a:extLst>
                <a:ext uri="{FF2B5EF4-FFF2-40B4-BE49-F238E27FC236}">
                  <a16:creationId xmlns:a16="http://schemas.microsoft.com/office/drawing/2014/main" id="{2838E156-899F-4029-AB7A-C9D43E91D58C}"/>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0363" marR="0" lvl="1" indent="-180975" algn="l" defTabSz="719138" rtl="0" eaLnBrk="1" fontAlgn="auto" latinLnBrk="0" hangingPunct="1">
                <a:lnSpc>
                  <a:spcPct val="100000"/>
                </a:lnSpc>
                <a:spcBef>
                  <a:spcPts val="300"/>
                </a:spcBef>
                <a:spcAft>
                  <a:spcPts val="600"/>
                </a:spcAft>
                <a:buClr>
                  <a:srgbClr val="71A4C3"/>
                </a:buClr>
                <a:buSzPct val="100000"/>
                <a:buFontTx/>
                <a:buBlip>
                  <a:blip r:embed="rId4">
                    <a:extLst>
                      <a:ext uri="{96DAC541-7B7A-43D3-8B79-37D633B846F1}">
                        <asvg:svgBlip xmlns:asvg="http://schemas.microsoft.com/office/drawing/2016/SVG/main" r:embed="rId5"/>
                      </a:ext>
                    </a:extLst>
                  </a:blip>
                </a:buBlip>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Sub-bullet</a:t>
              </a:r>
            </a:p>
          </p:txBody>
        </p:sp>
        <p:sp>
          <p:nvSpPr>
            <p:cNvPr id="311" name="Ovaal 310">
              <a:extLst>
                <a:ext uri="{FF2B5EF4-FFF2-40B4-BE49-F238E27FC236}">
                  <a16:creationId xmlns:a16="http://schemas.microsoft.com/office/drawing/2014/main" id="{16FD23C7-6D49-44EB-97D6-8DB1014F4369}"/>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12" name="Rechthoek 311">
              <a:extLst>
                <a:ext uri="{FF2B5EF4-FFF2-40B4-BE49-F238E27FC236}">
                  <a16:creationId xmlns:a16="http://schemas.microsoft.com/office/drawing/2014/main" id="{B892F48F-4644-4897-8254-D983AF5A0B7C}"/>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2" indent="0" algn="l" defTabSz="719138" rtl="0" eaLnBrk="1" fontAlgn="auto" latinLnBrk="0" hangingPunct="1">
                <a:lnSpc>
                  <a:spcPct val="100000"/>
                </a:lnSpc>
                <a:spcBef>
                  <a:spcPts val="300"/>
                </a:spcBef>
                <a:spcAft>
                  <a:spcPts val="600"/>
                </a:spcAft>
                <a:buClr>
                  <a:srgbClr val="0070C0"/>
                </a:buClr>
                <a:buSzPct val="85000"/>
                <a:buFontTx/>
                <a:buNone/>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Default text</a:t>
              </a:r>
            </a:p>
          </p:txBody>
        </p:sp>
        <p:sp>
          <p:nvSpPr>
            <p:cNvPr id="313" name="Ovaal 312">
              <a:extLst>
                <a:ext uri="{FF2B5EF4-FFF2-40B4-BE49-F238E27FC236}">
                  <a16:creationId xmlns:a16="http://schemas.microsoft.com/office/drawing/2014/main" id="{589280C0-652E-4180-9AC1-995EC4C1630E}"/>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14" name="Rechthoek 313">
              <a:extLst>
                <a:ext uri="{FF2B5EF4-FFF2-40B4-BE49-F238E27FC236}">
                  <a16:creationId xmlns:a16="http://schemas.microsoft.com/office/drawing/2014/main" id="{F765AD69-0166-4390-8039-93ECDBE3623C}"/>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100000"/>
                </a:lnSpc>
                <a:spcBef>
                  <a:spcPts val="300"/>
                </a:spcBef>
                <a:spcAft>
                  <a:spcPts val="1200"/>
                </a:spcAft>
                <a:buClrTx/>
                <a:buSzTx/>
                <a:buFontTx/>
                <a:buNone/>
                <a:tabLst/>
                <a:defRPr/>
              </a:pPr>
              <a:r>
                <a:rPr kumimoji="0" lang="en-GB" sz="1400" b="1" i="0" u="none" strike="noStrike" kern="1200" cap="all" spc="30" normalizeH="0" baseline="0" noProof="0">
                  <a:ln>
                    <a:noFill/>
                  </a:ln>
                  <a:solidFill>
                    <a:srgbClr val="71A4C3"/>
                  </a:solidFill>
                  <a:effectLst/>
                  <a:uLnTx/>
                  <a:uFillTx/>
                  <a:latin typeface="Segoe UI"/>
                  <a:ea typeface="+mn-ea"/>
                  <a:cs typeface="Calibri" panose="020F0502020204030204" pitchFamily="34" charset="0"/>
                </a:rPr>
                <a:t>header</a:t>
              </a:r>
            </a:p>
          </p:txBody>
        </p:sp>
        <p:sp>
          <p:nvSpPr>
            <p:cNvPr id="315" name="Ovaal 314">
              <a:extLst>
                <a:ext uri="{FF2B5EF4-FFF2-40B4-BE49-F238E27FC236}">
                  <a16:creationId xmlns:a16="http://schemas.microsoft.com/office/drawing/2014/main" id="{964D6588-5D25-42CA-829F-7DC630875AC1}"/>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16" name="Rechthoek 315">
              <a:extLst>
                <a:ext uri="{FF2B5EF4-FFF2-40B4-BE49-F238E27FC236}">
                  <a16:creationId xmlns:a16="http://schemas.microsoft.com/office/drawing/2014/main" id="{831C1300-8413-448E-A47C-4ED987A10416}"/>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182563" marR="0" lvl="4" indent="-182563" algn="l" defTabSz="719138" rtl="0" eaLnBrk="1" fontAlgn="auto" latinLnBrk="0" hangingPunct="1">
                <a:lnSpc>
                  <a:spcPct val="100000"/>
                </a:lnSpc>
                <a:spcBef>
                  <a:spcPts val="300"/>
                </a:spcBef>
                <a:spcAft>
                  <a:spcPts val="600"/>
                </a:spcAft>
                <a:buClr>
                  <a:prstClr val="black"/>
                </a:buClr>
                <a:buSzTx/>
                <a:buFont typeface="+mj-lt"/>
                <a:buAutoNum type="arabicPeriod"/>
                <a:tabLst>
                  <a:tab pos="274638" algn="l"/>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Numerical bullet</a:t>
              </a:r>
            </a:p>
          </p:txBody>
        </p:sp>
        <p:sp>
          <p:nvSpPr>
            <p:cNvPr id="317" name="Ovaal 316">
              <a:extLst>
                <a:ext uri="{FF2B5EF4-FFF2-40B4-BE49-F238E27FC236}">
                  <a16:creationId xmlns:a16="http://schemas.microsoft.com/office/drawing/2014/main" id="{52B8D994-3FC1-4345-8EC6-BC85392E3E1E}"/>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318" name="Rechthoek 317">
              <a:extLst>
                <a:ext uri="{FF2B5EF4-FFF2-40B4-BE49-F238E27FC236}">
                  <a16:creationId xmlns:a16="http://schemas.microsoft.com/office/drawing/2014/main" id="{8BCC7871-20DB-47AB-B00C-C7701C71459E}"/>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0363" marR="0" lvl="6" indent="-180975" algn="l" defTabSz="914400" rtl="0" eaLnBrk="1" fontAlgn="auto" latinLnBrk="0" hangingPunct="1">
                <a:lnSpc>
                  <a:spcPct val="100000"/>
                </a:lnSpc>
                <a:spcBef>
                  <a:spcPts val="300"/>
                </a:spcBef>
                <a:spcAft>
                  <a:spcPts val="600"/>
                </a:spcAft>
                <a:buClrTx/>
                <a:buSzTx/>
                <a:buFontTx/>
                <a:buBlip>
                  <a:blip r:embed="rId4">
                    <a:extLst>
                      <a:ext uri="{96DAC541-7B7A-43D3-8B79-37D633B846F1}">
                        <asvg:svgBlip xmlns:asvg="http://schemas.microsoft.com/office/drawing/2016/SVG/main" r:embed="rId5"/>
                      </a:ext>
                    </a:extLst>
                  </a:blip>
                </a:buBlip>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Sub-bullet</a:t>
              </a:r>
            </a:p>
          </p:txBody>
        </p:sp>
        <p:sp>
          <p:nvSpPr>
            <p:cNvPr id="319" name="Ovaal 318">
              <a:extLst>
                <a:ext uri="{FF2B5EF4-FFF2-40B4-BE49-F238E27FC236}">
                  <a16:creationId xmlns:a16="http://schemas.microsoft.com/office/drawing/2014/main" id="{243CBBFC-47DB-4D7E-9366-F2646AE02A8D}"/>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320" name="Rechthoek 319">
              <a:extLst>
                <a:ext uri="{FF2B5EF4-FFF2-40B4-BE49-F238E27FC236}">
                  <a16:creationId xmlns:a16="http://schemas.microsoft.com/office/drawing/2014/main" id="{02E9BDD8-DD15-4458-81CB-863C705DCEF0}"/>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7" indent="0" algn="l" defTabSz="914400" rtl="0" eaLnBrk="1" fontAlgn="auto" latinLnBrk="0" hangingPunct="1">
                <a:lnSpc>
                  <a:spcPct val="90000"/>
                </a:lnSpc>
                <a:spcBef>
                  <a:spcPts val="300"/>
                </a:spcBef>
                <a:spcAft>
                  <a:spcPts val="600"/>
                </a:spcAft>
                <a:buClrTx/>
                <a:buSzTx/>
                <a:buFontTx/>
                <a:buNone/>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Default text</a:t>
              </a:r>
            </a:p>
          </p:txBody>
        </p:sp>
        <p:sp>
          <p:nvSpPr>
            <p:cNvPr id="321" name="Ovaal 320">
              <a:extLst>
                <a:ext uri="{FF2B5EF4-FFF2-40B4-BE49-F238E27FC236}">
                  <a16:creationId xmlns:a16="http://schemas.microsoft.com/office/drawing/2014/main" id="{2291A86C-2B99-4334-8A05-AEB49E688FA9}"/>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22" name="Rechthoek 321">
              <a:extLst>
                <a:ext uri="{FF2B5EF4-FFF2-40B4-BE49-F238E27FC236}">
                  <a16:creationId xmlns:a16="http://schemas.microsoft.com/office/drawing/2014/main" id="{B03412FD-C851-443E-BCA0-B4E262528613}"/>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100000"/>
                </a:lnSpc>
                <a:spcBef>
                  <a:spcPts val="300"/>
                </a:spcBef>
                <a:spcAft>
                  <a:spcPts val="1200"/>
                </a:spcAft>
                <a:buClrTx/>
                <a:buSzTx/>
                <a:buFontTx/>
                <a:buNone/>
                <a:tabLst/>
                <a:defRPr/>
              </a:pPr>
              <a:r>
                <a:rPr kumimoji="0" lang="en-GB" sz="1400" b="1" i="0" u="none" strike="noStrike" kern="1200" cap="all" spc="0" normalizeH="0" baseline="0" noProof="0">
                  <a:ln>
                    <a:noFill/>
                  </a:ln>
                  <a:solidFill>
                    <a:srgbClr val="71A4C3"/>
                  </a:solidFill>
                  <a:effectLst/>
                  <a:uLnTx/>
                  <a:uFillTx/>
                  <a:latin typeface="Segoe UI"/>
                  <a:ea typeface="+mn-ea"/>
                  <a:cs typeface="+mn-cs"/>
                </a:rPr>
                <a:t>header</a:t>
              </a:r>
            </a:p>
          </p:txBody>
        </p:sp>
        <p:sp>
          <p:nvSpPr>
            <p:cNvPr id="323" name="Ovaal 322">
              <a:extLst>
                <a:ext uri="{FF2B5EF4-FFF2-40B4-BE49-F238E27FC236}">
                  <a16:creationId xmlns:a16="http://schemas.microsoft.com/office/drawing/2014/main" id="{924775AE-5BE5-4AC2-A3FF-294BB9289FF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24" name="Rechthoek 323">
              <a:extLst>
                <a:ext uri="{FF2B5EF4-FFF2-40B4-BE49-F238E27FC236}">
                  <a16:creationId xmlns:a16="http://schemas.microsoft.com/office/drawing/2014/main" id="{8135AD1F-6132-48EE-AC0A-29C6F1C18451}"/>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9388" marR="0" lvl="5" indent="-179388" algn="l" defTabSz="914400" rtl="0" eaLnBrk="1" fontAlgn="auto" latinLnBrk="0" hangingPunct="1">
                <a:lnSpc>
                  <a:spcPct val="100000"/>
                </a:lnSpc>
                <a:spcBef>
                  <a:spcPts val="300"/>
                </a:spcBef>
                <a:spcAft>
                  <a:spcPts val="600"/>
                </a:spcAft>
                <a:buClrTx/>
                <a:buSzTx/>
                <a:buFontTx/>
                <a:buBlip>
                  <a:blip r:embed="rId2">
                    <a:extLst>
                      <a:ext uri="{96DAC541-7B7A-43D3-8B79-37D633B846F1}">
                        <asvg:svgBlip xmlns:asvg="http://schemas.microsoft.com/office/drawing/2016/SVG/main" r:embed="rId3"/>
                      </a:ext>
                    </a:extLst>
                  </a:blip>
                </a:buBlip>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Bullet</a:t>
              </a:r>
            </a:p>
          </p:txBody>
        </p:sp>
        <p:sp>
          <p:nvSpPr>
            <p:cNvPr id="325" name="Rechthoek 324">
              <a:extLst>
                <a:ext uri="{FF2B5EF4-FFF2-40B4-BE49-F238E27FC236}">
                  <a16:creationId xmlns:a16="http://schemas.microsoft.com/office/drawing/2014/main" id="{3609EAF5-05E5-4763-A89D-A4552EAE8FDF}"/>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a:solidFill>
                    <a:srgbClr val="211F26"/>
                  </a:solidFill>
                  <a:latin typeface="Calibri" panose="020F0502020204030204" pitchFamily="34" charset="0"/>
                  <a:cs typeface="Calibri" panose="020F0502020204030204" pitchFamily="34" charset="0"/>
                </a:rPr>
                <a:t>‘VIDEO INSTRUCTIONS’</a:t>
              </a:r>
              <a:r>
                <a:rPr lang="en-GB" sz="1200" cap="none" baseline="0" noProof="0">
                  <a:solidFill>
                    <a:srgbClr val="211F26"/>
                  </a:solidFill>
                  <a:latin typeface="Calibri" panose="020F0502020204030204" pitchFamily="34" charset="0"/>
                  <a:cs typeface="Calibri" panose="020F0502020204030204" pitchFamily="34" charset="0"/>
                </a:rPr>
                <a:t>.</a:t>
              </a:r>
              <a:br>
                <a:rPr lang="en-GB" sz="1200" cap="none"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or insert it via </a:t>
              </a:r>
              <a:r>
                <a:rPr lang="en-GB" sz="1200" i="1" cap="none" baseline="0" noProof="0">
                  <a:solidFill>
                    <a:srgbClr val="211F26"/>
                  </a:solidFill>
                  <a:latin typeface="Calibri" panose="020F0502020204030204" pitchFamily="34" charset="0"/>
                  <a:cs typeface="Calibri" panose="020F0502020204030204" pitchFamily="34" charset="0"/>
                </a:rPr>
                <a:t>‘Home’</a:t>
              </a:r>
              <a:r>
                <a:rPr lang="en-GB" sz="1200" cap="none" baseline="0" noProof="0">
                  <a:solidFill>
                    <a:srgbClr val="211F26"/>
                  </a:solidFill>
                  <a:latin typeface="Calibri" panose="020F0502020204030204" pitchFamily="34" charset="0"/>
                  <a:cs typeface="Calibri" panose="020F0502020204030204" pitchFamily="34" charset="0"/>
                </a:rPr>
                <a:t> &gt; </a:t>
              </a:r>
              <a:r>
                <a:rPr lang="en-GB" sz="1200" i="1" cap="none" baseline="0" noProof="0">
                  <a:solidFill>
                    <a:srgbClr val="211F26"/>
                  </a:solidFill>
                  <a:latin typeface="Calibri" panose="020F0502020204030204" pitchFamily="34" charset="0"/>
                  <a:cs typeface="Calibri" panose="020F0502020204030204" pitchFamily="34" charset="0"/>
                </a:rPr>
                <a:t>‘New Slide’.</a:t>
              </a:r>
            </a:p>
          </p:txBody>
        </p:sp>
        <p:grpSp>
          <p:nvGrpSpPr>
            <p:cNvPr id="326" name="ICOON_info">
              <a:extLst>
                <a:ext uri="{FF2B5EF4-FFF2-40B4-BE49-F238E27FC236}">
                  <a16:creationId xmlns:a16="http://schemas.microsoft.com/office/drawing/2014/main" id="{F61B47CD-0ABA-42E9-8C3B-6DC3C4BD9A07}"/>
                </a:ext>
              </a:extLst>
            </p:cNvPr>
            <p:cNvGrpSpPr/>
            <p:nvPr userDrawn="1"/>
          </p:nvGrpSpPr>
          <p:grpSpPr>
            <a:xfrm>
              <a:off x="-376736" y="4400186"/>
              <a:ext cx="283685" cy="283685"/>
              <a:chOff x="-510741" y="5913713"/>
              <a:chExt cx="267555" cy="267555"/>
            </a:xfrm>
          </p:grpSpPr>
          <p:sp>
            <p:nvSpPr>
              <p:cNvPr id="368" name="Ovaal 367">
                <a:extLst>
                  <a:ext uri="{FF2B5EF4-FFF2-40B4-BE49-F238E27FC236}">
                    <a16:creationId xmlns:a16="http://schemas.microsoft.com/office/drawing/2014/main" id="{539FAF1D-3636-4994-A398-6884B40B353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369" name="Graphic 163" descr="Informatie">
                <a:extLst>
                  <a:ext uri="{FF2B5EF4-FFF2-40B4-BE49-F238E27FC236}">
                    <a16:creationId xmlns:a16="http://schemas.microsoft.com/office/drawing/2014/main" id="{80B842DA-8AC8-40D0-A7BC-896558347CD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27" name="VOORBEELD">
              <a:extLst>
                <a:ext uri="{FF2B5EF4-FFF2-40B4-BE49-F238E27FC236}">
                  <a16:creationId xmlns:a16="http://schemas.microsoft.com/office/drawing/2014/main" id="{9868CFBA-BA7B-44F7-B2FC-4F6685291FDD}"/>
                </a:ext>
              </a:extLst>
            </p:cNvPr>
            <p:cNvGrpSpPr/>
            <p:nvPr userDrawn="1"/>
          </p:nvGrpSpPr>
          <p:grpSpPr>
            <a:xfrm>
              <a:off x="-3605171" y="458674"/>
              <a:ext cx="3234311" cy="558875"/>
              <a:chOff x="-3605171" y="458674"/>
              <a:chExt cx="3234311" cy="558875"/>
            </a:xfrm>
          </p:grpSpPr>
          <p:sp>
            <p:nvSpPr>
              <p:cNvPr id="328" name="Rechthoek 327">
                <a:extLst>
                  <a:ext uri="{FF2B5EF4-FFF2-40B4-BE49-F238E27FC236}">
                    <a16:creationId xmlns:a16="http://schemas.microsoft.com/office/drawing/2014/main" id="{AAE3CA2E-AD2B-4ECD-9B76-59552D18F3E0}"/>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a:solidFill>
                      <a:srgbClr val="211F26"/>
                    </a:solidFill>
                    <a:latin typeface="Calibri" panose="020F0502020204030204" pitchFamily="34" charset="0"/>
                    <a:cs typeface="Calibri" panose="020F0502020204030204" pitchFamily="34" charset="0"/>
                  </a:rPr>
                  <a:t>Home</a:t>
                </a:r>
              </a:p>
            </p:txBody>
          </p:sp>
          <p:sp>
            <p:nvSpPr>
              <p:cNvPr id="329" name="Rechthoek 328">
                <a:extLst>
                  <a:ext uri="{FF2B5EF4-FFF2-40B4-BE49-F238E27FC236}">
                    <a16:creationId xmlns:a16="http://schemas.microsoft.com/office/drawing/2014/main" id="{94223824-8FA0-4A9E-8DFC-6BF7428CEBAC}"/>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330" name="Groep 329">
                <a:extLst>
                  <a:ext uri="{FF2B5EF4-FFF2-40B4-BE49-F238E27FC236}">
                    <a16:creationId xmlns:a16="http://schemas.microsoft.com/office/drawing/2014/main" id="{42864779-D8E4-4DC4-B0AF-A1C5F23381A0}"/>
                  </a:ext>
                </a:extLst>
              </p:cNvPr>
              <p:cNvGrpSpPr/>
              <p:nvPr userDrawn="1"/>
            </p:nvGrpSpPr>
            <p:grpSpPr>
              <a:xfrm>
                <a:off x="-3386247" y="830871"/>
                <a:ext cx="139423" cy="109566"/>
                <a:chOff x="-2866744" y="827071"/>
                <a:chExt cx="168701" cy="132575"/>
              </a:xfrm>
            </p:grpSpPr>
            <p:grpSp>
              <p:nvGrpSpPr>
                <p:cNvPr id="361" name="Groep 360">
                  <a:extLst>
                    <a:ext uri="{FF2B5EF4-FFF2-40B4-BE49-F238E27FC236}">
                      <a16:creationId xmlns:a16="http://schemas.microsoft.com/office/drawing/2014/main" id="{8B529CFA-0424-4C04-9940-9F4F5E985DC2}"/>
                    </a:ext>
                  </a:extLst>
                </p:cNvPr>
                <p:cNvGrpSpPr/>
                <p:nvPr userDrawn="1"/>
              </p:nvGrpSpPr>
              <p:grpSpPr>
                <a:xfrm>
                  <a:off x="-2866744" y="827071"/>
                  <a:ext cx="168701" cy="132575"/>
                  <a:chOff x="-2866744" y="827071"/>
                  <a:chExt cx="168701" cy="132575"/>
                </a:xfrm>
              </p:grpSpPr>
              <p:cxnSp>
                <p:nvCxnSpPr>
                  <p:cNvPr id="363" name="Rechte verbindingslijn 362">
                    <a:extLst>
                      <a:ext uri="{FF2B5EF4-FFF2-40B4-BE49-F238E27FC236}">
                        <a16:creationId xmlns:a16="http://schemas.microsoft.com/office/drawing/2014/main" id="{8ECE394D-72A5-4C70-A7BB-AED1A5762CF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364" name="Rechte verbindingslijn 363">
                    <a:extLst>
                      <a:ext uri="{FF2B5EF4-FFF2-40B4-BE49-F238E27FC236}">
                        <a16:creationId xmlns:a16="http://schemas.microsoft.com/office/drawing/2014/main" id="{B9685ED9-C6EE-40E2-968E-AC4BB87CCF4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365" name="Rechte verbindingslijn 364">
                    <a:extLst>
                      <a:ext uri="{FF2B5EF4-FFF2-40B4-BE49-F238E27FC236}">
                        <a16:creationId xmlns:a16="http://schemas.microsoft.com/office/drawing/2014/main" id="{535A70B0-0DDF-467E-B253-8E956D082F2F}"/>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366" name="Rechte verbindingslijn 365">
                    <a:extLst>
                      <a:ext uri="{FF2B5EF4-FFF2-40B4-BE49-F238E27FC236}">
                        <a16:creationId xmlns:a16="http://schemas.microsoft.com/office/drawing/2014/main" id="{8D728BE4-BD3D-4756-AD79-F86EE7D3790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367" name="Rechte verbindingslijn 366">
                    <a:extLst>
                      <a:ext uri="{FF2B5EF4-FFF2-40B4-BE49-F238E27FC236}">
                        <a16:creationId xmlns:a16="http://schemas.microsoft.com/office/drawing/2014/main" id="{D26CA880-0BF0-45C3-95EC-E31BFB65080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362" name="Pijl: rechts 361">
                  <a:extLst>
                    <a:ext uri="{FF2B5EF4-FFF2-40B4-BE49-F238E27FC236}">
                      <a16:creationId xmlns:a16="http://schemas.microsoft.com/office/drawing/2014/main" id="{2FDCB3BD-4903-484E-9364-CC0934D3321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331" name="Groep 330">
                <a:extLst>
                  <a:ext uri="{FF2B5EF4-FFF2-40B4-BE49-F238E27FC236}">
                    <a16:creationId xmlns:a16="http://schemas.microsoft.com/office/drawing/2014/main" id="{55C48C20-769E-45B8-8DB4-E97CE3D64CCA}"/>
                  </a:ext>
                </a:extLst>
              </p:cNvPr>
              <p:cNvGrpSpPr/>
              <p:nvPr userDrawn="1"/>
            </p:nvGrpSpPr>
            <p:grpSpPr>
              <a:xfrm>
                <a:off x="-3605171" y="830871"/>
                <a:ext cx="139423" cy="109566"/>
                <a:chOff x="-2866744" y="518074"/>
                <a:chExt cx="168701" cy="132575"/>
              </a:xfrm>
            </p:grpSpPr>
            <p:grpSp>
              <p:nvGrpSpPr>
                <p:cNvPr id="354" name="Groep 353">
                  <a:extLst>
                    <a:ext uri="{FF2B5EF4-FFF2-40B4-BE49-F238E27FC236}">
                      <a16:creationId xmlns:a16="http://schemas.microsoft.com/office/drawing/2014/main" id="{1238D367-CC50-4BE8-9CED-E436E5C375DE}"/>
                    </a:ext>
                  </a:extLst>
                </p:cNvPr>
                <p:cNvGrpSpPr/>
                <p:nvPr userDrawn="1"/>
              </p:nvGrpSpPr>
              <p:grpSpPr>
                <a:xfrm>
                  <a:off x="-2866744" y="518074"/>
                  <a:ext cx="168701" cy="132575"/>
                  <a:chOff x="-2866744" y="518074"/>
                  <a:chExt cx="168701" cy="132575"/>
                </a:xfrm>
              </p:grpSpPr>
              <p:cxnSp>
                <p:nvCxnSpPr>
                  <p:cNvPr id="356" name="Rechte verbindingslijn 355">
                    <a:extLst>
                      <a:ext uri="{FF2B5EF4-FFF2-40B4-BE49-F238E27FC236}">
                        <a16:creationId xmlns:a16="http://schemas.microsoft.com/office/drawing/2014/main" id="{A30E2280-5857-48B4-8ABA-4EC803CA844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57" name="Rechte verbindingslijn 356">
                    <a:extLst>
                      <a:ext uri="{FF2B5EF4-FFF2-40B4-BE49-F238E27FC236}">
                        <a16:creationId xmlns:a16="http://schemas.microsoft.com/office/drawing/2014/main" id="{EF4A2E99-B739-46DC-A22A-FD8F4A8BF81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58" name="Rechte verbindingslijn 357">
                    <a:extLst>
                      <a:ext uri="{FF2B5EF4-FFF2-40B4-BE49-F238E27FC236}">
                        <a16:creationId xmlns:a16="http://schemas.microsoft.com/office/drawing/2014/main" id="{C0FB2CCA-965A-460E-9DF4-42F5B15EFDA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59" name="Rechte verbindingslijn 358">
                    <a:extLst>
                      <a:ext uri="{FF2B5EF4-FFF2-40B4-BE49-F238E27FC236}">
                        <a16:creationId xmlns:a16="http://schemas.microsoft.com/office/drawing/2014/main" id="{A923F972-FB63-4865-A8A6-EE8745E3082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60" name="Rechte verbindingslijn 359">
                    <a:extLst>
                      <a:ext uri="{FF2B5EF4-FFF2-40B4-BE49-F238E27FC236}">
                        <a16:creationId xmlns:a16="http://schemas.microsoft.com/office/drawing/2014/main" id="{BF98A0CB-D1C7-4FAF-934F-A1EFF7A5F1E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55" name="Pijl: rechts 354">
                  <a:extLst>
                    <a:ext uri="{FF2B5EF4-FFF2-40B4-BE49-F238E27FC236}">
                      <a16:creationId xmlns:a16="http://schemas.microsoft.com/office/drawing/2014/main" id="{BB33E3B9-007E-4C21-9D1A-A2F8B149415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cxnSp>
            <p:nvCxnSpPr>
              <p:cNvPr id="332" name="Rechte verbindingslijn 331">
                <a:extLst>
                  <a:ext uri="{FF2B5EF4-FFF2-40B4-BE49-F238E27FC236}">
                    <a16:creationId xmlns:a16="http://schemas.microsoft.com/office/drawing/2014/main" id="{37425EF8-509A-4BAF-A940-A4B8A2C9D9B7}"/>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33" name="Rechte verbindingslijn 332">
                <a:extLst>
                  <a:ext uri="{FF2B5EF4-FFF2-40B4-BE49-F238E27FC236}">
                    <a16:creationId xmlns:a16="http://schemas.microsoft.com/office/drawing/2014/main" id="{4978BAF2-ECBA-4CC7-8204-300B4D319FD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34" name="Rechthoek 333">
                <a:extLst>
                  <a:ext uri="{FF2B5EF4-FFF2-40B4-BE49-F238E27FC236}">
                    <a16:creationId xmlns:a16="http://schemas.microsoft.com/office/drawing/2014/main" id="{48B03A56-ACBA-4892-9F07-CC2874E21573}"/>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up</a:t>
                </a:r>
              </a:p>
            </p:txBody>
          </p:sp>
          <p:sp>
            <p:nvSpPr>
              <p:cNvPr id="335" name="Rechthoek 334">
                <a:extLst>
                  <a:ext uri="{FF2B5EF4-FFF2-40B4-BE49-F238E27FC236}">
                    <a16:creationId xmlns:a16="http://schemas.microsoft.com/office/drawing/2014/main" id="{105A6DDD-E013-4B3B-BAE8-AF6C33DE0D02}"/>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down</a:t>
                </a:r>
              </a:p>
            </p:txBody>
          </p:sp>
          <p:grpSp>
            <p:nvGrpSpPr>
              <p:cNvPr id="336" name="Groep 335">
                <a:extLst>
                  <a:ext uri="{FF2B5EF4-FFF2-40B4-BE49-F238E27FC236}">
                    <a16:creationId xmlns:a16="http://schemas.microsoft.com/office/drawing/2014/main" id="{75BD6879-E4AC-4542-B1A3-D418E13799AC}"/>
                  </a:ext>
                </a:extLst>
              </p:cNvPr>
              <p:cNvGrpSpPr/>
              <p:nvPr userDrawn="1"/>
            </p:nvGrpSpPr>
            <p:grpSpPr>
              <a:xfrm>
                <a:off x="-2916763" y="769168"/>
                <a:ext cx="268738" cy="248381"/>
                <a:chOff x="-2916763" y="769168"/>
                <a:chExt cx="268738" cy="248381"/>
              </a:xfrm>
            </p:grpSpPr>
            <p:sp>
              <p:nvSpPr>
                <p:cNvPr id="346" name="Rechthoek 345">
                  <a:extLst>
                    <a:ext uri="{FF2B5EF4-FFF2-40B4-BE49-F238E27FC236}">
                      <a16:creationId xmlns:a16="http://schemas.microsoft.com/office/drawing/2014/main" id="{185AAF20-BCA0-44F5-965B-2007CB791B6D}"/>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347" name="Groep 346">
                  <a:extLst>
                    <a:ext uri="{FF2B5EF4-FFF2-40B4-BE49-F238E27FC236}">
                      <a16:creationId xmlns:a16="http://schemas.microsoft.com/office/drawing/2014/main" id="{B4B56502-61B5-4A9F-B98C-7A68424F4728}"/>
                    </a:ext>
                  </a:extLst>
                </p:cNvPr>
                <p:cNvGrpSpPr/>
                <p:nvPr userDrawn="1"/>
              </p:nvGrpSpPr>
              <p:grpSpPr>
                <a:xfrm>
                  <a:off x="-2866744" y="827071"/>
                  <a:ext cx="168701" cy="132575"/>
                  <a:chOff x="-2866744" y="827071"/>
                  <a:chExt cx="168701" cy="132575"/>
                </a:xfrm>
              </p:grpSpPr>
              <p:cxnSp>
                <p:nvCxnSpPr>
                  <p:cNvPr id="349" name="Rechte verbindingslijn 348">
                    <a:extLst>
                      <a:ext uri="{FF2B5EF4-FFF2-40B4-BE49-F238E27FC236}">
                        <a16:creationId xmlns:a16="http://schemas.microsoft.com/office/drawing/2014/main" id="{ADBD273A-AFE3-4652-BFCB-19F34807A1C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350" name="Rechte verbindingslijn 349">
                    <a:extLst>
                      <a:ext uri="{FF2B5EF4-FFF2-40B4-BE49-F238E27FC236}">
                        <a16:creationId xmlns:a16="http://schemas.microsoft.com/office/drawing/2014/main" id="{95570798-8A19-4036-BCDE-26704DA94E3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351" name="Rechte verbindingslijn 350">
                    <a:extLst>
                      <a:ext uri="{FF2B5EF4-FFF2-40B4-BE49-F238E27FC236}">
                        <a16:creationId xmlns:a16="http://schemas.microsoft.com/office/drawing/2014/main" id="{98766F78-ACA4-4A94-A1CC-5DC6B949898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352" name="Rechte verbindingslijn 351">
                    <a:extLst>
                      <a:ext uri="{FF2B5EF4-FFF2-40B4-BE49-F238E27FC236}">
                        <a16:creationId xmlns:a16="http://schemas.microsoft.com/office/drawing/2014/main" id="{668BE377-9B98-4D19-B850-51E3729C9CC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353" name="Rechte verbindingslijn 352">
                    <a:extLst>
                      <a:ext uri="{FF2B5EF4-FFF2-40B4-BE49-F238E27FC236}">
                        <a16:creationId xmlns:a16="http://schemas.microsoft.com/office/drawing/2014/main" id="{841B52A5-6EB3-41AF-B293-FB98EF3A649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348" name="Pijl: rechts 347">
                  <a:extLst>
                    <a:ext uri="{FF2B5EF4-FFF2-40B4-BE49-F238E27FC236}">
                      <a16:creationId xmlns:a16="http://schemas.microsoft.com/office/drawing/2014/main" id="{18F0A9B7-2120-4CEF-87D1-915BEB807A39}"/>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337" name="Groep 336">
                <a:extLst>
                  <a:ext uri="{FF2B5EF4-FFF2-40B4-BE49-F238E27FC236}">
                    <a16:creationId xmlns:a16="http://schemas.microsoft.com/office/drawing/2014/main" id="{ACEB79EF-F1D4-4282-AF5F-6A1B113EEAD3}"/>
                  </a:ext>
                </a:extLst>
              </p:cNvPr>
              <p:cNvGrpSpPr/>
              <p:nvPr userDrawn="1"/>
            </p:nvGrpSpPr>
            <p:grpSpPr>
              <a:xfrm>
                <a:off x="-2916763" y="460171"/>
                <a:ext cx="268738" cy="248381"/>
                <a:chOff x="-2916763" y="460171"/>
                <a:chExt cx="268738" cy="248381"/>
              </a:xfrm>
            </p:grpSpPr>
            <p:sp>
              <p:nvSpPr>
                <p:cNvPr id="338" name="Rechthoek 337">
                  <a:extLst>
                    <a:ext uri="{FF2B5EF4-FFF2-40B4-BE49-F238E27FC236}">
                      <a16:creationId xmlns:a16="http://schemas.microsoft.com/office/drawing/2014/main" id="{DD7FBB2A-43B0-42E7-A36D-0BBC68EA46C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339" name="Groep 338">
                  <a:extLst>
                    <a:ext uri="{FF2B5EF4-FFF2-40B4-BE49-F238E27FC236}">
                      <a16:creationId xmlns:a16="http://schemas.microsoft.com/office/drawing/2014/main" id="{68DE6221-855E-496D-9D63-9A69D932CC88}"/>
                    </a:ext>
                  </a:extLst>
                </p:cNvPr>
                <p:cNvGrpSpPr/>
                <p:nvPr userDrawn="1"/>
              </p:nvGrpSpPr>
              <p:grpSpPr>
                <a:xfrm>
                  <a:off x="-2866744" y="518074"/>
                  <a:ext cx="168701" cy="132575"/>
                  <a:chOff x="-2866744" y="518074"/>
                  <a:chExt cx="168701" cy="132575"/>
                </a:xfrm>
              </p:grpSpPr>
              <p:cxnSp>
                <p:nvCxnSpPr>
                  <p:cNvPr id="341" name="Rechte verbindingslijn 340">
                    <a:extLst>
                      <a:ext uri="{FF2B5EF4-FFF2-40B4-BE49-F238E27FC236}">
                        <a16:creationId xmlns:a16="http://schemas.microsoft.com/office/drawing/2014/main" id="{30F93766-9DC1-46D1-8B7B-03E91222E63B}"/>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42" name="Rechte verbindingslijn 341">
                    <a:extLst>
                      <a:ext uri="{FF2B5EF4-FFF2-40B4-BE49-F238E27FC236}">
                        <a16:creationId xmlns:a16="http://schemas.microsoft.com/office/drawing/2014/main" id="{B0C7D9CA-1BC7-4E4B-8A0E-D051FFCC298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43" name="Rechte verbindingslijn 342">
                    <a:extLst>
                      <a:ext uri="{FF2B5EF4-FFF2-40B4-BE49-F238E27FC236}">
                        <a16:creationId xmlns:a16="http://schemas.microsoft.com/office/drawing/2014/main" id="{019B2A21-5C99-4F48-B2A7-C314550EE27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44" name="Rechte verbindingslijn 343">
                    <a:extLst>
                      <a:ext uri="{FF2B5EF4-FFF2-40B4-BE49-F238E27FC236}">
                        <a16:creationId xmlns:a16="http://schemas.microsoft.com/office/drawing/2014/main" id="{8FD700A5-752E-4177-A512-70694DBEF3D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45" name="Rechte verbindingslijn 344">
                    <a:extLst>
                      <a:ext uri="{FF2B5EF4-FFF2-40B4-BE49-F238E27FC236}">
                        <a16:creationId xmlns:a16="http://schemas.microsoft.com/office/drawing/2014/main" id="{557C86FA-120E-4381-936D-05A6F31F824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40" name="Pijl: rechts 339">
                  <a:extLst>
                    <a:ext uri="{FF2B5EF4-FFF2-40B4-BE49-F238E27FC236}">
                      <a16:creationId xmlns:a16="http://schemas.microsoft.com/office/drawing/2014/main" id="{392CA629-7F40-4C27-8B4F-D4656178D5C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grpSp>
      <p:grpSp>
        <p:nvGrpSpPr>
          <p:cNvPr id="175" name="INSTRUCTION">
            <a:extLst>
              <a:ext uri="{FF2B5EF4-FFF2-40B4-BE49-F238E27FC236}">
                <a16:creationId xmlns:a16="http://schemas.microsoft.com/office/drawing/2014/main" id="{EDFDB462-CA45-4E81-A181-22F97D329953}"/>
              </a:ext>
            </a:extLst>
          </p:cNvPr>
          <p:cNvGrpSpPr/>
          <p:nvPr userDrawn="1"/>
        </p:nvGrpSpPr>
        <p:grpSpPr>
          <a:xfrm>
            <a:off x="5846" y="7033211"/>
            <a:ext cx="3727954" cy="1577390"/>
            <a:chOff x="5846" y="7033211"/>
            <a:chExt cx="3727954" cy="1577390"/>
          </a:xfrm>
        </p:grpSpPr>
        <p:sp>
          <p:nvSpPr>
            <p:cNvPr id="176" name="Rechthoek 175">
              <a:extLst>
                <a:ext uri="{FF2B5EF4-FFF2-40B4-BE49-F238E27FC236}">
                  <a16:creationId xmlns:a16="http://schemas.microsoft.com/office/drawing/2014/main" id="{D444BA1E-FB63-4284-9A48-254B79A59426}"/>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EDIT Footer, slide number</a:t>
              </a:r>
              <a:br>
                <a:rPr lang="en-GB" sz="1400" b="1" cap="all" baseline="0" noProof="0">
                  <a:solidFill>
                    <a:schemeClr val="accent1"/>
                  </a:solidFill>
                  <a:latin typeface="Calibri" panose="020F0502020204030204" pitchFamily="34" charset="0"/>
                  <a:cs typeface="Calibri" panose="020F0502020204030204" pitchFamily="34" charset="0"/>
                </a:rPr>
              </a:br>
              <a:r>
                <a:rPr lang="en-GB" sz="1400" b="1" cap="all" baseline="0" noProof="0">
                  <a:solidFill>
                    <a:schemeClr val="accent1"/>
                  </a:solidFill>
                  <a:latin typeface="Calibri" panose="020F0502020204030204" pitchFamily="34" charset="0"/>
                  <a:cs typeface="Calibri" panose="020F0502020204030204" pitchFamily="34" charset="0"/>
                </a:rPr>
                <a:t>and date</a:t>
              </a:r>
            </a:p>
          </p:txBody>
        </p:sp>
        <p:sp>
          <p:nvSpPr>
            <p:cNvPr id="177" name="Ovaal 176">
              <a:extLst>
                <a:ext uri="{FF2B5EF4-FFF2-40B4-BE49-F238E27FC236}">
                  <a16:creationId xmlns:a16="http://schemas.microsoft.com/office/drawing/2014/main" id="{806A926E-A355-4845-9A2B-4949332B200F}"/>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78" name="Rechthoek 177">
              <a:extLst>
                <a:ext uri="{FF2B5EF4-FFF2-40B4-BE49-F238E27FC236}">
                  <a16:creationId xmlns:a16="http://schemas.microsoft.com/office/drawing/2014/main" id="{13EC77F9-6CDC-4606-A1C7-DF8E0CA74CEA}"/>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‘Header &amp; Footer’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9" name="Ovaal 178">
              <a:extLst>
                <a:ext uri="{FF2B5EF4-FFF2-40B4-BE49-F238E27FC236}">
                  <a16:creationId xmlns:a16="http://schemas.microsoft.com/office/drawing/2014/main" id="{3A455383-74DC-48A9-BEFA-A3E15FFE2F9A}"/>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80" name="Rechthoek 179">
              <a:extLst>
                <a:ext uri="{FF2B5EF4-FFF2-40B4-BE49-F238E27FC236}">
                  <a16:creationId xmlns:a16="http://schemas.microsoft.com/office/drawing/2014/main" id="{D0AD2A8B-C2A8-45A7-AD9D-6D0EC46DE3BE}"/>
                </a:ext>
              </a:extLst>
            </p:cNvPr>
            <p:cNvSpPr/>
            <p:nvPr userDrawn="1"/>
          </p:nvSpPr>
          <p:spPr>
            <a:xfrm>
              <a:off x="472596" y="8108870"/>
              <a:ext cx="2322719" cy="38098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‘Apply to All’</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apply the changes to every slide.</a:t>
              </a:r>
            </a:p>
          </p:txBody>
        </p:sp>
        <p:grpSp>
          <p:nvGrpSpPr>
            <p:cNvPr id="181" name="Groep 180">
              <a:extLst>
                <a:ext uri="{FF2B5EF4-FFF2-40B4-BE49-F238E27FC236}">
                  <a16:creationId xmlns:a16="http://schemas.microsoft.com/office/drawing/2014/main" id="{DE3A0D45-2AC0-4F99-93C0-E1F9F4A9C818}"/>
                </a:ext>
              </a:extLst>
            </p:cNvPr>
            <p:cNvGrpSpPr/>
            <p:nvPr userDrawn="1"/>
          </p:nvGrpSpPr>
          <p:grpSpPr>
            <a:xfrm>
              <a:off x="2939884" y="7739834"/>
              <a:ext cx="681133" cy="750023"/>
              <a:chOff x="-910573" y="4987990"/>
              <a:chExt cx="681133" cy="750023"/>
            </a:xfrm>
          </p:grpSpPr>
          <p:grpSp>
            <p:nvGrpSpPr>
              <p:cNvPr id="182" name="Groep 181">
                <a:extLst>
                  <a:ext uri="{FF2B5EF4-FFF2-40B4-BE49-F238E27FC236}">
                    <a16:creationId xmlns:a16="http://schemas.microsoft.com/office/drawing/2014/main" id="{24EB401E-416E-4CDB-9832-C2153472598D}"/>
                  </a:ext>
                </a:extLst>
              </p:cNvPr>
              <p:cNvGrpSpPr/>
              <p:nvPr userDrawn="1"/>
            </p:nvGrpSpPr>
            <p:grpSpPr>
              <a:xfrm>
                <a:off x="-713542" y="4987990"/>
                <a:ext cx="287071" cy="379107"/>
                <a:chOff x="-4050578" y="288410"/>
                <a:chExt cx="322125" cy="379107"/>
              </a:xfrm>
            </p:grpSpPr>
            <p:sp>
              <p:nvSpPr>
                <p:cNvPr id="184" name="Rechthoek met één afgeknipte en afgeronde hoek 47">
                  <a:extLst>
                    <a:ext uri="{FF2B5EF4-FFF2-40B4-BE49-F238E27FC236}">
                      <a16:creationId xmlns:a16="http://schemas.microsoft.com/office/drawing/2014/main" id="{C0FBDF7D-3FFF-49EE-B251-81EE3322312E}"/>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85" name="Rechthoekige driehoek 184">
                  <a:extLst>
                    <a:ext uri="{FF2B5EF4-FFF2-40B4-BE49-F238E27FC236}">
                      <a16:creationId xmlns:a16="http://schemas.microsoft.com/office/drawing/2014/main" id="{C9352CB0-0AF4-4C43-8978-E9AEAD22D776}"/>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86" name="Rechthoek 185">
                  <a:extLst>
                    <a:ext uri="{FF2B5EF4-FFF2-40B4-BE49-F238E27FC236}">
                      <a16:creationId xmlns:a16="http://schemas.microsoft.com/office/drawing/2014/main" id="{2FF04F5C-49A8-4C77-A032-E33C3CAF9D6A}"/>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87" name="Rechthoek 186">
                  <a:extLst>
                    <a:ext uri="{FF2B5EF4-FFF2-40B4-BE49-F238E27FC236}">
                      <a16:creationId xmlns:a16="http://schemas.microsoft.com/office/drawing/2014/main" id="{FF555BB7-2FFE-40B8-BF8D-8482E0989A00}"/>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en-GB"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183" name="Rechthoek 182">
                <a:extLst>
                  <a:ext uri="{FF2B5EF4-FFF2-40B4-BE49-F238E27FC236}">
                    <a16:creationId xmlns:a16="http://schemas.microsoft.com/office/drawing/2014/main" id="{B9A76DC8-AF64-4E7B-A6DD-0E2C550B6932}"/>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Header &amp; Footer</a:t>
                </a:r>
              </a:p>
            </p:txBody>
          </p:sp>
        </p:grpSp>
      </p:grpSp>
      <p:sp>
        <p:nvSpPr>
          <p:cNvPr id="3" name="Tijdelijke aanduiding voor verticale tekst 2"/>
          <p:cNvSpPr>
            <a:spLocks noGrp="1"/>
          </p:cNvSpPr>
          <p:nvPr>
            <p:ph type="body" orient="vert" idx="1" hasCustomPrompt="1"/>
          </p:nvPr>
        </p:nvSpPr>
        <p:spPr>
          <a:xfrm>
            <a:off x="777233" y="1856128"/>
            <a:ext cx="10827107" cy="4438165"/>
          </a:xfrm>
        </p:spPr>
        <p:txBody>
          <a:bodyPr vert="horz" lIns="0" tIns="0" rIns="0" bIns="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a:t>Bullet</a:t>
            </a:r>
          </a:p>
          <a:p>
            <a:pPr lvl="1"/>
            <a:r>
              <a:rPr lang="en-GB"/>
              <a:t>Sub-bullet</a:t>
            </a:r>
          </a:p>
          <a:p>
            <a:pPr lvl="2"/>
            <a:r>
              <a:rPr lang="en-GB"/>
              <a:t>Default text</a:t>
            </a:r>
          </a:p>
          <a:p>
            <a:pPr lvl="3"/>
            <a:r>
              <a:rPr lang="en-GB"/>
              <a:t>header</a:t>
            </a:r>
          </a:p>
          <a:p>
            <a:pPr lvl="4"/>
            <a:r>
              <a:rPr lang="en-GB"/>
              <a:t>Numerical bullet</a:t>
            </a:r>
          </a:p>
          <a:p>
            <a:pPr lvl="5"/>
            <a:r>
              <a:rPr lang="en-GB"/>
              <a:t>Bullet</a:t>
            </a:r>
          </a:p>
          <a:p>
            <a:pPr lvl="6"/>
            <a:r>
              <a:rPr lang="en-GB"/>
              <a:t>Sub-bullet</a:t>
            </a:r>
          </a:p>
          <a:p>
            <a:pPr lvl="7"/>
            <a:r>
              <a:rPr lang="en-GB"/>
              <a:t>Default text</a:t>
            </a:r>
          </a:p>
          <a:p>
            <a:pPr lvl="8"/>
            <a:r>
              <a:rPr lang="en-GB"/>
              <a:t>header</a:t>
            </a:r>
          </a:p>
          <a:p>
            <a:pPr lvl="8"/>
            <a:endParaRPr lang="en-GB"/>
          </a:p>
        </p:txBody>
      </p:sp>
      <p:sp>
        <p:nvSpPr>
          <p:cNvPr id="5" name="Tekstvak 4">
            <a:extLst>
              <a:ext uri="{FF2B5EF4-FFF2-40B4-BE49-F238E27FC236}">
                <a16:creationId xmlns:a16="http://schemas.microsoft.com/office/drawing/2014/main" id="{DA6621DD-BDCD-46CA-8A6F-90B3DC62D7E8}"/>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en-GB" sz="1050" b="1">
                <a:solidFill>
                  <a:schemeClr val="tx2"/>
                </a:solidFill>
                <a:latin typeface="+mj-lt"/>
                <a:cs typeface="Calibri" panose="020F0502020204030204" pitchFamily="34" charset="0"/>
              </a:rPr>
              <a:t>TEMPLATE: </a:t>
            </a:r>
            <a:r>
              <a:rPr lang="en-GB" sz="1050" b="0">
                <a:solidFill>
                  <a:schemeClr val="tx2"/>
                </a:solidFill>
                <a:latin typeface="+mj-lt"/>
                <a:cs typeface="Calibri" panose="020F0502020204030204" pitchFamily="34" charset="0"/>
              </a:rPr>
              <a:t>TEXT</a:t>
            </a:r>
          </a:p>
        </p:txBody>
      </p:sp>
      <p:grpSp>
        <p:nvGrpSpPr>
          <p:cNvPr id="16" name="HAAK LIJN">
            <a:extLst>
              <a:ext uri="{FF2B5EF4-FFF2-40B4-BE49-F238E27FC236}">
                <a16:creationId xmlns:a16="http://schemas.microsoft.com/office/drawing/2014/main" id="{21256FA1-9CDC-4DD9-9786-CD0521601BAC}"/>
              </a:ext>
            </a:extLst>
          </p:cNvPr>
          <p:cNvGrpSpPr/>
          <p:nvPr userDrawn="1"/>
        </p:nvGrpSpPr>
        <p:grpSpPr>
          <a:xfrm>
            <a:off x="540812" y="0"/>
            <a:ext cx="76800" cy="6858000"/>
            <a:chOff x="578912" y="0"/>
            <a:chExt cx="76800" cy="6858000"/>
          </a:xfrm>
          <a:solidFill>
            <a:srgbClr val="414F2F"/>
          </a:solidFill>
        </p:grpSpPr>
        <p:cxnSp>
          <p:nvCxnSpPr>
            <p:cNvPr id="17" name="LIJN">
              <a:extLst>
                <a:ext uri="{FF2B5EF4-FFF2-40B4-BE49-F238E27FC236}">
                  <a16:creationId xmlns:a16="http://schemas.microsoft.com/office/drawing/2014/main" id="{6162A1A5-4D92-46A9-8DEE-AC6D219D295C}"/>
                </a:ext>
              </a:extLst>
            </p:cNvPr>
            <p:cNvCxnSpPr>
              <a:cxnSpLocks/>
            </p:cNvCxnSpPr>
            <p:nvPr userDrawn="1"/>
          </p:nvCxnSpPr>
          <p:spPr>
            <a:xfrm>
              <a:off x="617312" y="900113"/>
              <a:ext cx="0" cy="5957887"/>
            </a:xfrm>
            <a:prstGeom prst="line">
              <a:avLst/>
            </a:prstGeom>
            <a:grpFill/>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8" name="Graphic 17">
              <a:extLst>
                <a:ext uri="{FF2B5EF4-FFF2-40B4-BE49-F238E27FC236}">
                  <a16:creationId xmlns:a16="http://schemas.microsoft.com/office/drawing/2014/main" id="{134BDBCE-3724-4AB1-94CF-2AAD6335F94F}"/>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8912" y="652464"/>
              <a:ext cx="76800" cy="201600"/>
            </a:xfrm>
            <a:prstGeom prst="rect">
              <a:avLst/>
            </a:prstGeom>
          </p:spPr>
        </p:pic>
        <p:cxnSp>
          <p:nvCxnSpPr>
            <p:cNvPr id="26" name="LIJN">
              <a:extLst>
                <a:ext uri="{FF2B5EF4-FFF2-40B4-BE49-F238E27FC236}">
                  <a16:creationId xmlns:a16="http://schemas.microsoft.com/office/drawing/2014/main" id="{C77C3344-B6C8-4C3E-A14D-48C2288B2467}"/>
                </a:ext>
              </a:extLst>
            </p:cNvPr>
            <p:cNvCxnSpPr>
              <a:cxnSpLocks/>
            </p:cNvCxnSpPr>
            <p:nvPr userDrawn="1"/>
          </p:nvCxnSpPr>
          <p:spPr>
            <a:xfrm>
              <a:off x="617312" y="0"/>
              <a:ext cx="0" cy="595314"/>
            </a:xfrm>
            <a:prstGeom prst="line">
              <a:avLst/>
            </a:prstGeom>
            <a:grpFill/>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103" name="Logo">
            <a:extLst>
              <a:ext uri="{FF2B5EF4-FFF2-40B4-BE49-F238E27FC236}">
                <a16:creationId xmlns:a16="http://schemas.microsoft.com/office/drawing/2014/main" id="{683231CA-E564-4317-8817-8643DD571F4D}"/>
              </a:ext>
            </a:extLst>
          </p:cNvPr>
          <p:cNvSpPr>
            <a:spLocks noGrp="1"/>
          </p:cNvSpPr>
          <p:nvPr>
            <p:ph type="body" orient="vert" idx="15" hasCustomPrompt="1"/>
          </p:nvPr>
        </p:nvSpPr>
        <p:spPr>
          <a:xfrm>
            <a:off x="10549612" y="6480355"/>
            <a:ext cx="1060019" cy="185413"/>
          </a:xfrm>
          <a:blipFill>
            <a:blip r:embed="rId8"/>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en-GB"/>
              <a:t>    </a:t>
            </a:r>
          </a:p>
        </p:txBody>
      </p:sp>
      <p:sp>
        <p:nvSpPr>
          <p:cNvPr id="7" name="Dianummer">
            <a:extLst>
              <a:ext uri="{FF2B5EF4-FFF2-40B4-BE49-F238E27FC236}">
                <a16:creationId xmlns:a16="http://schemas.microsoft.com/office/drawing/2014/main" id="{5154FA8C-50A8-4470-ACA2-5ABE58D7913E}"/>
              </a:ext>
            </a:extLst>
          </p:cNvPr>
          <p:cNvSpPr>
            <a:spLocks noGrp="1"/>
          </p:cNvSpPr>
          <p:nvPr>
            <p:ph type="sldNum" sz="quarter" idx="17"/>
          </p:nvPr>
        </p:nvSpPr>
        <p:spPr/>
        <p:txBody>
          <a:bodyPr/>
          <a:lstStyle/>
          <a:p>
            <a:fld id="{5EC93C5F-DB18-4797-88B9-B8B0D60519FD}" type="slidenum">
              <a:rPr lang="en-GB" smtClean="0"/>
              <a:pPr/>
              <a:t>‹#›</a:t>
            </a:fld>
            <a:endParaRPr lang="en-GB"/>
          </a:p>
        </p:txBody>
      </p:sp>
      <p:sp>
        <p:nvSpPr>
          <p:cNvPr id="4" name="Voettekst">
            <a:extLst>
              <a:ext uri="{FF2B5EF4-FFF2-40B4-BE49-F238E27FC236}">
                <a16:creationId xmlns:a16="http://schemas.microsoft.com/office/drawing/2014/main" id="{84E9FDE4-1A7F-4A5C-AC53-B36C6F9E0548}"/>
              </a:ext>
            </a:extLst>
          </p:cNvPr>
          <p:cNvSpPr>
            <a:spLocks noGrp="1"/>
          </p:cNvSpPr>
          <p:nvPr>
            <p:ph type="ftr" sz="quarter" idx="16"/>
          </p:nvPr>
        </p:nvSpPr>
        <p:spPr/>
        <p:txBody>
          <a:bodyPr/>
          <a:lstStyle/>
          <a:p>
            <a:endParaRPr lang="en-GB"/>
          </a:p>
        </p:txBody>
      </p:sp>
      <p:sp>
        <p:nvSpPr>
          <p:cNvPr id="6" name="Ondertitel">
            <a:extLst>
              <a:ext uri="{FF2B5EF4-FFF2-40B4-BE49-F238E27FC236}">
                <a16:creationId xmlns:a16="http://schemas.microsoft.com/office/drawing/2014/main" id="{D087FE13-DC03-4A42-925F-D0677F5B0C5C}"/>
              </a:ext>
            </a:extLst>
          </p:cNvPr>
          <p:cNvSpPr>
            <a:spLocks noGrp="1"/>
          </p:cNvSpPr>
          <p:nvPr>
            <p:ph type="subTitle" idx="10" hasCustomPrompt="1"/>
          </p:nvPr>
        </p:nvSpPr>
        <p:spPr>
          <a:xfrm>
            <a:off x="777244" y="924516"/>
            <a:ext cx="10827096" cy="349200"/>
          </a:xfrm>
        </p:spPr>
        <p:txBody>
          <a:bodyPr/>
          <a:lstStyle>
            <a:lvl1pPr marL="0" indent="0" algn="l">
              <a:buNone/>
              <a:defRPr sz="3000" b="0" cap="all" baseline="0">
                <a:solidFill>
                  <a:schemeClr val="tx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Second title here</a:t>
            </a:r>
          </a:p>
        </p:txBody>
      </p:sp>
      <p:sp>
        <p:nvSpPr>
          <p:cNvPr id="8" name="Titel">
            <a:extLst>
              <a:ext uri="{FF2B5EF4-FFF2-40B4-BE49-F238E27FC236}">
                <a16:creationId xmlns:a16="http://schemas.microsoft.com/office/drawing/2014/main" id="{08B72B07-1936-49ED-9125-9D212B7EBB92}"/>
              </a:ext>
            </a:extLst>
          </p:cNvPr>
          <p:cNvSpPr>
            <a:spLocks noGrp="1"/>
          </p:cNvSpPr>
          <p:nvPr>
            <p:ph type="title" hasCustomPrompt="1"/>
          </p:nvPr>
        </p:nvSpPr>
        <p:spPr/>
        <p:txBody>
          <a:bodyPr/>
          <a:lstStyle/>
          <a:p>
            <a:r>
              <a:rPr lang="en-GB"/>
              <a:t>Insert first title here</a:t>
            </a:r>
          </a:p>
        </p:txBody>
      </p:sp>
      <p:sp>
        <p:nvSpPr>
          <p:cNvPr id="2" name="Date Placeholder 1">
            <a:extLst>
              <a:ext uri="{FF2B5EF4-FFF2-40B4-BE49-F238E27FC236}">
                <a16:creationId xmlns:a16="http://schemas.microsoft.com/office/drawing/2014/main" id="{CC26F5AE-A995-4A7A-B005-7A9FE66793BE}"/>
              </a:ext>
            </a:extLst>
          </p:cNvPr>
          <p:cNvSpPr>
            <a:spLocks noGrp="1"/>
          </p:cNvSpPr>
          <p:nvPr>
            <p:ph type="dt" sz="half" idx="18"/>
          </p:nvPr>
        </p:nvSpPr>
        <p:spPr/>
        <p:txBody>
          <a:bodyPr/>
          <a:lstStyle/>
          <a:p>
            <a:r>
              <a:rPr lang="en-GB"/>
              <a:t>19 September 2022</a:t>
            </a:r>
          </a:p>
        </p:txBody>
      </p:sp>
    </p:spTree>
    <p:extLst>
      <p:ext uri="{BB962C8B-B14F-4D97-AF65-F5344CB8AC3E}">
        <p14:creationId xmlns:p14="http://schemas.microsoft.com/office/powerpoint/2010/main" val="293739394"/>
      </p:ext>
    </p:extLst>
  </p:cSld>
  <p:clrMapOvr>
    <a:masterClrMapping/>
  </p:clrMapOvr>
  <p:transition spd="slow">
    <p:push dir="u"/>
  </p:transition>
  <p:hf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59594-09AE-D6EA-A70B-DE257103281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922035A-AADC-3608-79CD-9F19311121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DA2B1B-24B4-8BB3-2EF0-F6DDFF791AF8}"/>
              </a:ext>
            </a:extLst>
          </p:cNvPr>
          <p:cNvSpPr>
            <a:spLocks noGrp="1"/>
          </p:cNvSpPr>
          <p:nvPr>
            <p:ph type="dt" sz="half" idx="10"/>
          </p:nvPr>
        </p:nvSpPr>
        <p:spPr/>
        <p:txBody>
          <a:bodyPr/>
          <a:lstStyle/>
          <a:p>
            <a:fld id="{574FAEC4-AFCE-40A6-9ADD-663968C0926F}" type="datetimeFigureOut">
              <a:rPr lang="en-GB" smtClean="0"/>
              <a:t>11/09/2024</a:t>
            </a:fld>
            <a:endParaRPr lang="en-GB"/>
          </a:p>
        </p:txBody>
      </p:sp>
      <p:sp>
        <p:nvSpPr>
          <p:cNvPr id="5" name="Footer Placeholder 4">
            <a:extLst>
              <a:ext uri="{FF2B5EF4-FFF2-40B4-BE49-F238E27FC236}">
                <a16:creationId xmlns:a16="http://schemas.microsoft.com/office/drawing/2014/main" id="{2553C0BD-C305-0C9D-0E24-07A4EB457F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002CAF-98F8-F714-2938-331F0CF2C27C}"/>
              </a:ext>
            </a:extLst>
          </p:cNvPr>
          <p:cNvSpPr>
            <a:spLocks noGrp="1"/>
          </p:cNvSpPr>
          <p:nvPr>
            <p:ph type="sldNum" sz="quarter" idx="12"/>
          </p:nvPr>
        </p:nvSpPr>
        <p:spPr/>
        <p:txBody>
          <a:bodyPr/>
          <a:lstStyle/>
          <a:p>
            <a:fld id="{F6948C76-4880-421F-A02C-86B298BE472A}" type="slidenum">
              <a:rPr lang="en-GB" smtClean="0"/>
              <a:t>‹#›</a:t>
            </a:fld>
            <a:endParaRPr lang="en-GB"/>
          </a:p>
        </p:txBody>
      </p:sp>
    </p:spTree>
    <p:extLst>
      <p:ext uri="{BB962C8B-B14F-4D97-AF65-F5344CB8AC3E}">
        <p14:creationId xmlns:p14="http://schemas.microsoft.com/office/powerpoint/2010/main" val="2637262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5175A-70E1-0F2C-1A4F-993154394D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AEABC2F-13FC-477A-4354-DA58C35D7C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5BF79-3D8D-A443-3BD5-979DC40C7CC1}"/>
              </a:ext>
            </a:extLst>
          </p:cNvPr>
          <p:cNvSpPr>
            <a:spLocks noGrp="1"/>
          </p:cNvSpPr>
          <p:nvPr>
            <p:ph type="dt" sz="half" idx="10"/>
          </p:nvPr>
        </p:nvSpPr>
        <p:spPr/>
        <p:txBody>
          <a:bodyPr/>
          <a:lstStyle/>
          <a:p>
            <a:fld id="{574FAEC4-AFCE-40A6-9ADD-663968C0926F}" type="datetimeFigureOut">
              <a:rPr lang="en-GB" smtClean="0"/>
              <a:t>11/09/2024</a:t>
            </a:fld>
            <a:endParaRPr lang="en-GB"/>
          </a:p>
        </p:txBody>
      </p:sp>
      <p:sp>
        <p:nvSpPr>
          <p:cNvPr id="5" name="Footer Placeholder 4">
            <a:extLst>
              <a:ext uri="{FF2B5EF4-FFF2-40B4-BE49-F238E27FC236}">
                <a16:creationId xmlns:a16="http://schemas.microsoft.com/office/drawing/2014/main" id="{A8FEF786-FC1C-1F69-20FD-7E70E08E70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C3AE85-FD83-DC59-0FCF-05AD22D33793}"/>
              </a:ext>
            </a:extLst>
          </p:cNvPr>
          <p:cNvSpPr>
            <a:spLocks noGrp="1"/>
          </p:cNvSpPr>
          <p:nvPr>
            <p:ph type="sldNum" sz="quarter" idx="12"/>
          </p:nvPr>
        </p:nvSpPr>
        <p:spPr/>
        <p:txBody>
          <a:bodyPr/>
          <a:lstStyle/>
          <a:p>
            <a:fld id="{F6948C76-4880-421F-A02C-86B298BE472A}" type="slidenum">
              <a:rPr lang="en-GB" smtClean="0"/>
              <a:t>‹#›</a:t>
            </a:fld>
            <a:endParaRPr lang="en-GB"/>
          </a:p>
        </p:txBody>
      </p:sp>
    </p:spTree>
    <p:extLst>
      <p:ext uri="{BB962C8B-B14F-4D97-AF65-F5344CB8AC3E}">
        <p14:creationId xmlns:p14="http://schemas.microsoft.com/office/powerpoint/2010/main" val="3298815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37328-577F-848F-8843-95A282D0836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6ACE01-8047-3E45-A944-830533764C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FDC714D-CFD0-7239-9CBE-5220287ABD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68F6B14-4AC5-CF60-5D22-BCB43B816D98}"/>
              </a:ext>
            </a:extLst>
          </p:cNvPr>
          <p:cNvSpPr>
            <a:spLocks noGrp="1"/>
          </p:cNvSpPr>
          <p:nvPr>
            <p:ph type="dt" sz="half" idx="10"/>
          </p:nvPr>
        </p:nvSpPr>
        <p:spPr/>
        <p:txBody>
          <a:bodyPr/>
          <a:lstStyle/>
          <a:p>
            <a:fld id="{574FAEC4-AFCE-40A6-9ADD-663968C0926F}" type="datetimeFigureOut">
              <a:rPr lang="en-GB" smtClean="0"/>
              <a:t>11/09/2024</a:t>
            </a:fld>
            <a:endParaRPr lang="en-GB"/>
          </a:p>
        </p:txBody>
      </p:sp>
      <p:sp>
        <p:nvSpPr>
          <p:cNvPr id="6" name="Footer Placeholder 5">
            <a:extLst>
              <a:ext uri="{FF2B5EF4-FFF2-40B4-BE49-F238E27FC236}">
                <a16:creationId xmlns:a16="http://schemas.microsoft.com/office/drawing/2014/main" id="{9B3E0D5D-3E7C-A798-BCE2-F1EDE0B7E54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FF8A1CC-9C78-390B-ED4A-F074B23E70D9}"/>
              </a:ext>
            </a:extLst>
          </p:cNvPr>
          <p:cNvSpPr>
            <a:spLocks noGrp="1"/>
          </p:cNvSpPr>
          <p:nvPr>
            <p:ph type="sldNum" sz="quarter" idx="12"/>
          </p:nvPr>
        </p:nvSpPr>
        <p:spPr/>
        <p:txBody>
          <a:bodyPr/>
          <a:lstStyle/>
          <a:p>
            <a:fld id="{F6948C76-4880-421F-A02C-86B298BE472A}" type="slidenum">
              <a:rPr lang="en-GB" smtClean="0"/>
              <a:t>‹#›</a:t>
            </a:fld>
            <a:endParaRPr lang="en-GB"/>
          </a:p>
        </p:txBody>
      </p:sp>
    </p:spTree>
    <p:extLst>
      <p:ext uri="{BB962C8B-B14F-4D97-AF65-F5344CB8AC3E}">
        <p14:creationId xmlns:p14="http://schemas.microsoft.com/office/powerpoint/2010/main" val="798943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A7973-E72C-CC7F-2B69-56069570468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06FB9B0-22BB-DBD6-C3D0-F5148F7ED1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562F10-1984-7E3E-F53C-B0AEC5CA47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7F9BB3A-0B9F-9274-C17D-828CDCBD9F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EB3C32-CCE9-5A90-0561-5FACD80CEA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6164B65-B097-1AAC-3BF5-BAAF8905CA74}"/>
              </a:ext>
            </a:extLst>
          </p:cNvPr>
          <p:cNvSpPr>
            <a:spLocks noGrp="1"/>
          </p:cNvSpPr>
          <p:nvPr>
            <p:ph type="dt" sz="half" idx="10"/>
          </p:nvPr>
        </p:nvSpPr>
        <p:spPr/>
        <p:txBody>
          <a:bodyPr/>
          <a:lstStyle/>
          <a:p>
            <a:fld id="{574FAEC4-AFCE-40A6-9ADD-663968C0926F}" type="datetimeFigureOut">
              <a:rPr lang="en-GB" smtClean="0"/>
              <a:t>11/09/2024</a:t>
            </a:fld>
            <a:endParaRPr lang="en-GB"/>
          </a:p>
        </p:txBody>
      </p:sp>
      <p:sp>
        <p:nvSpPr>
          <p:cNvPr id="8" name="Footer Placeholder 7">
            <a:extLst>
              <a:ext uri="{FF2B5EF4-FFF2-40B4-BE49-F238E27FC236}">
                <a16:creationId xmlns:a16="http://schemas.microsoft.com/office/drawing/2014/main" id="{80E29EC3-CB8B-A80A-2C01-C8486B8A093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123A8DC-070D-7CFF-2958-689596891CEC}"/>
              </a:ext>
            </a:extLst>
          </p:cNvPr>
          <p:cNvSpPr>
            <a:spLocks noGrp="1"/>
          </p:cNvSpPr>
          <p:nvPr>
            <p:ph type="sldNum" sz="quarter" idx="12"/>
          </p:nvPr>
        </p:nvSpPr>
        <p:spPr/>
        <p:txBody>
          <a:bodyPr/>
          <a:lstStyle/>
          <a:p>
            <a:fld id="{F6948C76-4880-421F-A02C-86B298BE472A}" type="slidenum">
              <a:rPr lang="en-GB" smtClean="0"/>
              <a:t>‹#›</a:t>
            </a:fld>
            <a:endParaRPr lang="en-GB"/>
          </a:p>
        </p:txBody>
      </p:sp>
    </p:spTree>
    <p:extLst>
      <p:ext uri="{BB962C8B-B14F-4D97-AF65-F5344CB8AC3E}">
        <p14:creationId xmlns:p14="http://schemas.microsoft.com/office/powerpoint/2010/main" val="663057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A1277-8E54-6454-FD45-18D5575B9EE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1285615-291D-86AC-22A8-348EF37DAFCA}"/>
              </a:ext>
            </a:extLst>
          </p:cNvPr>
          <p:cNvSpPr>
            <a:spLocks noGrp="1"/>
          </p:cNvSpPr>
          <p:nvPr>
            <p:ph type="dt" sz="half" idx="10"/>
          </p:nvPr>
        </p:nvSpPr>
        <p:spPr/>
        <p:txBody>
          <a:bodyPr/>
          <a:lstStyle/>
          <a:p>
            <a:fld id="{574FAEC4-AFCE-40A6-9ADD-663968C0926F}" type="datetimeFigureOut">
              <a:rPr lang="en-GB" smtClean="0"/>
              <a:t>11/09/2024</a:t>
            </a:fld>
            <a:endParaRPr lang="en-GB"/>
          </a:p>
        </p:txBody>
      </p:sp>
      <p:sp>
        <p:nvSpPr>
          <p:cNvPr id="4" name="Footer Placeholder 3">
            <a:extLst>
              <a:ext uri="{FF2B5EF4-FFF2-40B4-BE49-F238E27FC236}">
                <a16:creationId xmlns:a16="http://schemas.microsoft.com/office/drawing/2014/main" id="{1EE8900B-6D8C-8ED0-421D-A3E0705261B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2DBADFF-61A0-448D-749B-742EC94E9BB5}"/>
              </a:ext>
            </a:extLst>
          </p:cNvPr>
          <p:cNvSpPr>
            <a:spLocks noGrp="1"/>
          </p:cNvSpPr>
          <p:nvPr>
            <p:ph type="sldNum" sz="quarter" idx="12"/>
          </p:nvPr>
        </p:nvSpPr>
        <p:spPr/>
        <p:txBody>
          <a:bodyPr/>
          <a:lstStyle/>
          <a:p>
            <a:fld id="{F6948C76-4880-421F-A02C-86B298BE472A}" type="slidenum">
              <a:rPr lang="en-GB" smtClean="0"/>
              <a:t>‹#›</a:t>
            </a:fld>
            <a:endParaRPr lang="en-GB"/>
          </a:p>
        </p:txBody>
      </p:sp>
    </p:spTree>
    <p:extLst>
      <p:ext uri="{BB962C8B-B14F-4D97-AF65-F5344CB8AC3E}">
        <p14:creationId xmlns:p14="http://schemas.microsoft.com/office/powerpoint/2010/main" val="415123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261852-A610-4F29-10A1-8ADE6DFBCC79}"/>
              </a:ext>
            </a:extLst>
          </p:cNvPr>
          <p:cNvSpPr>
            <a:spLocks noGrp="1"/>
          </p:cNvSpPr>
          <p:nvPr>
            <p:ph type="dt" sz="half" idx="10"/>
          </p:nvPr>
        </p:nvSpPr>
        <p:spPr/>
        <p:txBody>
          <a:bodyPr/>
          <a:lstStyle/>
          <a:p>
            <a:fld id="{574FAEC4-AFCE-40A6-9ADD-663968C0926F}" type="datetimeFigureOut">
              <a:rPr lang="en-GB" smtClean="0"/>
              <a:t>11/09/2024</a:t>
            </a:fld>
            <a:endParaRPr lang="en-GB"/>
          </a:p>
        </p:txBody>
      </p:sp>
      <p:sp>
        <p:nvSpPr>
          <p:cNvPr id="3" name="Footer Placeholder 2">
            <a:extLst>
              <a:ext uri="{FF2B5EF4-FFF2-40B4-BE49-F238E27FC236}">
                <a16:creationId xmlns:a16="http://schemas.microsoft.com/office/drawing/2014/main" id="{5FCD0E83-DBF9-725D-DF7C-56BF9A6381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EA97630-47C6-EFF2-2452-520A0E6071AA}"/>
              </a:ext>
            </a:extLst>
          </p:cNvPr>
          <p:cNvSpPr>
            <a:spLocks noGrp="1"/>
          </p:cNvSpPr>
          <p:nvPr>
            <p:ph type="sldNum" sz="quarter" idx="12"/>
          </p:nvPr>
        </p:nvSpPr>
        <p:spPr/>
        <p:txBody>
          <a:bodyPr/>
          <a:lstStyle/>
          <a:p>
            <a:fld id="{F6948C76-4880-421F-A02C-86B298BE472A}" type="slidenum">
              <a:rPr lang="en-GB" smtClean="0"/>
              <a:t>‹#›</a:t>
            </a:fld>
            <a:endParaRPr lang="en-GB"/>
          </a:p>
        </p:txBody>
      </p:sp>
    </p:spTree>
    <p:extLst>
      <p:ext uri="{BB962C8B-B14F-4D97-AF65-F5344CB8AC3E}">
        <p14:creationId xmlns:p14="http://schemas.microsoft.com/office/powerpoint/2010/main" val="1023631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A2923-75D5-0414-429A-8E45C30704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5EBF352-740C-A9E8-889B-547B52BA8E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8C31F85-7CDB-4E26-EDAC-036A38F2E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84175-4DC8-C535-0F5C-0AD01E1AE60D}"/>
              </a:ext>
            </a:extLst>
          </p:cNvPr>
          <p:cNvSpPr>
            <a:spLocks noGrp="1"/>
          </p:cNvSpPr>
          <p:nvPr>
            <p:ph type="dt" sz="half" idx="10"/>
          </p:nvPr>
        </p:nvSpPr>
        <p:spPr/>
        <p:txBody>
          <a:bodyPr/>
          <a:lstStyle/>
          <a:p>
            <a:fld id="{574FAEC4-AFCE-40A6-9ADD-663968C0926F}" type="datetimeFigureOut">
              <a:rPr lang="en-GB" smtClean="0"/>
              <a:t>11/09/2024</a:t>
            </a:fld>
            <a:endParaRPr lang="en-GB"/>
          </a:p>
        </p:txBody>
      </p:sp>
      <p:sp>
        <p:nvSpPr>
          <p:cNvPr id="6" name="Footer Placeholder 5">
            <a:extLst>
              <a:ext uri="{FF2B5EF4-FFF2-40B4-BE49-F238E27FC236}">
                <a16:creationId xmlns:a16="http://schemas.microsoft.com/office/drawing/2014/main" id="{77412209-9548-FF76-A3F8-F53DA3A6D8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2E2A75C-72D1-EA2B-5521-41607D7EFDE6}"/>
              </a:ext>
            </a:extLst>
          </p:cNvPr>
          <p:cNvSpPr>
            <a:spLocks noGrp="1"/>
          </p:cNvSpPr>
          <p:nvPr>
            <p:ph type="sldNum" sz="quarter" idx="12"/>
          </p:nvPr>
        </p:nvSpPr>
        <p:spPr/>
        <p:txBody>
          <a:bodyPr/>
          <a:lstStyle/>
          <a:p>
            <a:fld id="{F6948C76-4880-421F-A02C-86B298BE472A}" type="slidenum">
              <a:rPr lang="en-GB" smtClean="0"/>
              <a:t>‹#›</a:t>
            </a:fld>
            <a:endParaRPr lang="en-GB"/>
          </a:p>
        </p:txBody>
      </p:sp>
    </p:spTree>
    <p:extLst>
      <p:ext uri="{BB962C8B-B14F-4D97-AF65-F5344CB8AC3E}">
        <p14:creationId xmlns:p14="http://schemas.microsoft.com/office/powerpoint/2010/main" val="974855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1650D-2B55-5D13-2BF1-1059153F23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ACA6F77-90CA-236F-C8ED-E8F2315AC9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2B52C8E-1CBF-AC21-096E-0604EEFC4E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01A214-389F-4292-BE9B-FB4F42E98931}"/>
              </a:ext>
            </a:extLst>
          </p:cNvPr>
          <p:cNvSpPr>
            <a:spLocks noGrp="1"/>
          </p:cNvSpPr>
          <p:nvPr>
            <p:ph type="dt" sz="half" idx="10"/>
          </p:nvPr>
        </p:nvSpPr>
        <p:spPr/>
        <p:txBody>
          <a:bodyPr/>
          <a:lstStyle/>
          <a:p>
            <a:fld id="{574FAEC4-AFCE-40A6-9ADD-663968C0926F}" type="datetimeFigureOut">
              <a:rPr lang="en-GB" smtClean="0"/>
              <a:t>11/09/2024</a:t>
            </a:fld>
            <a:endParaRPr lang="en-GB"/>
          </a:p>
        </p:txBody>
      </p:sp>
      <p:sp>
        <p:nvSpPr>
          <p:cNvPr id="6" name="Footer Placeholder 5">
            <a:extLst>
              <a:ext uri="{FF2B5EF4-FFF2-40B4-BE49-F238E27FC236}">
                <a16:creationId xmlns:a16="http://schemas.microsoft.com/office/drawing/2014/main" id="{131C3704-B5FA-BD69-9784-A15B1491D93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34B9169-026C-6F99-80DD-DF3436DAB046}"/>
              </a:ext>
            </a:extLst>
          </p:cNvPr>
          <p:cNvSpPr>
            <a:spLocks noGrp="1"/>
          </p:cNvSpPr>
          <p:nvPr>
            <p:ph type="sldNum" sz="quarter" idx="12"/>
          </p:nvPr>
        </p:nvSpPr>
        <p:spPr/>
        <p:txBody>
          <a:bodyPr/>
          <a:lstStyle/>
          <a:p>
            <a:fld id="{F6948C76-4880-421F-A02C-86B298BE472A}" type="slidenum">
              <a:rPr lang="en-GB" smtClean="0"/>
              <a:t>‹#›</a:t>
            </a:fld>
            <a:endParaRPr lang="en-GB"/>
          </a:p>
        </p:txBody>
      </p:sp>
    </p:spTree>
    <p:extLst>
      <p:ext uri="{BB962C8B-B14F-4D97-AF65-F5344CB8AC3E}">
        <p14:creationId xmlns:p14="http://schemas.microsoft.com/office/powerpoint/2010/main" val="3372348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3F1D9E-DC90-2A07-5020-0E66F647D0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2433108-651B-92D2-BAF7-A5BB798FC6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7494FB5-2CE2-9D04-034C-992B69BC1A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4FAEC4-AFCE-40A6-9ADD-663968C0926F}" type="datetimeFigureOut">
              <a:rPr lang="en-GB" smtClean="0"/>
              <a:t>11/09/2024</a:t>
            </a:fld>
            <a:endParaRPr lang="en-GB"/>
          </a:p>
        </p:txBody>
      </p:sp>
      <p:sp>
        <p:nvSpPr>
          <p:cNvPr id="5" name="Footer Placeholder 4">
            <a:extLst>
              <a:ext uri="{FF2B5EF4-FFF2-40B4-BE49-F238E27FC236}">
                <a16:creationId xmlns:a16="http://schemas.microsoft.com/office/drawing/2014/main" id="{62EDF9A7-FC49-43A7-09EB-DE15F4EC55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B0000ED-1C9A-E9A7-9C48-0DDF721F17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948C76-4880-421F-A02C-86B298BE472A}" type="slidenum">
              <a:rPr lang="en-GB" smtClean="0"/>
              <a:t>‹#›</a:t>
            </a:fld>
            <a:endParaRPr lang="en-GB"/>
          </a:p>
        </p:txBody>
      </p:sp>
    </p:spTree>
    <p:extLst>
      <p:ext uri="{BB962C8B-B14F-4D97-AF65-F5344CB8AC3E}">
        <p14:creationId xmlns:p14="http://schemas.microsoft.com/office/powerpoint/2010/main" val="2525709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8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3.sv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2.png"/><Relationship Id="rId7" Type="http://schemas.openxmlformats.org/officeDocument/2006/relationships/image" Target="../media/image192.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1.png"/><Relationship Id="rId4" Type="http://schemas.openxmlformats.org/officeDocument/2006/relationships/image" Target="../media/image161.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Vertical Text Placeholder 15">
            <a:extLst>
              <a:ext uri="{FF2B5EF4-FFF2-40B4-BE49-F238E27FC236}">
                <a16:creationId xmlns:a16="http://schemas.microsoft.com/office/drawing/2014/main" id="{02B3A7F4-CF1C-80E5-FAB4-58AC0002AA92}"/>
              </a:ext>
            </a:extLst>
          </p:cNvPr>
          <p:cNvSpPr>
            <a:spLocks noGrp="1"/>
          </p:cNvSpPr>
          <p:nvPr>
            <p:ph type="body" orient="vert" idx="18"/>
          </p:nvPr>
        </p:nvSpPr>
        <p:spPr/>
        <p:txBody>
          <a:bodyPr/>
          <a:lstStyle/>
          <a:p>
            <a:endParaRPr lang="en-GB"/>
          </a:p>
        </p:txBody>
      </p:sp>
      <p:pic>
        <p:nvPicPr>
          <p:cNvPr id="15" name="Picture 14" descr="A landscape with trees and hills&#10;&#10;Description automatically generated with low confidence">
            <a:extLst>
              <a:ext uri="{FF2B5EF4-FFF2-40B4-BE49-F238E27FC236}">
                <a16:creationId xmlns:a16="http://schemas.microsoft.com/office/drawing/2014/main" id="{867D4020-5564-5200-B704-4196A58F9A6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22687"/>
            <a:ext cx="12192000" cy="6856818"/>
          </a:xfrm>
          <a:prstGeom prst="rect">
            <a:avLst/>
          </a:prstGeom>
        </p:spPr>
      </p:pic>
      <p:sp>
        <p:nvSpPr>
          <p:cNvPr id="13" name="Rectangle 12">
            <a:extLst>
              <a:ext uri="{FF2B5EF4-FFF2-40B4-BE49-F238E27FC236}">
                <a16:creationId xmlns:a16="http://schemas.microsoft.com/office/drawing/2014/main" id="{AB027A75-8253-1DCA-CACC-1FEE74C45A49}"/>
              </a:ext>
            </a:extLst>
          </p:cNvPr>
          <p:cNvSpPr/>
          <p:nvPr/>
        </p:nvSpPr>
        <p:spPr>
          <a:xfrm>
            <a:off x="0" y="0"/>
            <a:ext cx="12192000" cy="6875110"/>
          </a:xfrm>
          <a:prstGeom prst="rect">
            <a:avLst/>
          </a:prstGeom>
          <a:gradFill flip="none" rotWithShape="1">
            <a:gsLst>
              <a:gs pos="80000">
                <a:srgbClr val="000000">
                  <a:alpha val="20000"/>
                </a:srgbClr>
              </a:gs>
              <a:gs pos="0">
                <a:schemeClr val="tx1">
                  <a:alpha val="60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jdelijke aanduiding voor tekst 20">
            <a:extLst>
              <a:ext uri="{FF2B5EF4-FFF2-40B4-BE49-F238E27FC236}">
                <a16:creationId xmlns:a16="http://schemas.microsoft.com/office/drawing/2014/main" id="{EECDA816-A100-41FA-BBF8-AC9B008FA9B3}"/>
              </a:ext>
            </a:extLst>
          </p:cNvPr>
          <p:cNvSpPr>
            <a:spLocks noGrp="1"/>
          </p:cNvSpPr>
          <p:nvPr>
            <p:ph type="body" sz="quarter" idx="16"/>
          </p:nvPr>
        </p:nvSpPr>
        <p:spPr/>
        <p:txBody>
          <a:bodyPr/>
          <a:lstStyle/>
          <a:p>
            <a:r>
              <a:rPr lang="en-GB"/>
              <a:t> </a:t>
            </a:r>
          </a:p>
        </p:txBody>
      </p:sp>
      <p:sp>
        <p:nvSpPr>
          <p:cNvPr id="20" name="Tijdelijke aanduiding voor tekst 19">
            <a:extLst>
              <a:ext uri="{FF2B5EF4-FFF2-40B4-BE49-F238E27FC236}">
                <a16:creationId xmlns:a16="http://schemas.microsoft.com/office/drawing/2014/main" id="{E0650F71-88D2-42C0-BC18-8BFA41A9FB07}"/>
              </a:ext>
            </a:extLst>
          </p:cNvPr>
          <p:cNvSpPr>
            <a:spLocks noGrp="1"/>
          </p:cNvSpPr>
          <p:nvPr>
            <p:ph type="body" sz="quarter" idx="15"/>
          </p:nvPr>
        </p:nvSpPr>
        <p:spPr/>
        <p:txBody>
          <a:bodyPr/>
          <a:lstStyle/>
          <a:p>
            <a:r>
              <a:rPr lang="en-GB"/>
              <a:t> </a:t>
            </a:r>
          </a:p>
        </p:txBody>
      </p:sp>
      <p:sp>
        <p:nvSpPr>
          <p:cNvPr id="22" name="Tijdelijke aanduiding voor tekst 21">
            <a:extLst>
              <a:ext uri="{FF2B5EF4-FFF2-40B4-BE49-F238E27FC236}">
                <a16:creationId xmlns:a16="http://schemas.microsoft.com/office/drawing/2014/main" id="{F9C17B8D-6859-43E2-93FF-4D52EF337D8C}"/>
              </a:ext>
            </a:extLst>
          </p:cNvPr>
          <p:cNvSpPr>
            <a:spLocks noGrp="1"/>
          </p:cNvSpPr>
          <p:nvPr>
            <p:ph type="body" sz="quarter" idx="17"/>
          </p:nvPr>
        </p:nvSpPr>
        <p:spPr/>
        <p:txBody>
          <a:bodyPr/>
          <a:lstStyle/>
          <a:p>
            <a:r>
              <a:rPr lang="en-GB"/>
              <a:t> </a:t>
            </a:r>
          </a:p>
        </p:txBody>
      </p:sp>
      <p:sp>
        <p:nvSpPr>
          <p:cNvPr id="3" name="Date Placeholder 2">
            <a:extLst>
              <a:ext uri="{FF2B5EF4-FFF2-40B4-BE49-F238E27FC236}">
                <a16:creationId xmlns:a16="http://schemas.microsoft.com/office/drawing/2014/main" id="{A104C7E3-2F8C-4044-850A-D23AEB486F25}"/>
              </a:ext>
            </a:extLst>
          </p:cNvPr>
          <p:cNvSpPr>
            <a:spLocks noGrp="1"/>
          </p:cNvSpPr>
          <p:nvPr>
            <p:ph type="dt" sz="half" idx="20"/>
          </p:nvPr>
        </p:nvSpPr>
        <p:spPr>
          <a:xfrm>
            <a:off x="789838" y="6255735"/>
            <a:ext cx="7229248" cy="125170"/>
          </a:xfrm>
        </p:spPr>
        <p:txBody>
          <a:bodyPr/>
          <a:lstStyle/>
          <a:p>
            <a:r>
              <a:rPr lang="en-GB" dirty="0"/>
              <a:t>13</a:t>
            </a:r>
            <a:r>
              <a:rPr lang="en-GB" baseline="30000" dirty="0"/>
              <a:t>th</a:t>
            </a:r>
            <a:r>
              <a:rPr lang="en-GB" dirty="0"/>
              <a:t> Symposium on Conformal and Probabilistic Prediction with Applications (COPA)</a:t>
            </a:r>
          </a:p>
          <a:p>
            <a:r>
              <a:rPr lang="en-GB" dirty="0"/>
              <a:t>11 September </a:t>
            </a:r>
            <a:r>
              <a:rPr lang="en-GB" noProof="0" dirty="0"/>
              <a:t>2024 | Milan, Italy</a:t>
            </a:r>
          </a:p>
        </p:txBody>
      </p:sp>
      <p:pic>
        <p:nvPicPr>
          <p:cNvPr id="17" name="Graphic 16">
            <a:extLst>
              <a:ext uri="{FF2B5EF4-FFF2-40B4-BE49-F238E27FC236}">
                <a16:creationId xmlns:a16="http://schemas.microsoft.com/office/drawing/2014/main" id="{DF7D8FAA-FC3C-CE24-B4A6-9F55FAA0866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86900" y="6007411"/>
            <a:ext cx="1176842" cy="496648"/>
          </a:xfrm>
          <a:prstGeom prst="rect">
            <a:avLst/>
          </a:prstGeom>
        </p:spPr>
      </p:pic>
      <p:sp>
        <p:nvSpPr>
          <p:cNvPr id="5" name="Title 4"/>
          <p:cNvSpPr>
            <a:spLocks noGrp="1"/>
          </p:cNvSpPr>
          <p:nvPr>
            <p:ph type="title"/>
          </p:nvPr>
        </p:nvSpPr>
        <p:spPr>
          <a:xfrm>
            <a:off x="923414" y="1896157"/>
            <a:ext cx="9663486" cy="1390650"/>
          </a:xfrm>
        </p:spPr>
        <p:txBody>
          <a:bodyPr>
            <a:normAutofit fontScale="90000"/>
          </a:bodyPr>
          <a:lstStyle/>
          <a:p>
            <a:pPr algn="ctr"/>
            <a:r>
              <a:rPr lang="en-GB" sz="6700" b="1" dirty="0">
                <a:latin typeface="Fira Sans" panose="020B0503050000020004" pitchFamily="34" charset="0"/>
              </a:rPr>
              <a:t>Uncertainty Quantification for </a:t>
            </a:r>
            <a:r>
              <a:rPr lang="en-GB" sz="6700" b="1" dirty="0" err="1">
                <a:latin typeface="Fira Sans" panose="020B0503050000020004" pitchFamily="34" charset="0"/>
              </a:rPr>
              <a:t>Metamodels</a:t>
            </a:r>
            <a:br>
              <a:rPr lang="en-GB" b="1" dirty="0">
                <a:latin typeface="Fira Sans" panose="020B0503050000020004" pitchFamily="34" charset="0"/>
              </a:rPr>
            </a:br>
            <a:endParaRPr lang="en-US" dirty="0"/>
          </a:p>
        </p:txBody>
      </p:sp>
      <p:sp>
        <p:nvSpPr>
          <p:cNvPr id="6" name="Subtitle 5"/>
          <p:cNvSpPr>
            <a:spLocks noGrp="1"/>
          </p:cNvSpPr>
          <p:nvPr>
            <p:ph type="subTitle" idx="1"/>
          </p:nvPr>
        </p:nvSpPr>
        <p:spPr>
          <a:xfrm>
            <a:off x="1049807" y="3649985"/>
            <a:ext cx="9410700" cy="1170493"/>
          </a:xfrm>
        </p:spPr>
        <p:txBody>
          <a:bodyPr>
            <a:normAutofit/>
          </a:bodyPr>
          <a:lstStyle/>
          <a:p>
            <a:pPr algn="ctr"/>
            <a:r>
              <a:rPr lang="en-US" sz="2400" dirty="0">
                <a:latin typeface="Fira Sans" panose="020B0503050000020004" pitchFamily="34" charset="0"/>
              </a:rPr>
              <a:t>Martin Ok</a:t>
            </a:r>
            <a:r>
              <a:rPr lang="sk-SK" sz="2400" dirty="0">
                <a:latin typeface="Fira Sans" panose="020B0503050000020004" pitchFamily="34" charset="0"/>
              </a:rPr>
              <a:t>á</a:t>
            </a:r>
            <a:r>
              <a:rPr lang="en-US" sz="2400" dirty="0" err="1">
                <a:latin typeface="Fira Sans" panose="020B0503050000020004" pitchFamily="34" charset="0"/>
              </a:rPr>
              <a:t>nik</a:t>
            </a:r>
            <a:r>
              <a:rPr lang="en-US" sz="2400" dirty="0">
                <a:latin typeface="Fira Sans" panose="020B0503050000020004" pitchFamily="34" charset="0"/>
              </a:rPr>
              <a:t>, Athanasios </a:t>
            </a:r>
            <a:r>
              <a:rPr lang="en-US" sz="2400" dirty="0" err="1">
                <a:latin typeface="Fira Sans" panose="020B0503050000020004" pitchFamily="34" charset="0"/>
              </a:rPr>
              <a:t>Trantas</a:t>
            </a:r>
            <a:endParaRPr lang="en-US" sz="2400" dirty="0">
              <a:latin typeface="Fira Sans" panose="020B0503050000020004" pitchFamily="34" charset="0"/>
            </a:endParaRPr>
          </a:p>
          <a:p>
            <a:pPr algn="ctr"/>
            <a:r>
              <a:rPr lang="en-US" sz="2400" dirty="0">
                <a:latin typeface="Fira Sans" panose="020B0503050000020004" pitchFamily="34" charset="0"/>
              </a:rPr>
              <a:t>Marijn </a:t>
            </a:r>
            <a:r>
              <a:rPr lang="en-US" sz="2400" dirty="0" err="1">
                <a:latin typeface="Fira Sans" panose="020B0503050000020004" pitchFamily="34" charset="0"/>
              </a:rPr>
              <a:t>Pepijn</a:t>
            </a:r>
            <a:r>
              <a:rPr lang="en-US" sz="2400" dirty="0">
                <a:latin typeface="Fira Sans" panose="020B0503050000020004" pitchFamily="34" charset="0"/>
              </a:rPr>
              <a:t> de Bakker, Elena </a:t>
            </a:r>
            <a:r>
              <a:rPr lang="en-US" sz="2400" dirty="0" err="1">
                <a:latin typeface="Fira Sans" panose="020B0503050000020004" pitchFamily="34" charset="0"/>
              </a:rPr>
              <a:t>lazovik</a:t>
            </a:r>
            <a:endParaRPr lang="en-US" sz="2400" dirty="0">
              <a:latin typeface="Fira Sans" panose="020B0503050000020004" pitchFamily="34" charset="0"/>
            </a:endParaRPr>
          </a:p>
        </p:txBody>
      </p:sp>
      <p:sp>
        <p:nvSpPr>
          <p:cNvPr id="2" name="TextBox 1">
            <a:extLst>
              <a:ext uri="{FF2B5EF4-FFF2-40B4-BE49-F238E27FC236}">
                <a16:creationId xmlns:a16="http://schemas.microsoft.com/office/drawing/2014/main" id="{DEBD68EB-06DC-5BCF-4B98-0E79841C756D}"/>
              </a:ext>
            </a:extLst>
          </p:cNvPr>
          <p:cNvSpPr txBox="1"/>
          <p:nvPr/>
        </p:nvSpPr>
        <p:spPr>
          <a:xfrm>
            <a:off x="2579328" y="5080236"/>
            <a:ext cx="7033343" cy="646331"/>
          </a:xfrm>
          <a:prstGeom prst="rect">
            <a:avLst/>
          </a:prstGeom>
          <a:noFill/>
        </p:spPr>
        <p:txBody>
          <a:bodyPr wrap="square" rtlCol="0">
            <a:spAutoFit/>
          </a:bodyPr>
          <a:lstStyle/>
          <a:p>
            <a:pPr algn="ctr"/>
            <a:r>
              <a:rPr lang="en-US" sz="1800" dirty="0">
                <a:solidFill>
                  <a:schemeClr val="bg1"/>
                </a:solidFill>
                <a:latin typeface="Fira Sans" panose="020B0503050000020004" pitchFamily="34" charset="0"/>
              </a:rPr>
              <a:t>Netherlands </a:t>
            </a:r>
            <a:r>
              <a:rPr lang="en-US" sz="1800" dirty="0" err="1">
                <a:solidFill>
                  <a:schemeClr val="bg1"/>
                </a:solidFill>
                <a:latin typeface="Fira Sans" panose="020B0503050000020004" pitchFamily="34" charset="0"/>
              </a:rPr>
              <a:t>Organisation</a:t>
            </a:r>
            <a:r>
              <a:rPr lang="en-US" sz="1800" dirty="0">
                <a:solidFill>
                  <a:schemeClr val="bg1"/>
                </a:solidFill>
                <a:latin typeface="Fira Sans" panose="020B0503050000020004" pitchFamily="34" charset="0"/>
              </a:rPr>
              <a:t> for Applied Scientific Research – TNO</a:t>
            </a:r>
          </a:p>
          <a:p>
            <a:pPr algn="ctr"/>
            <a:r>
              <a:rPr lang="en-US" sz="1800" dirty="0">
                <a:solidFill>
                  <a:schemeClr val="bg1"/>
                </a:solidFill>
                <a:latin typeface="Fira Sans" panose="020B0503050000020004" pitchFamily="34" charset="0"/>
              </a:rPr>
              <a:t>Advanced Computing </a:t>
            </a:r>
            <a:r>
              <a:rPr lang="en-US" dirty="0">
                <a:solidFill>
                  <a:schemeClr val="bg1"/>
                </a:solidFill>
                <a:latin typeface="Fira Sans" panose="020B0503050000020004" pitchFamily="34" charset="0"/>
              </a:rPr>
              <a:t>E</a:t>
            </a:r>
            <a:r>
              <a:rPr lang="en-US" sz="1800" dirty="0">
                <a:solidFill>
                  <a:schemeClr val="bg1"/>
                </a:solidFill>
                <a:latin typeface="Fira Sans" panose="020B0503050000020004" pitchFamily="34" charset="0"/>
              </a:rPr>
              <a:t>ngineering</a:t>
            </a:r>
          </a:p>
        </p:txBody>
      </p:sp>
    </p:spTree>
    <p:extLst>
      <p:ext uri="{BB962C8B-B14F-4D97-AF65-F5344CB8AC3E}">
        <p14:creationId xmlns:p14="http://schemas.microsoft.com/office/powerpoint/2010/main" val="322281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Vertical Text Placeholder 1">
                <a:extLst>
                  <a:ext uri="{FF2B5EF4-FFF2-40B4-BE49-F238E27FC236}">
                    <a16:creationId xmlns:a16="http://schemas.microsoft.com/office/drawing/2014/main" id="{F3F9F14A-FE53-8F26-2BF3-E469993B236E}"/>
                  </a:ext>
                </a:extLst>
              </p:cNvPr>
              <p:cNvSpPr>
                <a:spLocks noGrp="1"/>
              </p:cNvSpPr>
              <p:nvPr>
                <p:ph type="body" orient="vert" idx="1"/>
              </p:nvPr>
            </p:nvSpPr>
            <p:spPr/>
            <p:txBody>
              <a:bodyPr/>
              <a:lstStyle/>
              <a:p>
                <a:pPr marL="0" indent="0">
                  <a:buNone/>
                </a:pPr>
                <a:r>
                  <a:rPr lang="en-GB" sz="2400" dirty="0"/>
                  <a:t>Divide </a:t>
                </a:r>
                <a:r>
                  <a:rPr lang="en-GB" sz="2400" dirty="0" err="1"/>
                  <a:t>metamodel</a:t>
                </a:r>
                <a:r>
                  <a:rPr lang="en-GB" sz="2400" dirty="0"/>
                  <a:t> output </a:t>
                </a:r>
                <a14:m>
                  <m:oMath xmlns:m="http://schemas.openxmlformats.org/officeDocument/2006/math">
                    <m:acc>
                      <m:accPr>
                        <m:chr m:val="̂"/>
                        <m:ctrlPr>
                          <a:rPr lang="en-GB" sz="2400" i="1" dirty="0">
                            <a:latin typeface="Cambria Math" panose="02040503050406030204" pitchFamily="18" charset="0"/>
                          </a:rPr>
                        </m:ctrlPr>
                      </m:accPr>
                      <m:e>
                        <m:r>
                          <a:rPr lang="en-GB" sz="2400" i="1" dirty="0">
                            <a:latin typeface="Cambria Math"/>
                          </a:rPr>
                          <m:t>𝑦</m:t>
                        </m:r>
                      </m:e>
                    </m:acc>
                  </m:oMath>
                </a14:m>
                <a:r>
                  <a:rPr lang="en-GB" sz="2400" dirty="0"/>
                  <a:t> into </a:t>
                </a:r>
                <a14:m>
                  <m:oMath xmlns:m="http://schemas.openxmlformats.org/officeDocument/2006/math">
                    <m:r>
                      <a:rPr lang="en-US" sz="2400" i="1">
                        <a:latin typeface="Cambria Math"/>
                      </a:rPr>
                      <m:t>𝑁</m:t>
                    </m:r>
                  </m:oMath>
                </a14:m>
                <a:r>
                  <a:rPr lang="en-GB" sz="2400" dirty="0"/>
                  <a:t> bins, ordered by size, then define the Root Mean Squared Conditional </a:t>
                </a:r>
                <a:r>
                  <a:rPr lang="en-GB" sz="2400" dirty="0" err="1"/>
                  <a:t>Miscoverage</a:t>
                </a:r>
                <a:r>
                  <a:rPr lang="en-GB" sz="2400" dirty="0"/>
                  <a:t> (RMSCM):</a:t>
                </a:r>
              </a:p>
              <a:p>
                <a:pPr marL="0" indent="0">
                  <a:buNone/>
                </a:pPr>
                <a:endParaRPr lang="en-GB" sz="2400" dirty="0"/>
              </a:p>
              <a:p>
                <a:pPr marL="0" indent="0">
                  <a:buNone/>
                </a:pPr>
                <a:endParaRPr lang="en-GB" sz="2400" dirty="0"/>
              </a:p>
              <a:p>
                <a:pPr marL="0" indent="0">
                  <a:buNone/>
                </a:pPr>
                <a14:m>
                  <m:oMathPara xmlns:m="http://schemas.openxmlformats.org/officeDocument/2006/math">
                    <m:oMathParaPr>
                      <m:jc m:val="centerGroup"/>
                    </m:oMathParaPr>
                    <m:oMath xmlns:m="http://schemas.openxmlformats.org/officeDocument/2006/math">
                      <m:r>
                        <m:rPr>
                          <m:sty m:val="p"/>
                        </m:rPr>
                        <a:rPr lang="en-US" sz="2400" b="0" i="0" smtClean="0">
                          <a:latin typeface="Cambria Math"/>
                        </a:rPr>
                        <m:t>RMSCM</m:t>
                      </m:r>
                      <m:r>
                        <a:rPr lang="en-US" sz="2400" b="0" i="1" smtClean="0">
                          <a:latin typeface="Cambria Math"/>
                        </a:rPr>
                        <m:t>= </m:t>
                      </m:r>
                      <m:rad>
                        <m:radPr>
                          <m:degHide m:val="on"/>
                          <m:ctrlPr>
                            <a:rPr lang="en-US" sz="2400" b="0" i="1" smtClean="0">
                              <a:latin typeface="Cambria Math" panose="02040503050406030204" pitchFamily="18" charset="0"/>
                            </a:rPr>
                          </m:ctrlPr>
                        </m:radPr>
                        <m:deg/>
                        <m:e>
                          <m:f>
                            <m:fPr>
                              <m:ctrlPr>
                                <a:rPr lang="en-US" sz="2400" b="0" i="1" smtClean="0">
                                  <a:latin typeface="Cambria Math" panose="02040503050406030204" pitchFamily="18" charset="0"/>
                                </a:rPr>
                              </m:ctrlPr>
                            </m:fPr>
                            <m:num>
                              <m:r>
                                <a:rPr lang="en-US" sz="2400" b="0" i="1" smtClean="0">
                                  <a:latin typeface="Cambria Math"/>
                                </a:rPr>
                                <m:t>1</m:t>
                              </m:r>
                            </m:num>
                            <m:den>
                              <m:r>
                                <a:rPr lang="en-US" sz="2400" b="0" i="1" smtClean="0">
                                  <a:latin typeface="Cambria Math"/>
                                </a:rPr>
                                <m:t>𝑁</m:t>
                              </m:r>
                            </m:den>
                          </m:f>
                          <m:nary>
                            <m:naryPr>
                              <m:chr m:val="∑"/>
                              <m:ctrlPr>
                                <a:rPr lang="en-US" sz="2400" b="0" i="1" smtClean="0">
                                  <a:latin typeface="Cambria Math" panose="02040503050406030204" pitchFamily="18" charset="0"/>
                                </a:rPr>
                              </m:ctrlPr>
                            </m:naryPr>
                            <m:sub>
                              <m:r>
                                <m:rPr>
                                  <m:brk m:alnAt="23"/>
                                </m:rPr>
                                <a:rPr lang="en-US" sz="2400" b="0" i="1" smtClean="0">
                                  <a:latin typeface="Cambria Math"/>
                                </a:rPr>
                                <m:t>𝑏</m:t>
                              </m:r>
                              <m:r>
                                <a:rPr lang="en-US" sz="2400" b="0" i="1" smtClean="0">
                                  <a:latin typeface="Cambria Math"/>
                                </a:rPr>
                                <m:t>=1</m:t>
                              </m:r>
                            </m:sub>
                            <m:sup>
                              <m:r>
                                <a:rPr lang="en-US" sz="2400" b="0" i="1" smtClean="0">
                                  <a:latin typeface="Cambria Math"/>
                                </a:rPr>
                                <m:t>𝑁</m:t>
                              </m:r>
                            </m:sup>
                            <m:e>
                              <m:sSup>
                                <m:sSupPr>
                                  <m:ctrlPr>
                                    <a:rPr lang="en-US" sz="2400" b="0" i="1" smtClean="0">
                                      <a:latin typeface="Cambria Math" panose="02040503050406030204" pitchFamily="18" charset="0"/>
                                      <a:ea typeface="Cambria Math"/>
                                    </a:rPr>
                                  </m:ctrlPr>
                                </m:sSupPr>
                                <m:e>
                                  <m:r>
                                    <a:rPr lang="en-US" sz="2400" i="1">
                                      <a:latin typeface="Cambria Math"/>
                                    </a:rPr>
                                    <m:t>(</m:t>
                                  </m:r>
                                  <m:sSub>
                                    <m:sSubPr>
                                      <m:ctrlPr>
                                        <a:rPr lang="en-US" sz="2400" i="1">
                                          <a:latin typeface="Cambria Math" panose="02040503050406030204" pitchFamily="18" charset="0"/>
                                        </a:rPr>
                                      </m:ctrlPr>
                                    </m:sSubPr>
                                    <m:e>
                                      <m:r>
                                        <a:rPr lang="en-US" sz="2400" i="1">
                                          <a:latin typeface="Cambria Math"/>
                                        </a:rPr>
                                        <m:t>𝐶</m:t>
                                      </m:r>
                                    </m:e>
                                    <m:sub>
                                      <m:r>
                                        <a:rPr lang="en-US" sz="2400" i="1">
                                          <a:latin typeface="Cambria Math"/>
                                        </a:rPr>
                                        <m:t>𝑏</m:t>
                                      </m:r>
                                    </m:sub>
                                  </m:sSub>
                                  <m:r>
                                    <a:rPr lang="en-US" sz="2400" i="1">
                                      <a:latin typeface="Cambria Math"/>
                                    </a:rPr>
                                    <m:t>−</m:t>
                                  </m:r>
                                  <m:d>
                                    <m:dPr>
                                      <m:ctrlPr>
                                        <a:rPr lang="en-US" sz="2400" i="1">
                                          <a:latin typeface="Cambria Math" panose="02040503050406030204" pitchFamily="18" charset="0"/>
                                        </a:rPr>
                                      </m:ctrlPr>
                                    </m:dPr>
                                    <m:e>
                                      <m:r>
                                        <a:rPr lang="en-US" sz="2400" i="1">
                                          <a:latin typeface="Cambria Math"/>
                                        </a:rPr>
                                        <m:t>1−</m:t>
                                      </m:r>
                                      <m:r>
                                        <a:rPr lang="en-US" sz="2400" i="1">
                                          <a:latin typeface="Cambria Math"/>
                                          <a:ea typeface="Cambria Math"/>
                                        </a:rPr>
                                        <m:t>𝛼</m:t>
                                      </m:r>
                                    </m:e>
                                  </m:d>
                                  <m:r>
                                    <a:rPr lang="en-US" sz="2400" i="1">
                                      <a:latin typeface="Cambria Math"/>
                                      <a:ea typeface="Cambria Math"/>
                                    </a:rPr>
                                    <m:t>)</m:t>
                                  </m:r>
                                </m:e>
                                <m:sup>
                                  <m:r>
                                    <a:rPr lang="en-US" sz="2400" b="0" i="1" smtClean="0">
                                      <a:latin typeface="Cambria Math"/>
                                      <a:ea typeface="Cambria Math"/>
                                    </a:rPr>
                                    <m:t>2</m:t>
                                  </m:r>
                                </m:sup>
                              </m:sSup>
                            </m:e>
                          </m:nary>
                        </m:e>
                      </m:rad>
                    </m:oMath>
                  </m:oMathPara>
                </a14:m>
                <a:endParaRPr lang="en-GB" sz="2400" dirty="0"/>
              </a:p>
              <a:p>
                <a:pPr marL="0" indent="0">
                  <a:buNone/>
                </a:pPr>
                <a:endParaRPr lang="en-GB" sz="2400" dirty="0"/>
              </a:p>
              <a:p>
                <a:pPr marL="0" indent="0">
                  <a:buNone/>
                </a:pPr>
                <a:r>
                  <a:rPr lang="en-GB" sz="2400" dirty="0"/>
                  <a:t>Aim: </a:t>
                </a:r>
                <a14:m>
                  <m:oMath xmlns:m="http://schemas.openxmlformats.org/officeDocument/2006/math">
                    <m:sSub>
                      <m:sSubPr>
                        <m:ctrlPr>
                          <a:rPr lang="en-US" sz="2400" i="1">
                            <a:latin typeface="Cambria Math" panose="02040503050406030204" pitchFamily="18" charset="0"/>
                          </a:rPr>
                        </m:ctrlPr>
                      </m:sSubPr>
                      <m:e>
                        <m:r>
                          <a:rPr lang="en-US" sz="2400" i="1">
                            <a:latin typeface="Cambria Math"/>
                          </a:rPr>
                          <m:t>𝐶</m:t>
                        </m:r>
                      </m:e>
                      <m:sub>
                        <m:r>
                          <a:rPr lang="en-US" sz="2400" i="1">
                            <a:latin typeface="Cambria Math"/>
                          </a:rPr>
                          <m:t>𝑏</m:t>
                        </m:r>
                      </m:sub>
                    </m:sSub>
                    <m:r>
                      <a:rPr lang="en-US" sz="2400" i="1">
                        <a:latin typeface="Cambria Math"/>
                        <a:ea typeface="Cambria Math"/>
                      </a:rPr>
                      <m:t>≈</m:t>
                    </m:r>
                    <m:d>
                      <m:dPr>
                        <m:ctrlPr>
                          <a:rPr lang="en-US" sz="2400" i="1">
                            <a:latin typeface="Cambria Math" panose="02040503050406030204" pitchFamily="18" charset="0"/>
                          </a:rPr>
                        </m:ctrlPr>
                      </m:dPr>
                      <m:e>
                        <m:r>
                          <a:rPr lang="en-US" sz="2400" i="1">
                            <a:latin typeface="Cambria Math"/>
                          </a:rPr>
                          <m:t>1−</m:t>
                        </m:r>
                        <m:r>
                          <a:rPr lang="en-US" sz="2400" i="1">
                            <a:latin typeface="Cambria Math"/>
                            <a:ea typeface="Cambria Math"/>
                          </a:rPr>
                          <m:t>𝛼</m:t>
                        </m:r>
                      </m:e>
                    </m:d>
                  </m:oMath>
                </a14:m>
                <a:r>
                  <a:rPr lang="en-GB" sz="2400" dirty="0"/>
                  <a:t> across </a:t>
                </a:r>
                <a14:m>
                  <m:oMath xmlns:m="http://schemas.openxmlformats.org/officeDocument/2006/math">
                    <m:acc>
                      <m:accPr>
                        <m:chr m:val="̂"/>
                        <m:ctrlPr>
                          <a:rPr lang="en-GB" sz="2400" i="1" dirty="0">
                            <a:latin typeface="Cambria Math" panose="02040503050406030204" pitchFamily="18" charset="0"/>
                          </a:rPr>
                        </m:ctrlPr>
                      </m:accPr>
                      <m:e>
                        <m:r>
                          <a:rPr lang="en-GB" sz="2400" i="1" dirty="0">
                            <a:latin typeface="Cambria Math"/>
                          </a:rPr>
                          <m:t>𝑦</m:t>
                        </m:r>
                      </m:e>
                    </m:acc>
                  </m:oMath>
                </a14:m>
                <a:r>
                  <a:rPr lang="en-GB" sz="2400" dirty="0"/>
                  <a:t> axis, i.e. </a:t>
                </a:r>
                <a14:m>
                  <m:oMath xmlns:m="http://schemas.openxmlformats.org/officeDocument/2006/math">
                    <m:r>
                      <m:rPr>
                        <m:sty m:val="p"/>
                      </m:rPr>
                      <a:rPr lang="en-US" sz="2400">
                        <a:latin typeface="Cambria Math"/>
                      </a:rPr>
                      <m:t>RMSCM</m:t>
                    </m:r>
                    <m:r>
                      <a:rPr lang="en-US" sz="2400" i="1" smtClean="0">
                        <a:latin typeface="Cambria Math"/>
                        <a:ea typeface="Cambria Math"/>
                      </a:rPr>
                      <m:t>→</m:t>
                    </m:r>
                    <m:r>
                      <a:rPr lang="en-US" sz="2400" b="0" i="1" smtClean="0">
                        <a:latin typeface="Cambria Math"/>
                        <a:ea typeface="Cambria Math"/>
                      </a:rPr>
                      <m:t>0</m:t>
                    </m:r>
                  </m:oMath>
                </a14:m>
                <a:endParaRPr lang="en-GB" sz="2400" dirty="0"/>
              </a:p>
            </p:txBody>
          </p:sp>
        </mc:Choice>
        <mc:Fallback xmlns="">
          <p:sp>
            <p:nvSpPr>
              <p:cNvPr id="2" name="Vertical Text Placeholder 1">
                <a:extLst>
                  <a:ext uri="{FF2B5EF4-FFF2-40B4-BE49-F238E27FC236}">
                    <a16:creationId xmlns="" xmlns:a16="http://schemas.microsoft.com/office/drawing/2014/main" id="{F3F9F14A-FE53-8F26-2BF3-E469993B236E}"/>
                  </a:ext>
                </a:extLst>
              </p:cNvPr>
              <p:cNvSpPr>
                <a:spLocks noGrp="1" noRot="1" noChangeAspect="1" noMove="1" noResize="1" noEditPoints="1" noAdjustHandles="1" noChangeArrowheads="1" noChangeShapeType="1" noTextEdit="1"/>
              </p:cNvSpPr>
              <p:nvPr>
                <p:ph type="body" orient="vert" idx="1"/>
              </p:nvPr>
            </p:nvSpPr>
            <p:spPr>
              <a:blipFill rotWithShape="1">
                <a:blip r:embed="rId3"/>
                <a:stretch>
                  <a:fillRect l="-1688" t="-2881"/>
                </a:stretch>
              </a:blipFill>
            </p:spPr>
            <p:txBody>
              <a:bodyPr/>
              <a:lstStyle/>
              <a:p>
                <a:r>
                  <a:rPr lang="en-US">
                    <a:noFill/>
                  </a:rPr>
                  <a:t> </a:t>
                </a:r>
              </a:p>
            </p:txBody>
          </p:sp>
        </mc:Fallback>
      </mc:AlternateContent>
      <p:sp>
        <p:nvSpPr>
          <p:cNvPr id="3" name="Vertical Text Placeholder 2">
            <a:extLst>
              <a:ext uri="{FF2B5EF4-FFF2-40B4-BE49-F238E27FC236}">
                <a16:creationId xmlns:a16="http://schemas.microsoft.com/office/drawing/2014/main" id="{1271CFB6-225D-3DF7-E7D7-D3A9E10EA04F}"/>
              </a:ext>
            </a:extLst>
          </p:cNvPr>
          <p:cNvSpPr>
            <a:spLocks noGrp="1"/>
          </p:cNvSpPr>
          <p:nvPr>
            <p:ph type="body" orient="vert" idx="15"/>
          </p:nvPr>
        </p:nvSpPr>
        <p:spPr/>
        <p:txBody>
          <a:bodyPr/>
          <a:lstStyle/>
          <a:p>
            <a:endParaRPr lang="en-GB"/>
          </a:p>
        </p:txBody>
      </p:sp>
      <p:sp>
        <p:nvSpPr>
          <p:cNvPr id="5" name="Title 4">
            <a:extLst>
              <a:ext uri="{FF2B5EF4-FFF2-40B4-BE49-F238E27FC236}">
                <a16:creationId xmlns:a16="http://schemas.microsoft.com/office/drawing/2014/main" id="{63AC6FEE-2481-ABC8-54E0-3D9FDFE3AA42}"/>
              </a:ext>
            </a:extLst>
          </p:cNvPr>
          <p:cNvSpPr>
            <a:spLocks noGrp="1"/>
          </p:cNvSpPr>
          <p:nvPr>
            <p:ph type="title"/>
          </p:nvPr>
        </p:nvSpPr>
        <p:spPr/>
        <p:txBody>
          <a:bodyPr/>
          <a:lstStyle/>
          <a:p>
            <a:r>
              <a:rPr lang="en-GB" dirty="0"/>
              <a:t>Quantifying </a:t>
            </a:r>
            <a:r>
              <a:rPr lang="en-GB" dirty="0" err="1"/>
              <a:t>miscoverage</a:t>
            </a:r>
            <a:r>
              <a:rPr lang="en-GB" dirty="0"/>
              <a:t> in binned data</a:t>
            </a:r>
          </a:p>
        </p:txBody>
      </p:sp>
      <p:sp>
        <p:nvSpPr>
          <p:cNvPr id="6" name="Date Placeholder 5">
            <a:extLst>
              <a:ext uri="{FF2B5EF4-FFF2-40B4-BE49-F238E27FC236}">
                <a16:creationId xmlns:a16="http://schemas.microsoft.com/office/drawing/2014/main" id="{45157627-67D0-5094-5058-4E7903FE91DF}"/>
              </a:ext>
            </a:extLst>
          </p:cNvPr>
          <p:cNvSpPr>
            <a:spLocks noGrp="1"/>
          </p:cNvSpPr>
          <p:nvPr>
            <p:ph type="dt" sz="half" idx="18"/>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tint val="75000"/>
                  </a:prstClr>
                </a:solidFill>
                <a:effectLst/>
                <a:uLnTx/>
                <a:uFillTx/>
                <a:latin typeface="Franklin Gothic Book"/>
                <a:ea typeface="+mn-ea"/>
                <a:cs typeface="+mn-cs"/>
              </a:rPr>
              <a:t>September 2024</a:t>
            </a:r>
          </a:p>
        </p:txBody>
      </p:sp>
    </p:spTree>
    <p:extLst>
      <p:ext uri="{BB962C8B-B14F-4D97-AF65-F5344CB8AC3E}">
        <p14:creationId xmlns:p14="http://schemas.microsoft.com/office/powerpoint/2010/main" val="30943695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1271CFB6-225D-3DF7-E7D7-D3A9E10EA04F}"/>
              </a:ext>
            </a:extLst>
          </p:cNvPr>
          <p:cNvSpPr>
            <a:spLocks noGrp="1"/>
          </p:cNvSpPr>
          <p:nvPr>
            <p:ph type="body" orient="vert" idx="15"/>
          </p:nvPr>
        </p:nvSpPr>
        <p:spPr/>
        <p:txBody>
          <a:bodyPr/>
          <a:lstStyle/>
          <a:p>
            <a:endParaRPr lang="en-GB"/>
          </a:p>
        </p:txBody>
      </p:sp>
      <p:sp>
        <p:nvSpPr>
          <p:cNvPr id="5" name="Title 4">
            <a:extLst>
              <a:ext uri="{FF2B5EF4-FFF2-40B4-BE49-F238E27FC236}">
                <a16:creationId xmlns:a16="http://schemas.microsoft.com/office/drawing/2014/main" id="{63AC6FEE-2481-ABC8-54E0-3D9FDFE3AA42}"/>
              </a:ext>
            </a:extLst>
          </p:cNvPr>
          <p:cNvSpPr>
            <a:spLocks noGrp="1"/>
          </p:cNvSpPr>
          <p:nvPr>
            <p:ph type="title"/>
          </p:nvPr>
        </p:nvSpPr>
        <p:spPr/>
        <p:txBody>
          <a:bodyPr>
            <a:normAutofit/>
          </a:bodyPr>
          <a:lstStyle/>
          <a:p>
            <a:r>
              <a:rPr lang="en-GB" sz="3600" dirty="0" err="1"/>
              <a:t>Miscoverage</a:t>
            </a:r>
            <a:r>
              <a:rPr lang="en-GB" sz="3600" dirty="0"/>
              <a:t> after CP, but before RMSCM optimisation</a:t>
            </a:r>
          </a:p>
        </p:txBody>
      </p:sp>
      <p:sp>
        <p:nvSpPr>
          <p:cNvPr id="6" name="Date Placeholder 5">
            <a:extLst>
              <a:ext uri="{FF2B5EF4-FFF2-40B4-BE49-F238E27FC236}">
                <a16:creationId xmlns:a16="http://schemas.microsoft.com/office/drawing/2014/main" id="{45157627-67D0-5094-5058-4E7903FE91DF}"/>
              </a:ext>
            </a:extLst>
          </p:cNvPr>
          <p:cNvSpPr>
            <a:spLocks noGrp="1"/>
          </p:cNvSpPr>
          <p:nvPr>
            <p:ph type="dt" sz="half" idx="18"/>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tint val="75000"/>
                  </a:prstClr>
                </a:solidFill>
                <a:effectLst/>
                <a:uLnTx/>
                <a:uFillTx/>
                <a:latin typeface="Franklin Gothic Book"/>
                <a:ea typeface="+mn-ea"/>
                <a:cs typeface="+mn-cs"/>
              </a:rPr>
              <a:t>September 2024</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9988" y="1398022"/>
            <a:ext cx="5307012" cy="4004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478527"/>
            <a:ext cx="5196070" cy="392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133600" y="5524500"/>
            <a:ext cx="3800475" cy="1015663"/>
          </a:xfrm>
          <a:prstGeom prst="rect">
            <a:avLst/>
          </a:prstGeom>
          <a:noFill/>
        </p:spPr>
        <p:txBody>
          <a:bodyPr wrap="square" rtlCol="0">
            <a:spAutoFit/>
          </a:bodyPr>
          <a:lstStyle/>
          <a:p>
            <a:r>
              <a:rPr lang="en-US" dirty="0"/>
              <a:t>MLP with marginal coverage</a:t>
            </a:r>
          </a:p>
          <a:p>
            <a:pPr marL="400050" indent="-400050">
              <a:buAutoNum type="romanLcParenBoth"/>
            </a:pPr>
            <a:endParaRPr lang="en-US" dirty="0"/>
          </a:p>
          <a:p>
            <a:r>
              <a:rPr lang="en-US" sz="2400" b="1" dirty="0">
                <a:solidFill>
                  <a:schemeClr val="accent2"/>
                </a:solidFill>
              </a:rPr>
              <a:t>RMSCM = 0.135</a:t>
            </a:r>
          </a:p>
        </p:txBody>
      </p:sp>
      <p:sp>
        <p:nvSpPr>
          <p:cNvPr id="10" name="TextBox 9"/>
          <p:cNvSpPr txBox="1"/>
          <p:nvPr/>
        </p:nvSpPr>
        <p:spPr>
          <a:xfrm>
            <a:off x="7515225" y="5524500"/>
            <a:ext cx="3800475" cy="1015663"/>
          </a:xfrm>
          <a:prstGeom prst="rect">
            <a:avLst/>
          </a:prstGeom>
          <a:noFill/>
        </p:spPr>
        <p:txBody>
          <a:bodyPr wrap="square" rtlCol="0">
            <a:spAutoFit/>
          </a:bodyPr>
          <a:lstStyle/>
          <a:p>
            <a:r>
              <a:rPr lang="en-US" dirty="0"/>
              <a:t>BNN with marginal coverage</a:t>
            </a:r>
          </a:p>
          <a:p>
            <a:pPr marL="400050" indent="-400050">
              <a:buAutoNum type="romanLcParenBoth"/>
            </a:pPr>
            <a:endParaRPr lang="en-US" dirty="0"/>
          </a:p>
          <a:p>
            <a:r>
              <a:rPr lang="en-US" sz="2400" b="1" dirty="0">
                <a:solidFill>
                  <a:schemeClr val="accent2"/>
                </a:solidFill>
              </a:rPr>
              <a:t>RMSCM = 0.108</a:t>
            </a:r>
          </a:p>
        </p:txBody>
      </p:sp>
    </p:spTree>
    <p:extLst>
      <p:ext uri="{BB962C8B-B14F-4D97-AF65-F5344CB8AC3E}">
        <p14:creationId xmlns:p14="http://schemas.microsoft.com/office/powerpoint/2010/main" val="14154070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1271CFB6-225D-3DF7-E7D7-D3A9E10EA04F}"/>
              </a:ext>
            </a:extLst>
          </p:cNvPr>
          <p:cNvSpPr>
            <a:spLocks noGrp="1"/>
          </p:cNvSpPr>
          <p:nvPr>
            <p:ph type="body" orient="vert" idx="15"/>
          </p:nvPr>
        </p:nvSpPr>
        <p:spPr/>
        <p:txBody>
          <a:bodyPr/>
          <a:lstStyle/>
          <a:p>
            <a:endParaRPr lang="en-GB"/>
          </a:p>
        </p:txBody>
      </p:sp>
      <p:sp>
        <p:nvSpPr>
          <p:cNvPr id="5" name="Title 4">
            <a:extLst>
              <a:ext uri="{FF2B5EF4-FFF2-40B4-BE49-F238E27FC236}">
                <a16:creationId xmlns:a16="http://schemas.microsoft.com/office/drawing/2014/main" id="{63AC6FEE-2481-ABC8-54E0-3D9FDFE3AA42}"/>
              </a:ext>
            </a:extLst>
          </p:cNvPr>
          <p:cNvSpPr>
            <a:spLocks noGrp="1"/>
          </p:cNvSpPr>
          <p:nvPr>
            <p:ph type="title"/>
          </p:nvPr>
        </p:nvSpPr>
        <p:spPr/>
        <p:txBody>
          <a:bodyPr>
            <a:normAutofit/>
          </a:bodyPr>
          <a:lstStyle/>
          <a:p>
            <a:r>
              <a:rPr lang="en-GB" sz="3600" dirty="0" err="1"/>
              <a:t>Adaptivity</a:t>
            </a:r>
            <a:r>
              <a:rPr lang="en-GB" sz="3600" dirty="0"/>
              <a:t> after RMSCM optimisation</a:t>
            </a:r>
          </a:p>
        </p:txBody>
      </p:sp>
      <p:sp>
        <p:nvSpPr>
          <p:cNvPr id="6" name="Date Placeholder 5">
            <a:extLst>
              <a:ext uri="{FF2B5EF4-FFF2-40B4-BE49-F238E27FC236}">
                <a16:creationId xmlns:a16="http://schemas.microsoft.com/office/drawing/2014/main" id="{45157627-67D0-5094-5058-4E7903FE91DF}"/>
              </a:ext>
            </a:extLst>
          </p:cNvPr>
          <p:cNvSpPr>
            <a:spLocks noGrp="1"/>
          </p:cNvSpPr>
          <p:nvPr>
            <p:ph type="dt" sz="half" idx="18"/>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tint val="75000"/>
                  </a:prstClr>
                </a:solidFill>
                <a:effectLst/>
                <a:uLnTx/>
                <a:uFillTx/>
                <a:latin typeface="Franklin Gothic Book"/>
                <a:ea typeface="+mn-ea"/>
                <a:cs typeface="+mn-cs"/>
              </a:rPr>
              <a:t>September 2024</a:t>
            </a:r>
          </a:p>
        </p:txBody>
      </p:sp>
      <p:sp>
        <p:nvSpPr>
          <p:cNvPr id="7" name="TextBox 6"/>
          <p:cNvSpPr txBox="1"/>
          <p:nvPr/>
        </p:nvSpPr>
        <p:spPr>
          <a:xfrm>
            <a:off x="1285875" y="5355055"/>
            <a:ext cx="4867275" cy="1015663"/>
          </a:xfrm>
          <a:prstGeom prst="rect">
            <a:avLst/>
          </a:prstGeom>
          <a:noFill/>
        </p:spPr>
        <p:txBody>
          <a:bodyPr wrap="square" rtlCol="0">
            <a:spAutoFit/>
          </a:bodyPr>
          <a:lstStyle/>
          <a:p>
            <a:r>
              <a:rPr lang="en-US" dirty="0"/>
              <a:t>MLP with partial conditional coverage</a:t>
            </a:r>
          </a:p>
          <a:p>
            <a:pPr marL="400050" indent="-400050">
              <a:buAutoNum type="romanLcParenBoth"/>
            </a:pPr>
            <a:endParaRPr lang="en-US" dirty="0"/>
          </a:p>
          <a:p>
            <a:r>
              <a:rPr lang="en-US" sz="2400" b="1" dirty="0">
                <a:solidFill>
                  <a:schemeClr val="accent2"/>
                </a:solidFill>
              </a:rPr>
              <a:t>RMSCM = 0.068</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776" y="1431358"/>
            <a:ext cx="5159374" cy="388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 name="TextBox 1"/>
              <p:cNvSpPr txBox="1"/>
              <p:nvPr/>
            </p:nvSpPr>
            <p:spPr>
              <a:xfrm>
                <a:off x="6419850" y="1543050"/>
                <a:ext cx="4972050" cy="5027723"/>
              </a:xfrm>
              <a:prstGeom prst="rect">
                <a:avLst/>
              </a:prstGeom>
              <a:noFill/>
            </p:spPr>
            <p:txBody>
              <a:bodyPr wrap="square" rtlCol="0">
                <a:spAutoFit/>
              </a:bodyPr>
              <a:lstStyle/>
              <a:p>
                <a:r>
                  <a:rPr lang="en-US" sz="2400" dirty="0"/>
                  <a:t>Optimising a 3-parameter transformation… </a:t>
                </a:r>
              </a:p>
              <a:p>
                <a:pPr marL="285750" indent="-285750">
                  <a:buFont typeface="Arial" panose="020B0604020202020204" pitchFamily="34" charset="0"/>
                  <a:buChar char="•"/>
                </a:pPr>
                <a:endParaRPr lang="en-US" sz="2400" dirty="0"/>
              </a:p>
              <a:p>
                <a:pPr/>
                <a14:m>
                  <m:oMathPara xmlns:m="http://schemas.openxmlformats.org/officeDocument/2006/math">
                    <m:oMathParaPr>
                      <m:jc m:val="centerGroup"/>
                    </m:oMathParaPr>
                    <m:oMath xmlns:m="http://schemas.openxmlformats.org/officeDocument/2006/math">
                      <m:r>
                        <a:rPr lang="en-US" sz="2400" b="0" i="1" smtClean="0">
                          <a:latin typeface="Cambria Math"/>
                        </a:rPr>
                        <m:t>𝑓</m:t>
                      </m:r>
                      <m:d>
                        <m:dPr>
                          <m:ctrlPr>
                            <a:rPr lang="en-US" sz="2400" b="0" i="1" smtClean="0">
                              <a:latin typeface="Cambria Math" panose="02040503050406030204" pitchFamily="18" charset="0"/>
                            </a:rPr>
                          </m:ctrlPr>
                        </m:dPr>
                        <m:e>
                          <m:acc>
                            <m:accPr>
                              <m:chr m:val="̂"/>
                              <m:ctrlPr>
                                <a:rPr lang="en-US" sz="2400" b="0" i="1" smtClean="0">
                                  <a:latin typeface="Cambria Math" panose="02040503050406030204" pitchFamily="18" charset="0"/>
                                </a:rPr>
                              </m:ctrlPr>
                            </m:accPr>
                            <m:e>
                              <m:r>
                                <a:rPr lang="en-US" sz="2400" b="0" i="1" smtClean="0">
                                  <a:latin typeface="Cambria Math"/>
                                </a:rPr>
                                <m:t>𝑦</m:t>
                              </m:r>
                            </m:e>
                          </m:acc>
                          <m:r>
                            <a:rPr lang="en-US" sz="2400" b="0" i="1" smtClean="0">
                              <a:latin typeface="Cambria Math"/>
                            </a:rPr>
                            <m:t>, </m:t>
                          </m:r>
                          <m:r>
                            <a:rPr lang="en-US" sz="2400" b="1" i="0" smtClean="0">
                              <a:latin typeface="Cambria Math"/>
                            </a:rPr>
                            <m:t>𝐩</m:t>
                          </m:r>
                        </m:e>
                      </m:d>
                      <m:r>
                        <a:rPr lang="en-US" sz="2400" b="0" i="1" smtClean="0">
                          <a:latin typeface="Cambria Math"/>
                        </a:rPr>
                        <m:t>=1+</m:t>
                      </m:r>
                      <m:sSub>
                        <m:sSubPr>
                          <m:ctrlPr>
                            <a:rPr lang="en-US" sz="2400" b="0" i="1" smtClean="0">
                              <a:latin typeface="Cambria Math" panose="02040503050406030204" pitchFamily="18" charset="0"/>
                            </a:rPr>
                          </m:ctrlPr>
                        </m:sSubPr>
                        <m:e>
                          <m:r>
                            <a:rPr lang="en-US" sz="2400" b="0" i="1" smtClean="0">
                              <a:latin typeface="Cambria Math"/>
                            </a:rPr>
                            <m:t>𝑝</m:t>
                          </m:r>
                        </m:e>
                        <m:sub>
                          <m:r>
                            <a:rPr lang="en-US" sz="2400" b="0" i="1" smtClean="0">
                              <a:latin typeface="Cambria Math"/>
                            </a:rPr>
                            <m:t>1</m:t>
                          </m:r>
                        </m:sub>
                      </m:sSub>
                      <m:sSub>
                        <m:sSubPr>
                          <m:ctrlPr>
                            <a:rPr lang="en-US" sz="2400" b="0" i="1" smtClean="0">
                              <a:latin typeface="Cambria Math" panose="02040503050406030204" pitchFamily="18" charset="0"/>
                            </a:rPr>
                          </m:ctrlPr>
                        </m:sSubPr>
                        <m:e>
                          <m:r>
                            <a:rPr lang="en-US" sz="2400" b="0" i="1" smtClean="0">
                              <a:latin typeface="Cambria Math"/>
                            </a:rPr>
                            <m:t>𝑦</m:t>
                          </m:r>
                        </m:e>
                        <m:sub>
                          <m:r>
                            <a:rPr lang="en-US" sz="2400" b="0" i="1" smtClean="0">
                              <a:latin typeface="Cambria Math"/>
                            </a:rPr>
                            <m:t>∗</m:t>
                          </m:r>
                        </m:sub>
                      </m:sSub>
                      <m:r>
                        <a:rPr lang="en-US" sz="2400" b="0" i="1" smtClean="0">
                          <a:latin typeface="Cambria Math"/>
                        </a:rPr>
                        <m:t>+</m:t>
                      </m:r>
                      <m:sSub>
                        <m:sSubPr>
                          <m:ctrlPr>
                            <a:rPr lang="en-US" sz="2400" b="0" i="1" smtClean="0">
                              <a:latin typeface="Cambria Math" panose="02040503050406030204" pitchFamily="18" charset="0"/>
                            </a:rPr>
                          </m:ctrlPr>
                        </m:sSubPr>
                        <m:e>
                          <m:r>
                            <a:rPr lang="en-US" sz="2400" b="0" i="1" smtClean="0">
                              <a:latin typeface="Cambria Math"/>
                            </a:rPr>
                            <m:t>𝑝</m:t>
                          </m:r>
                        </m:e>
                        <m:sub>
                          <m:r>
                            <a:rPr lang="en-US" sz="2400" b="0" i="1" smtClean="0">
                              <a:latin typeface="Cambria Math"/>
                            </a:rPr>
                            <m:t>2</m:t>
                          </m:r>
                        </m:sub>
                      </m:sSub>
                      <m:sSubSup>
                        <m:sSubSupPr>
                          <m:ctrlPr>
                            <a:rPr lang="en-US" sz="2400" b="0" i="1" smtClean="0">
                              <a:latin typeface="Cambria Math" panose="02040503050406030204" pitchFamily="18" charset="0"/>
                            </a:rPr>
                          </m:ctrlPr>
                        </m:sSubSupPr>
                        <m:e>
                          <m:sSub>
                            <m:sSubPr>
                              <m:ctrlPr>
                                <a:rPr lang="en-US" sz="2400" b="0" i="1" smtClean="0">
                                  <a:latin typeface="Cambria Math" panose="02040503050406030204" pitchFamily="18" charset="0"/>
                                </a:rPr>
                              </m:ctrlPr>
                            </m:sSubPr>
                            <m:e>
                              <m:r>
                                <a:rPr lang="en-US" sz="2400" b="0" i="1" smtClean="0">
                                  <a:latin typeface="Cambria Math"/>
                                </a:rPr>
                                <m:t>𝑦</m:t>
                              </m:r>
                            </m:e>
                            <m:sub>
                              <m:r>
                                <a:rPr lang="en-US" sz="2400" b="0" i="1" smtClean="0">
                                  <a:latin typeface="Cambria Math"/>
                                </a:rPr>
                                <m:t>∗</m:t>
                              </m:r>
                            </m:sub>
                          </m:sSub>
                        </m:e>
                        <m:sub/>
                        <m:sup>
                          <m:sSub>
                            <m:sSubPr>
                              <m:ctrlPr>
                                <a:rPr lang="en-US" sz="2400" b="0" i="1" smtClean="0">
                                  <a:latin typeface="Cambria Math" panose="02040503050406030204" pitchFamily="18" charset="0"/>
                                </a:rPr>
                              </m:ctrlPr>
                            </m:sSubPr>
                            <m:e>
                              <m:r>
                                <a:rPr lang="en-US" sz="2400" b="0" i="1" smtClean="0">
                                  <a:latin typeface="Cambria Math"/>
                                </a:rPr>
                                <m:t>𝑝</m:t>
                              </m:r>
                            </m:e>
                            <m:sub>
                              <m:r>
                                <a:rPr lang="en-US" sz="2400" b="0" i="1" smtClean="0">
                                  <a:latin typeface="Cambria Math"/>
                                </a:rPr>
                                <m:t>3</m:t>
                              </m:r>
                            </m:sub>
                          </m:sSub>
                        </m:sup>
                      </m:sSubSup>
                    </m:oMath>
                  </m:oMathPara>
                </a14:m>
                <a:endParaRPr lang="en-US" sz="2400" b="0" dirty="0"/>
              </a:p>
              <a:p>
                <a:endParaRPr lang="en-US" sz="2400" b="0" dirty="0"/>
              </a:p>
              <a:p>
                <a:r>
                  <a:rPr lang="en-US" sz="2400" dirty="0"/>
                  <a:t>where </a:t>
                </a:r>
                <a14:m>
                  <m:oMath xmlns:m="http://schemas.openxmlformats.org/officeDocument/2006/math">
                    <m:sSub>
                      <m:sSubPr>
                        <m:ctrlPr>
                          <a:rPr lang="en-US" sz="2400" i="1">
                            <a:latin typeface="Cambria Math" panose="02040503050406030204" pitchFamily="18" charset="0"/>
                          </a:rPr>
                        </m:ctrlPr>
                      </m:sSubPr>
                      <m:e>
                        <m:r>
                          <a:rPr lang="en-US" sz="2400" i="1">
                            <a:latin typeface="Cambria Math"/>
                          </a:rPr>
                          <m:t>𝑦</m:t>
                        </m:r>
                      </m:e>
                      <m:sub>
                        <m:r>
                          <a:rPr lang="en-US" sz="2400" i="1">
                            <a:latin typeface="Cambria Math"/>
                          </a:rPr>
                          <m:t>∗</m:t>
                        </m:r>
                      </m:sub>
                    </m:sSub>
                    <m:r>
                      <a:rPr lang="en-US" sz="2400" b="0" i="1" smtClean="0">
                        <a:latin typeface="Cambria Math"/>
                      </a:rPr>
                      <m:t>=</m:t>
                    </m:r>
                    <m:f>
                      <m:fPr>
                        <m:ctrlPr>
                          <a:rPr lang="en-US" sz="2400" b="0" i="1" smtClean="0">
                            <a:latin typeface="Cambria Math" panose="02040503050406030204" pitchFamily="18" charset="0"/>
                          </a:rPr>
                        </m:ctrlPr>
                      </m:fPr>
                      <m:num>
                        <m:d>
                          <m:dPr>
                            <m:begChr m:val="|"/>
                            <m:endChr m:val="|"/>
                            <m:ctrlPr>
                              <a:rPr lang="en-US" sz="2400" b="0" i="1" smtClean="0">
                                <a:latin typeface="Cambria Math" panose="02040503050406030204" pitchFamily="18" charset="0"/>
                              </a:rPr>
                            </m:ctrlPr>
                          </m:dPr>
                          <m:e>
                            <m:acc>
                              <m:accPr>
                                <m:chr m:val="̂"/>
                                <m:ctrlPr>
                                  <a:rPr lang="en-US" sz="2400" i="1">
                                    <a:latin typeface="Cambria Math" panose="02040503050406030204" pitchFamily="18" charset="0"/>
                                  </a:rPr>
                                </m:ctrlPr>
                              </m:accPr>
                              <m:e>
                                <m:r>
                                  <a:rPr lang="en-US" sz="2400" i="1">
                                    <a:latin typeface="Cambria Math"/>
                                  </a:rPr>
                                  <m:t>𝑦</m:t>
                                </m:r>
                              </m:e>
                            </m:acc>
                            <m:r>
                              <a:rPr lang="en-US" sz="2400" b="0" i="1" smtClean="0">
                                <a:latin typeface="Cambria Math"/>
                              </a:rPr>
                              <m:t>−</m:t>
                            </m:r>
                            <m:r>
                              <m:rPr>
                                <m:sty m:val="p"/>
                              </m:rPr>
                              <a:rPr lang="en-US" sz="2400" b="0" i="0" smtClean="0">
                                <a:latin typeface="Cambria Math"/>
                              </a:rPr>
                              <m:t>Median</m:t>
                            </m:r>
                            <m:r>
                              <a:rPr lang="en-US" sz="2400" b="0" i="1" smtClean="0">
                                <a:latin typeface="Cambria Math"/>
                              </a:rPr>
                              <m:t> </m:t>
                            </m:r>
                            <m:acc>
                              <m:accPr>
                                <m:chr m:val="̂"/>
                                <m:ctrlPr>
                                  <a:rPr lang="en-US" sz="2400" i="1">
                                    <a:latin typeface="Cambria Math" panose="02040503050406030204" pitchFamily="18" charset="0"/>
                                  </a:rPr>
                                </m:ctrlPr>
                              </m:accPr>
                              <m:e>
                                <m:r>
                                  <a:rPr lang="en-US" sz="2400" i="1">
                                    <a:latin typeface="Cambria Math"/>
                                  </a:rPr>
                                  <m:t>𝑦</m:t>
                                </m:r>
                              </m:e>
                            </m:acc>
                            <m:r>
                              <a:rPr lang="en-US" sz="2400" b="0" i="1" smtClean="0">
                                <a:latin typeface="Cambria Math"/>
                              </a:rPr>
                              <m:t>)</m:t>
                            </m:r>
                          </m:e>
                        </m:d>
                      </m:num>
                      <m:den>
                        <m:r>
                          <m:rPr>
                            <m:sty m:val="p"/>
                          </m:rPr>
                          <a:rPr lang="en-US" sz="2400" b="0" i="0" smtClean="0">
                            <a:latin typeface="Cambria Math"/>
                          </a:rPr>
                          <m:t>Mean</m:t>
                        </m:r>
                        <m:r>
                          <a:rPr lang="en-US" sz="2400" b="0" i="0" smtClean="0">
                            <a:latin typeface="Cambria Math"/>
                          </a:rPr>
                          <m:t> </m:t>
                        </m:r>
                        <m:d>
                          <m:dPr>
                            <m:begChr m:val="|"/>
                            <m:endChr m:val="|"/>
                            <m:ctrlPr>
                              <a:rPr lang="en-US" sz="2400" i="1">
                                <a:latin typeface="Cambria Math" panose="02040503050406030204" pitchFamily="18" charset="0"/>
                              </a:rPr>
                            </m:ctrlPr>
                          </m:dPr>
                          <m:e>
                            <m:acc>
                              <m:accPr>
                                <m:chr m:val="̂"/>
                                <m:ctrlPr>
                                  <a:rPr lang="en-US" sz="2400" i="1">
                                    <a:latin typeface="Cambria Math" panose="02040503050406030204" pitchFamily="18" charset="0"/>
                                  </a:rPr>
                                </m:ctrlPr>
                              </m:accPr>
                              <m:e>
                                <m:r>
                                  <a:rPr lang="en-US" sz="2400" i="1">
                                    <a:latin typeface="Cambria Math"/>
                                  </a:rPr>
                                  <m:t>𝑦</m:t>
                                </m:r>
                              </m:e>
                            </m:acc>
                          </m:e>
                        </m:d>
                      </m:den>
                    </m:f>
                  </m:oMath>
                </a14:m>
                <a:endParaRPr lang="en-US" sz="2400" dirty="0"/>
              </a:p>
              <a:p>
                <a:endParaRPr lang="en-US" sz="2400" dirty="0"/>
              </a:p>
              <a:p>
                <a:r>
                  <a:rPr lang="en-US" sz="2400" dirty="0"/>
                  <a:t>…leads to a 2-fold decrease in RMSCM</a:t>
                </a:r>
              </a:p>
              <a:p>
                <a:endParaRPr lang="en-US" sz="2400" dirty="0"/>
              </a:p>
              <a:p>
                <a:endParaRPr lang="en-US" sz="2400" dirty="0"/>
              </a:p>
              <a:p>
                <a:endParaRPr lang="en-US" dirty="0"/>
              </a:p>
              <a:p>
                <a:r>
                  <a:rPr lang="en-US" i="1" dirty="0">
                    <a:solidFill>
                      <a:schemeClr val="bg1">
                        <a:lumMod val="50000"/>
                      </a:schemeClr>
                    </a:solidFill>
                  </a:rPr>
                  <a:t>NB: </a:t>
                </a:r>
                <a:r>
                  <a:rPr lang="en-US" i="1" dirty="0" err="1">
                    <a:solidFill>
                      <a:schemeClr val="bg1">
                        <a:lumMod val="50000"/>
                      </a:schemeClr>
                    </a:solidFill>
                  </a:rPr>
                  <a:t>optimising</a:t>
                </a:r>
                <a:r>
                  <a:rPr lang="en-US" i="1" dirty="0">
                    <a:solidFill>
                      <a:schemeClr val="bg1">
                        <a:lumMod val="50000"/>
                      </a:schemeClr>
                    </a:solidFill>
                  </a:rPr>
                  <a:t> BNN does not make it better than </a:t>
                </a:r>
                <a:r>
                  <a:rPr lang="en-US" i="1" dirty="0" err="1">
                    <a:solidFill>
                      <a:schemeClr val="bg1">
                        <a:lumMod val="50000"/>
                      </a:schemeClr>
                    </a:solidFill>
                  </a:rPr>
                  <a:t>optimised</a:t>
                </a:r>
                <a:r>
                  <a:rPr lang="en-US" i="1" dirty="0">
                    <a:solidFill>
                      <a:schemeClr val="bg1">
                        <a:lumMod val="50000"/>
                      </a:schemeClr>
                    </a:solidFill>
                  </a:rPr>
                  <a:t> MLP</a:t>
                </a:r>
              </a:p>
            </p:txBody>
          </p:sp>
        </mc:Choice>
        <mc:Fallback xmlns="">
          <p:sp>
            <p:nvSpPr>
              <p:cNvPr id="2" name="TextBox 1"/>
              <p:cNvSpPr txBox="1">
                <a:spLocks noRot="1" noChangeAspect="1" noMove="1" noResize="1" noEditPoints="1" noAdjustHandles="1" noChangeArrowheads="1" noChangeShapeType="1" noTextEdit="1"/>
              </p:cNvSpPr>
              <p:nvPr/>
            </p:nvSpPr>
            <p:spPr>
              <a:xfrm>
                <a:off x="6419850" y="1543050"/>
                <a:ext cx="4972050" cy="5027723"/>
              </a:xfrm>
              <a:prstGeom prst="rect">
                <a:avLst/>
              </a:prstGeom>
              <a:blipFill rotWithShape="1">
                <a:blip r:embed="rId4"/>
                <a:stretch>
                  <a:fillRect l="-1838" t="-970" r="-858"/>
                </a:stretch>
              </a:blipFill>
            </p:spPr>
            <p:txBody>
              <a:bodyPr/>
              <a:lstStyle/>
              <a:p>
                <a:r>
                  <a:rPr lang="en-US">
                    <a:noFill/>
                  </a:rPr>
                  <a:t> </a:t>
                </a:r>
              </a:p>
            </p:txBody>
          </p:sp>
        </mc:Fallback>
      </mc:AlternateContent>
    </p:spTree>
    <p:extLst>
      <p:ext uri="{BB962C8B-B14F-4D97-AF65-F5344CB8AC3E}">
        <p14:creationId xmlns:p14="http://schemas.microsoft.com/office/powerpoint/2010/main" val="1236577659"/>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1271CFB6-225D-3DF7-E7D7-D3A9E10EA04F}"/>
              </a:ext>
            </a:extLst>
          </p:cNvPr>
          <p:cNvSpPr>
            <a:spLocks noGrp="1"/>
          </p:cNvSpPr>
          <p:nvPr>
            <p:ph type="body" orient="vert" idx="15"/>
          </p:nvPr>
        </p:nvSpPr>
        <p:spPr/>
        <p:txBody>
          <a:bodyPr/>
          <a:lstStyle/>
          <a:p>
            <a:endParaRPr lang="en-GB"/>
          </a:p>
        </p:txBody>
      </p:sp>
      <p:sp>
        <p:nvSpPr>
          <p:cNvPr id="5" name="Title 4">
            <a:extLst>
              <a:ext uri="{FF2B5EF4-FFF2-40B4-BE49-F238E27FC236}">
                <a16:creationId xmlns:a16="http://schemas.microsoft.com/office/drawing/2014/main" id="{63AC6FEE-2481-ABC8-54E0-3D9FDFE3AA42}"/>
              </a:ext>
            </a:extLst>
          </p:cNvPr>
          <p:cNvSpPr>
            <a:spLocks noGrp="1"/>
          </p:cNvSpPr>
          <p:nvPr>
            <p:ph type="title"/>
          </p:nvPr>
        </p:nvSpPr>
        <p:spPr/>
        <p:txBody>
          <a:bodyPr/>
          <a:lstStyle/>
          <a:p>
            <a:r>
              <a:rPr lang="en-GB" dirty="0"/>
              <a:t>How it looks in terms of PIs</a:t>
            </a:r>
          </a:p>
        </p:txBody>
      </p:sp>
      <p:sp>
        <p:nvSpPr>
          <p:cNvPr id="6" name="Date Placeholder 5">
            <a:extLst>
              <a:ext uri="{FF2B5EF4-FFF2-40B4-BE49-F238E27FC236}">
                <a16:creationId xmlns:a16="http://schemas.microsoft.com/office/drawing/2014/main" id="{45157627-67D0-5094-5058-4E7903FE91DF}"/>
              </a:ext>
            </a:extLst>
          </p:cNvPr>
          <p:cNvSpPr>
            <a:spLocks noGrp="1"/>
          </p:cNvSpPr>
          <p:nvPr>
            <p:ph type="dt" sz="half" idx="18"/>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tint val="75000"/>
                  </a:prstClr>
                </a:solidFill>
                <a:effectLst/>
                <a:uLnTx/>
                <a:uFillTx/>
                <a:latin typeface="Franklin Gothic Book"/>
                <a:ea typeface="+mn-ea"/>
                <a:cs typeface="+mn-cs"/>
              </a:rPr>
              <a:t>September 2024</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054" y="1551762"/>
            <a:ext cx="10709565" cy="3653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071254" y="5463066"/>
            <a:ext cx="3228109" cy="1015663"/>
          </a:xfrm>
          <a:prstGeom prst="rect">
            <a:avLst/>
          </a:prstGeom>
          <a:noFill/>
        </p:spPr>
        <p:txBody>
          <a:bodyPr wrap="square" rtlCol="0">
            <a:spAutoFit/>
          </a:bodyPr>
          <a:lstStyle/>
          <a:p>
            <a:r>
              <a:rPr lang="en-US" dirty="0"/>
              <a:t>MLP with marginal coverage </a:t>
            </a:r>
          </a:p>
          <a:p>
            <a:r>
              <a:rPr lang="en-US" dirty="0"/>
              <a:t>- intervals with constant width</a:t>
            </a:r>
          </a:p>
          <a:p>
            <a:r>
              <a:rPr lang="en-US" sz="2400" b="1" dirty="0">
                <a:solidFill>
                  <a:schemeClr val="accent2"/>
                </a:solidFill>
              </a:rPr>
              <a:t>RMSCM = 0.135</a:t>
            </a:r>
          </a:p>
        </p:txBody>
      </p:sp>
      <p:sp>
        <p:nvSpPr>
          <p:cNvPr id="11" name="TextBox 10"/>
          <p:cNvSpPr txBox="1"/>
          <p:nvPr/>
        </p:nvSpPr>
        <p:spPr>
          <a:xfrm>
            <a:off x="7640783" y="5463066"/>
            <a:ext cx="3830782" cy="1015663"/>
          </a:xfrm>
          <a:prstGeom prst="rect">
            <a:avLst/>
          </a:prstGeom>
          <a:noFill/>
        </p:spPr>
        <p:txBody>
          <a:bodyPr wrap="square" rtlCol="0">
            <a:spAutoFit/>
          </a:bodyPr>
          <a:lstStyle/>
          <a:p>
            <a:r>
              <a:rPr lang="en-US" dirty="0"/>
              <a:t>MLP with partial conditional coverage</a:t>
            </a:r>
          </a:p>
          <a:p>
            <a:r>
              <a:rPr lang="en-US" dirty="0"/>
              <a:t>- intervals with adaptive width</a:t>
            </a:r>
          </a:p>
          <a:p>
            <a:r>
              <a:rPr lang="en-US" sz="2400" b="1" dirty="0">
                <a:solidFill>
                  <a:schemeClr val="accent2"/>
                </a:solidFill>
              </a:rPr>
              <a:t>RMSCM = 0.068</a:t>
            </a:r>
          </a:p>
        </p:txBody>
      </p:sp>
    </p:spTree>
    <p:extLst>
      <p:ext uri="{BB962C8B-B14F-4D97-AF65-F5344CB8AC3E}">
        <p14:creationId xmlns:p14="http://schemas.microsoft.com/office/powerpoint/2010/main" val="3342985569"/>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ext Placeholder 1">
            <a:extLst>
              <a:ext uri="{FF2B5EF4-FFF2-40B4-BE49-F238E27FC236}">
                <a16:creationId xmlns:a16="http://schemas.microsoft.com/office/drawing/2014/main" id="{F3F9F14A-FE53-8F26-2BF3-E469993B236E}"/>
              </a:ext>
            </a:extLst>
          </p:cNvPr>
          <p:cNvSpPr>
            <a:spLocks noGrp="1"/>
          </p:cNvSpPr>
          <p:nvPr>
            <p:ph type="body" orient="vert" idx="1"/>
          </p:nvPr>
        </p:nvSpPr>
        <p:spPr/>
        <p:txBody>
          <a:bodyPr>
            <a:normAutofit/>
          </a:bodyPr>
          <a:lstStyle/>
          <a:p>
            <a:r>
              <a:rPr lang="en-GB" sz="2000" dirty="0"/>
              <a:t>We showed that (relatively) cheap deterministic NN + our cheap empirical UQ technique can produce better adaptivity of PIs than an expensive stochastic NN </a:t>
            </a:r>
          </a:p>
          <a:p>
            <a:r>
              <a:rPr lang="en-GB" sz="2000" dirty="0"/>
              <a:t>Core of the technique: CP + leveraging the output space of the metamodel</a:t>
            </a:r>
          </a:p>
          <a:p>
            <a:r>
              <a:rPr lang="en-GB" sz="2000" u="sng" dirty="0"/>
              <a:t>Not </a:t>
            </a:r>
            <a:r>
              <a:rPr lang="en-GB" sz="2000" dirty="0"/>
              <a:t>guaranteed that enough information exists in output space</a:t>
            </a:r>
          </a:p>
          <a:p>
            <a:r>
              <a:rPr lang="en-GB" sz="2000" dirty="0"/>
              <a:t>…but easy to test whether there is, and likely good enough in most practical problems</a:t>
            </a:r>
          </a:p>
          <a:p>
            <a:r>
              <a:rPr lang="en-GB" sz="2000" dirty="0"/>
              <a:t>Method is easy to implement on top of existing deterministic metamodels (not just NNs), with full backwards consistency of the mean predictions – no changes to these at any point</a:t>
            </a:r>
          </a:p>
          <a:p>
            <a:endParaRPr lang="en-GB" sz="2000" dirty="0"/>
          </a:p>
          <a:p>
            <a:pPr marL="0" indent="0">
              <a:buNone/>
            </a:pPr>
            <a:r>
              <a:rPr lang="en-GB" sz="2000" dirty="0"/>
              <a:t>Future work:</a:t>
            </a:r>
          </a:p>
          <a:p>
            <a:r>
              <a:rPr lang="en-GB" sz="2000" dirty="0"/>
              <a:t>Generalise across other use cases</a:t>
            </a:r>
          </a:p>
          <a:p>
            <a:r>
              <a:rPr lang="en-GB" sz="2000" dirty="0"/>
              <a:t>Apply to time-series forecasting tasks</a:t>
            </a:r>
          </a:p>
        </p:txBody>
      </p:sp>
      <p:sp>
        <p:nvSpPr>
          <p:cNvPr id="3" name="Vertical Text Placeholder 2">
            <a:extLst>
              <a:ext uri="{FF2B5EF4-FFF2-40B4-BE49-F238E27FC236}">
                <a16:creationId xmlns:a16="http://schemas.microsoft.com/office/drawing/2014/main" id="{1271CFB6-225D-3DF7-E7D7-D3A9E10EA04F}"/>
              </a:ext>
            </a:extLst>
          </p:cNvPr>
          <p:cNvSpPr>
            <a:spLocks noGrp="1"/>
          </p:cNvSpPr>
          <p:nvPr>
            <p:ph type="body" orient="vert" idx="15"/>
          </p:nvPr>
        </p:nvSpPr>
        <p:spPr/>
        <p:txBody>
          <a:bodyPr/>
          <a:lstStyle/>
          <a:p>
            <a:endParaRPr lang="en-GB"/>
          </a:p>
        </p:txBody>
      </p:sp>
      <p:sp>
        <p:nvSpPr>
          <p:cNvPr id="5" name="Title 4">
            <a:extLst>
              <a:ext uri="{FF2B5EF4-FFF2-40B4-BE49-F238E27FC236}">
                <a16:creationId xmlns:a16="http://schemas.microsoft.com/office/drawing/2014/main" id="{63AC6FEE-2481-ABC8-54E0-3D9FDFE3AA42}"/>
              </a:ext>
            </a:extLst>
          </p:cNvPr>
          <p:cNvSpPr>
            <a:spLocks noGrp="1"/>
          </p:cNvSpPr>
          <p:nvPr>
            <p:ph type="title"/>
          </p:nvPr>
        </p:nvSpPr>
        <p:spPr/>
        <p:txBody>
          <a:bodyPr/>
          <a:lstStyle/>
          <a:p>
            <a:r>
              <a:rPr lang="en-GB" dirty="0"/>
              <a:t>Impact </a:t>
            </a:r>
          </a:p>
        </p:txBody>
      </p:sp>
      <p:sp>
        <p:nvSpPr>
          <p:cNvPr id="6" name="Date Placeholder 5">
            <a:extLst>
              <a:ext uri="{FF2B5EF4-FFF2-40B4-BE49-F238E27FC236}">
                <a16:creationId xmlns:a16="http://schemas.microsoft.com/office/drawing/2014/main" id="{45157627-67D0-5094-5058-4E7903FE91DF}"/>
              </a:ext>
            </a:extLst>
          </p:cNvPr>
          <p:cNvSpPr>
            <a:spLocks noGrp="1"/>
          </p:cNvSpPr>
          <p:nvPr>
            <p:ph type="dt" sz="half" idx="18"/>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tint val="75000"/>
                  </a:prstClr>
                </a:solidFill>
                <a:effectLst/>
                <a:uLnTx/>
                <a:uFillTx/>
                <a:latin typeface="Franklin Gothic Book"/>
                <a:ea typeface="+mn-ea"/>
                <a:cs typeface="+mn-cs"/>
              </a:rPr>
              <a:t>September 2024</a:t>
            </a:r>
          </a:p>
        </p:txBody>
      </p:sp>
    </p:spTree>
    <p:extLst>
      <p:ext uri="{BB962C8B-B14F-4D97-AF65-F5344CB8AC3E}">
        <p14:creationId xmlns:p14="http://schemas.microsoft.com/office/powerpoint/2010/main" val="14154070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FBAA7-627C-D444-AFED-779F25139245}"/>
            </a:ext>
          </a:extLst>
        </p:cNvPr>
        <p:cNvGrpSpPr/>
        <p:nvPr/>
      </p:nvGrpSpPr>
      <p:grpSpPr>
        <a:xfrm>
          <a:off x="0" y="0"/>
          <a:ext cx="0" cy="0"/>
          <a:chOff x="0" y="0"/>
          <a:chExt cx="0" cy="0"/>
        </a:xfrm>
      </p:grpSpPr>
      <p:sp>
        <p:nvSpPr>
          <p:cNvPr id="2" name="Vertical Text Placeholder 1">
            <a:extLst>
              <a:ext uri="{FF2B5EF4-FFF2-40B4-BE49-F238E27FC236}">
                <a16:creationId xmlns:a16="http://schemas.microsoft.com/office/drawing/2014/main" id="{385E1EA2-8771-2C97-346A-AA28F384C8AE}"/>
              </a:ext>
            </a:extLst>
          </p:cNvPr>
          <p:cNvSpPr>
            <a:spLocks noGrp="1"/>
          </p:cNvSpPr>
          <p:nvPr>
            <p:ph type="body" orient="vert" idx="1"/>
          </p:nvPr>
        </p:nvSpPr>
        <p:spPr/>
        <p:txBody>
          <a:bodyPr>
            <a:noAutofit/>
          </a:bodyPr>
          <a:lstStyle/>
          <a:p>
            <a:r>
              <a:rPr lang="en-GB" sz="1200" dirty="0"/>
              <a:t>Anastasios N Angelopoulos and Stephen Bates. A gentle introduction to conformal prediction and distribution-free uncertainty quantification. </a:t>
            </a:r>
            <a:r>
              <a:rPr lang="en-GB" sz="1200" dirty="0" err="1"/>
              <a:t>arXiv</a:t>
            </a:r>
            <a:r>
              <a:rPr lang="en-GB" sz="1200" dirty="0"/>
              <a:t> preprint arXiv:2107.07511, 2021.</a:t>
            </a:r>
          </a:p>
          <a:p>
            <a:r>
              <a:rPr lang="en-GB" sz="1200" dirty="0"/>
              <a:t>Claudio Angione, Eric Silverman, and Elisabeth </a:t>
            </a:r>
            <a:r>
              <a:rPr lang="en-GB" sz="1200" dirty="0" err="1"/>
              <a:t>Yaneske</a:t>
            </a:r>
            <a:r>
              <a:rPr lang="en-GB" sz="1200" dirty="0"/>
              <a:t>. Using machine learning as a surrogate model for agent-based simulations. </a:t>
            </a:r>
            <a:r>
              <a:rPr lang="en-GB" sz="1200" dirty="0" err="1"/>
              <a:t>Plos</a:t>
            </a:r>
            <a:r>
              <a:rPr lang="en-GB" sz="1200" dirty="0"/>
              <a:t> one, 17(2):e0263150, 2022.</a:t>
            </a:r>
          </a:p>
          <a:p>
            <a:r>
              <a:rPr lang="en-GB" sz="1200" dirty="0"/>
              <a:t>Laurent Valentin Jospin, Hamid </a:t>
            </a:r>
            <a:r>
              <a:rPr lang="en-GB" sz="1200" dirty="0" err="1"/>
              <a:t>Laga</a:t>
            </a:r>
            <a:r>
              <a:rPr lang="en-GB" sz="1200" dirty="0"/>
              <a:t>, Farid </a:t>
            </a:r>
            <a:r>
              <a:rPr lang="en-GB" sz="1200" dirty="0" err="1"/>
              <a:t>Boussaid</a:t>
            </a:r>
            <a:r>
              <a:rPr lang="en-GB" sz="1200" dirty="0"/>
              <a:t>, Wray Buntine, and Mohammed </a:t>
            </a:r>
            <a:r>
              <a:rPr lang="en-GB" sz="1200" dirty="0" err="1"/>
              <a:t>Bennamoun</a:t>
            </a:r>
            <a:r>
              <a:rPr lang="en-GB" sz="1200" dirty="0"/>
              <a:t>. Hands-on </a:t>
            </a:r>
            <a:r>
              <a:rPr lang="en-GB" sz="1200" dirty="0" err="1"/>
              <a:t>bayesian</a:t>
            </a:r>
            <a:r>
              <a:rPr lang="en-GB" sz="1200" dirty="0"/>
              <a:t> neural networks—a tutorial for deep learning users. IEEE Computational Intelligence Magazine, 17(2):29–48, 2022a. </a:t>
            </a:r>
            <a:r>
              <a:rPr lang="en-GB" sz="1200" dirty="0" err="1"/>
              <a:t>doi</a:t>
            </a:r>
            <a:r>
              <a:rPr lang="en-GB" sz="1200" dirty="0"/>
              <a:t>: 10.1109/MCI.2022. 3155327.</a:t>
            </a:r>
          </a:p>
          <a:p>
            <a:r>
              <a:rPr lang="en-GB" sz="1200" dirty="0"/>
              <a:t>David John Cameron MacKay. </a:t>
            </a:r>
            <a:r>
              <a:rPr lang="en-GB" sz="1200" i="1" dirty="0"/>
              <a:t>Bayesian methods for adaptive models</a:t>
            </a:r>
            <a:r>
              <a:rPr lang="en-GB" sz="1200" dirty="0"/>
              <a:t>. California Institute of Technology, 1992b.</a:t>
            </a:r>
          </a:p>
          <a:p>
            <a:r>
              <a:rPr lang="en-GB" sz="1200" dirty="0"/>
              <a:t>Harris Papadopoulos, Vladimir Vovk, and Alexander </a:t>
            </a:r>
            <a:r>
              <a:rPr lang="en-GB" sz="1200" dirty="0" err="1"/>
              <a:t>Gammerman</a:t>
            </a:r>
            <a:r>
              <a:rPr lang="en-GB" sz="1200" dirty="0"/>
              <a:t>. Regression conformal prediction with nearest neighbours. Journal of Artificial Intelligence Research, 40:815–840, 2011.</a:t>
            </a:r>
          </a:p>
          <a:p>
            <a:r>
              <a:rPr lang="en-GB" sz="1200" dirty="0"/>
              <a:t>Rylan Perumal and Terence L van Zyl. Surrogate assisted methods for the parameterisation of agent-based models. In 2020 7th International conference on soft computing &amp; machine intelligence (ISCMI), pages 78–82. IEEE, 2020.</a:t>
            </a:r>
          </a:p>
          <a:p>
            <a:r>
              <a:rPr lang="en-GB" sz="1200" dirty="0"/>
              <a:t>Franziska </a:t>
            </a:r>
            <a:r>
              <a:rPr lang="en-GB" sz="1200" dirty="0" err="1"/>
              <a:t>Taubert</a:t>
            </a:r>
            <a:r>
              <a:rPr lang="en-GB" sz="1200" dirty="0"/>
              <a:t>, Karin Frank, and Andreas </a:t>
            </a:r>
            <a:r>
              <a:rPr lang="en-GB" sz="1200" dirty="0" err="1"/>
              <a:t>Huth</a:t>
            </a:r>
            <a:r>
              <a:rPr lang="en-GB" sz="1200" dirty="0"/>
              <a:t>. A review of grassland models in the biofuel context. Ecological Modelling, 245:84–93, 2012.</a:t>
            </a:r>
          </a:p>
          <a:p>
            <a:r>
              <a:rPr lang="en-GB" sz="1200" dirty="0"/>
              <a:t>Athanasios </a:t>
            </a:r>
            <a:r>
              <a:rPr lang="en-GB" sz="1200" dirty="0" err="1"/>
              <a:t>Trantas</a:t>
            </a:r>
            <a:r>
              <a:rPr lang="en-GB" sz="1200" dirty="0"/>
              <a:t>, </a:t>
            </a:r>
            <a:r>
              <a:rPr lang="en-GB" sz="1200" dirty="0" err="1"/>
              <a:t>Ruduan</a:t>
            </a:r>
            <a:r>
              <a:rPr lang="en-GB" sz="1200" dirty="0"/>
              <a:t> Plug, Paolo Pileggi, and Elena </a:t>
            </a:r>
            <a:r>
              <a:rPr lang="en-GB" sz="1200" dirty="0" err="1"/>
              <a:t>Lazovik</a:t>
            </a:r>
            <a:r>
              <a:rPr lang="en-GB" sz="1200" dirty="0"/>
              <a:t>. Digital twin challenges in biodiversity modelling. Ecological Informatics, page 102357, 2023.</a:t>
            </a:r>
          </a:p>
          <a:p>
            <a:r>
              <a:rPr lang="en-GB" sz="1200" dirty="0"/>
              <a:t>Vladimir Vovk, Alexander </a:t>
            </a:r>
            <a:r>
              <a:rPr lang="en-GB" sz="1200" dirty="0" err="1"/>
              <a:t>Gammerman</a:t>
            </a:r>
            <a:r>
              <a:rPr lang="en-GB" sz="1200" dirty="0"/>
              <a:t>, and Glenn Shafer. Algorithmic learning in a random world, volume 29. Springer, 2005.</a:t>
            </a:r>
          </a:p>
          <a:p>
            <a:r>
              <a:rPr lang="en-GB" sz="1200" dirty="0" err="1"/>
              <a:t>Shengli</a:t>
            </a:r>
            <a:r>
              <a:rPr lang="en-GB" sz="1200" dirty="0"/>
              <a:t> Xu, </a:t>
            </a:r>
            <a:r>
              <a:rPr lang="en-GB" sz="1200" dirty="0" err="1"/>
              <a:t>Haitao</a:t>
            </a:r>
            <a:r>
              <a:rPr lang="en-GB" sz="1200" dirty="0"/>
              <a:t> Liu, </a:t>
            </a:r>
            <a:r>
              <a:rPr lang="en-GB" sz="1200" dirty="0" err="1"/>
              <a:t>Xiaofang</a:t>
            </a:r>
            <a:r>
              <a:rPr lang="en-GB" sz="1200" dirty="0"/>
              <a:t> Wang, and </a:t>
            </a:r>
            <a:r>
              <a:rPr lang="en-GB" sz="1200" dirty="0" err="1"/>
              <a:t>Xiaomo</a:t>
            </a:r>
            <a:r>
              <a:rPr lang="en-GB" sz="1200" dirty="0"/>
              <a:t> Jiang. A robust error-pursuing sequential sampling approach for global metamodeling based on </a:t>
            </a:r>
            <a:r>
              <a:rPr lang="en-GB" sz="1200" dirty="0" err="1"/>
              <a:t>voronoi</a:t>
            </a:r>
            <a:r>
              <a:rPr lang="en-GB" sz="1200" dirty="0"/>
              <a:t> diagram and cross validation. Journal of Mechanical Design, 136(7):071009, 2014.</a:t>
            </a:r>
          </a:p>
          <a:p>
            <a:pPr marL="0" indent="0">
              <a:buNone/>
            </a:pPr>
            <a:endParaRPr lang="en-GB" sz="1200" dirty="0"/>
          </a:p>
          <a:p>
            <a:pPr marL="0" indent="0">
              <a:buNone/>
            </a:pPr>
            <a:endParaRPr lang="en-GB" sz="1200" dirty="0"/>
          </a:p>
        </p:txBody>
      </p:sp>
      <p:sp>
        <p:nvSpPr>
          <p:cNvPr id="3" name="Vertical Text Placeholder 2">
            <a:extLst>
              <a:ext uri="{FF2B5EF4-FFF2-40B4-BE49-F238E27FC236}">
                <a16:creationId xmlns:a16="http://schemas.microsoft.com/office/drawing/2014/main" id="{39BC581D-3BB1-831D-AA2A-27226ACBDF98}"/>
              </a:ext>
            </a:extLst>
          </p:cNvPr>
          <p:cNvSpPr>
            <a:spLocks noGrp="1"/>
          </p:cNvSpPr>
          <p:nvPr>
            <p:ph type="body" orient="vert" idx="15"/>
          </p:nvPr>
        </p:nvSpPr>
        <p:spPr/>
        <p:txBody>
          <a:bodyPr/>
          <a:lstStyle/>
          <a:p>
            <a:endParaRPr lang="en-GB"/>
          </a:p>
        </p:txBody>
      </p:sp>
      <p:sp>
        <p:nvSpPr>
          <p:cNvPr id="5" name="Title 4">
            <a:extLst>
              <a:ext uri="{FF2B5EF4-FFF2-40B4-BE49-F238E27FC236}">
                <a16:creationId xmlns:a16="http://schemas.microsoft.com/office/drawing/2014/main" id="{960B019E-6887-5E90-DD59-B4EF303E823E}"/>
              </a:ext>
            </a:extLst>
          </p:cNvPr>
          <p:cNvSpPr>
            <a:spLocks noGrp="1"/>
          </p:cNvSpPr>
          <p:nvPr>
            <p:ph type="title"/>
          </p:nvPr>
        </p:nvSpPr>
        <p:spPr/>
        <p:txBody>
          <a:bodyPr/>
          <a:lstStyle/>
          <a:p>
            <a:r>
              <a:rPr lang="en-GB" dirty="0"/>
              <a:t>References</a:t>
            </a:r>
          </a:p>
        </p:txBody>
      </p:sp>
      <p:sp>
        <p:nvSpPr>
          <p:cNvPr id="6" name="Date Placeholder 5">
            <a:extLst>
              <a:ext uri="{FF2B5EF4-FFF2-40B4-BE49-F238E27FC236}">
                <a16:creationId xmlns:a16="http://schemas.microsoft.com/office/drawing/2014/main" id="{D4F5E489-601C-21EE-F27A-97429A416615}"/>
              </a:ext>
            </a:extLst>
          </p:cNvPr>
          <p:cNvSpPr>
            <a:spLocks noGrp="1"/>
          </p:cNvSpPr>
          <p:nvPr>
            <p:ph type="dt" sz="half" idx="18"/>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tint val="75000"/>
                  </a:prstClr>
                </a:solidFill>
                <a:effectLst/>
                <a:uLnTx/>
                <a:uFillTx/>
                <a:latin typeface="Franklin Gothic Book"/>
                <a:ea typeface="+mn-ea"/>
                <a:cs typeface="+mn-cs"/>
              </a:rPr>
              <a:t>September 2024</a:t>
            </a:r>
          </a:p>
        </p:txBody>
      </p:sp>
    </p:spTree>
    <p:extLst>
      <p:ext uri="{BB962C8B-B14F-4D97-AF65-F5344CB8AC3E}">
        <p14:creationId xmlns:p14="http://schemas.microsoft.com/office/powerpoint/2010/main" val="359385255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13871-9E63-3F8A-FED7-B8122AE6483F}"/>
            </a:ext>
          </a:extLst>
        </p:cNvPr>
        <p:cNvGrpSpPr/>
        <p:nvPr/>
      </p:nvGrpSpPr>
      <p:grpSpPr>
        <a:xfrm>
          <a:off x="0" y="0"/>
          <a:ext cx="0" cy="0"/>
          <a:chOff x="0" y="0"/>
          <a:chExt cx="0" cy="0"/>
        </a:xfrm>
      </p:grpSpPr>
      <p:sp>
        <p:nvSpPr>
          <p:cNvPr id="2" name="Vertical Text Placeholder 1">
            <a:extLst>
              <a:ext uri="{FF2B5EF4-FFF2-40B4-BE49-F238E27FC236}">
                <a16:creationId xmlns:a16="http://schemas.microsoft.com/office/drawing/2014/main" id="{D64AC14A-BFDC-6813-AFF6-9E80B84E580C}"/>
              </a:ext>
            </a:extLst>
          </p:cNvPr>
          <p:cNvSpPr>
            <a:spLocks noGrp="1"/>
          </p:cNvSpPr>
          <p:nvPr>
            <p:ph type="body" orient="vert" idx="1"/>
          </p:nvPr>
        </p:nvSpPr>
        <p:spPr/>
        <p:txBody>
          <a:bodyPr>
            <a:normAutofit/>
          </a:bodyPr>
          <a:lstStyle/>
          <a:p>
            <a:pPr marL="0" indent="0" algn="ctr">
              <a:buNone/>
            </a:pPr>
            <a:endParaRPr lang="en-GB" sz="4400" dirty="0"/>
          </a:p>
          <a:p>
            <a:pPr marL="0" indent="0" algn="ctr">
              <a:buNone/>
            </a:pPr>
            <a:r>
              <a:rPr lang="en-GB" sz="4400" dirty="0"/>
              <a:t>Questions? </a:t>
            </a:r>
          </a:p>
          <a:p>
            <a:pPr marL="0" indent="0" algn="ctr">
              <a:buNone/>
            </a:pPr>
            <a:endParaRPr lang="en-GB" sz="4400" dirty="0"/>
          </a:p>
          <a:p>
            <a:pPr marL="0" indent="0" algn="ctr">
              <a:buNone/>
            </a:pPr>
            <a:endParaRPr lang="en-GB" sz="4400" dirty="0"/>
          </a:p>
          <a:p>
            <a:pPr marL="0" indent="0" algn="ctr">
              <a:buNone/>
            </a:pPr>
            <a:r>
              <a:rPr lang="en-GB" sz="3200" dirty="0"/>
              <a:t>Feel free to get in touch at:</a:t>
            </a:r>
          </a:p>
          <a:p>
            <a:pPr marL="0" indent="0" algn="ctr">
              <a:buNone/>
            </a:pPr>
            <a:r>
              <a:rPr lang="en-GB" sz="3200" dirty="0" err="1"/>
              <a:t>thanasis.trantas@tno.nl</a:t>
            </a:r>
            <a:endParaRPr lang="en-GB" sz="3200" dirty="0"/>
          </a:p>
        </p:txBody>
      </p:sp>
      <p:sp>
        <p:nvSpPr>
          <p:cNvPr id="3" name="Vertical Text Placeholder 2">
            <a:extLst>
              <a:ext uri="{FF2B5EF4-FFF2-40B4-BE49-F238E27FC236}">
                <a16:creationId xmlns:a16="http://schemas.microsoft.com/office/drawing/2014/main" id="{8FA7CAF6-EA31-3DA9-D0E3-0B6141EFAF92}"/>
              </a:ext>
            </a:extLst>
          </p:cNvPr>
          <p:cNvSpPr>
            <a:spLocks noGrp="1"/>
          </p:cNvSpPr>
          <p:nvPr>
            <p:ph type="body" orient="vert" idx="15"/>
          </p:nvPr>
        </p:nvSpPr>
        <p:spPr/>
        <p:txBody>
          <a:bodyPr/>
          <a:lstStyle/>
          <a:p>
            <a:endParaRPr lang="en-GB"/>
          </a:p>
        </p:txBody>
      </p:sp>
      <p:sp>
        <p:nvSpPr>
          <p:cNvPr id="5" name="Title 4">
            <a:extLst>
              <a:ext uri="{FF2B5EF4-FFF2-40B4-BE49-F238E27FC236}">
                <a16:creationId xmlns:a16="http://schemas.microsoft.com/office/drawing/2014/main" id="{0A81D827-AE4E-C719-C910-2F57A7475674}"/>
              </a:ext>
            </a:extLst>
          </p:cNvPr>
          <p:cNvSpPr>
            <a:spLocks noGrp="1"/>
          </p:cNvSpPr>
          <p:nvPr>
            <p:ph type="title"/>
          </p:nvPr>
        </p:nvSpPr>
        <p:spPr/>
        <p:txBody>
          <a:bodyPr/>
          <a:lstStyle/>
          <a:p>
            <a:r>
              <a:rPr lang="en-GB" dirty="0"/>
              <a:t>Thank you for your time!</a:t>
            </a:r>
          </a:p>
        </p:txBody>
      </p:sp>
      <p:sp>
        <p:nvSpPr>
          <p:cNvPr id="6" name="Date Placeholder 5">
            <a:extLst>
              <a:ext uri="{FF2B5EF4-FFF2-40B4-BE49-F238E27FC236}">
                <a16:creationId xmlns:a16="http://schemas.microsoft.com/office/drawing/2014/main" id="{C53244E9-E46A-9D0E-AEBF-F866A2E47A46}"/>
              </a:ext>
            </a:extLst>
          </p:cNvPr>
          <p:cNvSpPr>
            <a:spLocks noGrp="1"/>
          </p:cNvSpPr>
          <p:nvPr>
            <p:ph type="dt" sz="half" idx="18"/>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tint val="75000"/>
                  </a:prstClr>
                </a:solidFill>
                <a:effectLst/>
                <a:uLnTx/>
                <a:uFillTx/>
                <a:latin typeface="Franklin Gothic Book"/>
                <a:ea typeface="+mn-ea"/>
                <a:cs typeface="+mn-cs"/>
              </a:rPr>
              <a:t>September 2024</a:t>
            </a:r>
          </a:p>
        </p:txBody>
      </p:sp>
    </p:spTree>
    <p:extLst>
      <p:ext uri="{BB962C8B-B14F-4D97-AF65-F5344CB8AC3E}">
        <p14:creationId xmlns:p14="http://schemas.microsoft.com/office/powerpoint/2010/main" val="174787407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1271CFB6-225D-3DF7-E7D7-D3A9E10EA04F}"/>
              </a:ext>
            </a:extLst>
          </p:cNvPr>
          <p:cNvSpPr>
            <a:spLocks noGrp="1"/>
          </p:cNvSpPr>
          <p:nvPr>
            <p:ph type="body" orient="vert" idx="15"/>
          </p:nvPr>
        </p:nvSpPr>
        <p:spPr/>
        <p:txBody>
          <a:bodyPr/>
          <a:lstStyle/>
          <a:p>
            <a:endParaRPr lang="en-GB"/>
          </a:p>
        </p:txBody>
      </p:sp>
      <p:sp>
        <p:nvSpPr>
          <p:cNvPr id="5" name="Title 4">
            <a:extLst>
              <a:ext uri="{FF2B5EF4-FFF2-40B4-BE49-F238E27FC236}">
                <a16:creationId xmlns:a16="http://schemas.microsoft.com/office/drawing/2014/main" id="{63AC6FEE-2481-ABC8-54E0-3D9FDFE3AA42}"/>
              </a:ext>
            </a:extLst>
          </p:cNvPr>
          <p:cNvSpPr>
            <a:spLocks noGrp="1"/>
          </p:cNvSpPr>
          <p:nvPr>
            <p:ph type="title"/>
          </p:nvPr>
        </p:nvSpPr>
        <p:spPr>
          <a:xfrm>
            <a:off x="1691986" y="2762827"/>
            <a:ext cx="9734550" cy="1325563"/>
          </a:xfrm>
        </p:spPr>
        <p:txBody>
          <a:bodyPr>
            <a:normAutofit fontScale="90000"/>
          </a:bodyPr>
          <a:lstStyle/>
          <a:p>
            <a:r>
              <a:rPr lang="en-GB" sz="9600" dirty="0"/>
              <a:t>BACKUP SLIDES</a:t>
            </a:r>
          </a:p>
        </p:txBody>
      </p:sp>
      <p:sp>
        <p:nvSpPr>
          <p:cNvPr id="6" name="Date Placeholder 5">
            <a:extLst>
              <a:ext uri="{FF2B5EF4-FFF2-40B4-BE49-F238E27FC236}">
                <a16:creationId xmlns:a16="http://schemas.microsoft.com/office/drawing/2014/main" id="{45157627-67D0-5094-5058-4E7903FE91DF}"/>
              </a:ext>
            </a:extLst>
          </p:cNvPr>
          <p:cNvSpPr>
            <a:spLocks noGrp="1"/>
          </p:cNvSpPr>
          <p:nvPr>
            <p:ph type="dt" sz="half" idx="18"/>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tint val="75000"/>
                  </a:prstClr>
                </a:solidFill>
                <a:effectLst/>
                <a:uLnTx/>
                <a:uFillTx/>
                <a:latin typeface="Franklin Gothic Book"/>
                <a:ea typeface="+mn-ea"/>
                <a:cs typeface="+mn-cs"/>
              </a:rPr>
              <a:t>September 2024</a:t>
            </a:r>
          </a:p>
        </p:txBody>
      </p:sp>
    </p:spTree>
    <p:extLst>
      <p:ext uri="{BB962C8B-B14F-4D97-AF65-F5344CB8AC3E}">
        <p14:creationId xmlns:p14="http://schemas.microsoft.com/office/powerpoint/2010/main" val="1415407038"/>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ext Placeholder 1">
            <a:extLst>
              <a:ext uri="{FF2B5EF4-FFF2-40B4-BE49-F238E27FC236}">
                <a16:creationId xmlns:a16="http://schemas.microsoft.com/office/drawing/2014/main" id="{F3F9F14A-FE53-8F26-2BF3-E469993B236E}"/>
              </a:ext>
            </a:extLst>
          </p:cNvPr>
          <p:cNvSpPr>
            <a:spLocks noGrp="1"/>
          </p:cNvSpPr>
          <p:nvPr>
            <p:ph type="body" orient="vert" idx="1"/>
          </p:nvPr>
        </p:nvSpPr>
        <p:spPr/>
        <p:txBody>
          <a:bodyPr>
            <a:normAutofit/>
          </a:bodyPr>
          <a:lstStyle/>
          <a:p>
            <a:r>
              <a:rPr lang="en-US" sz="2400" dirty="0"/>
              <a:t>Physical models are often based on a theory that has some limits of validity, and the further the input values deviate from some inner range, the worse approximation the theory provides </a:t>
            </a:r>
          </a:p>
          <a:p>
            <a:r>
              <a:rPr lang="en-US" sz="2400" dirty="0"/>
              <a:t>Many physical models are constructed on empirical observations of the world, and outliers due to e.g. wrong measurements can also be expected to posses some y-dependence (e.g. big in magnitude)</a:t>
            </a:r>
          </a:p>
          <a:p>
            <a:r>
              <a:rPr lang="en-US" sz="2400" dirty="0"/>
              <a:t>When a metamodel to the physical model is e.g. slightly </a:t>
            </a:r>
            <a:r>
              <a:rPr lang="en-US" sz="2400" dirty="0" err="1"/>
              <a:t>underfitted</a:t>
            </a:r>
            <a:r>
              <a:rPr lang="en-US" sz="2400" dirty="0"/>
              <a:t>, this also tends to show a y-dependent pattern of error</a:t>
            </a:r>
          </a:p>
          <a:p>
            <a:r>
              <a:rPr lang="en-US" sz="2400" dirty="0"/>
              <a:t>Large peaks ted to be infrequent and cannot be learnt so well by the metamodel, further increasing the error for certain values of y</a:t>
            </a:r>
            <a:endParaRPr lang="en-GB" sz="2400" dirty="0"/>
          </a:p>
        </p:txBody>
      </p:sp>
      <p:sp>
        <p:nvSpPr>
          <p:cNvPr id="3" name="Vertical Text Placeholder 2">
            <a:extLst>
              <a:ext uri="{FF2B5EF4-FFF2-40B4-BE49-F238E27FC236}">
                <a16:creationId xmlns:a16="http://schemas.microsoft.com/office/drawing/2014/main" id="{1271CFB6-225D-3DF7-E7D7-D3A9E10EA04F}"/>
              </a:ext>
            </a:extLst>
          </p:cNvPr>
          <p:cNvSpPr>
            <a:spLocks noGrp="1"/>
          </p:cNvSpPr>
          <p:nvPr>
            <p:ph type="body" orient="vert" idx="15"/>
          </p:nvPr>
        </p:nvSpPr>
        <p:spPr/>
        <p:txBody>
          <a:bodyPr/>
          <a:lstStyle/>
          <a:p>
            <a:endParaRPr lang="en-GB"/>
          </a:p>
        </p:txBody>
      </p:sp>
      <p:sp>
        <p:nvSpPr>
          <p:cNvPr id="5" name="Title 4">
            <a:extLst>
              <a:ext uri="{FF2B5EF4-FFF2-40B4-BE49-F238E27FC236}">
                <a16:creationId xmlns:a16="http://schemas.microsoft.com/office/drawing/2014/main" id="{63AC6FEE-2481-ABC8-54E0-3D9FDFE3AA42}"/>
              </a:ext>
            </a:extLst>
          </p:cNvPr>
          <p:cNvSpPr>
            <a:spLocks noGrp="1"/>
          </p:cNvSpPr>
          <p:nvPr>
            <p:ph type="title"/>
          </p:nvPr>
        </p:nvSpPr>
        <p:spPr/>
        <p:txBody>
          <a:bodyPr>
            <a:normAutofit fontScale="90000"/>
          </a:bodyPr>
          <a:lstStyle/>
          <a:p>
            <a:r>
              <a:rPr lang="en-GB" sz="3600" dirty="0"/>
              <a:t>Fundamental reasons why output space often contains error-dependence information useful for PI scaling for </a:t>
            </a:r>
            <a:r>
              <a:rPr lang="en-GB" sz="3600" dirty="0" err="1"/>
              <a:t>adaptivity</a:t>
            </a:r>
            <a:endParaRPr lang="en-GB" sz="3600" dirty="0"/>
          </a:p>
        </p:txBody>
      </p:sp>
      <p:sp>
        <p:nvSpPr>
          <p:cNvPr id="6" name="Date Placeholder 5">
            <a:extLst>
              <a:ext uri="{FF2B5EF4-FFF2-40B4-BE49-F238E27FC236}">
                <a16:creationId xmlns:a16="http://schemas.microsoft.com/office/drawing/2014/main" id="{45157627-67D0-5094-5058-4E7903FE91DF}"/>
              </a:ext>
            </a:extLst>
          </p:cNvPr>
          <p:cNvSpPr>
            <a:spLocks noGrp="1"/>
          </p:cNvSpPr>
          <p:nvPr>
            <p:ph type="dt" sz="half" idx="18"/>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tint val="75000"/>
                  </a:prstClr>
                </a:solidFill>
                <a:effectLst/>
                <a:uLnTx/>
                <a:uFillTx/>
                <a:latin typeface="Franklin Gothic Book"/>
                <a:ea typeface="+mn-ea"/>
                <a:cs typeface="+mn-cs"/>
              </a:rPr>
              <a:t>September 2024</a:t>
            </a:r>
          </a:p>
        </p:txBody>
      </p:sp>
    </p:spTree>
    <p:extLst>
      <p:ext uri="{BB962C8B-B14F-4D97-AF65-F5344CB8AC3E}">
        <p14:creationId xmlns:p14="http://schemas.microsoft.com/office/powerpoint/2010/main" val="3097912702"/>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1271CFB6-225D-3DF7-E7D7-D3A9E10EA04F}"/>
              </a:ext>
            </a:extLst>
          </p:cNvPr>
          <p:cNvSpPr>
            <a:spLocks noGrp="1"/>
          </p:cNvSpPr>
          <p:nvPr>
            <p:ph type="body" orient="vert" idx="15"/>
          </p:nvPr>
        </p:nvSpPr>
        <p:spPr/>
        <p:txBody>
          <a:bodyPr/>
          <a:lstStyle/>
          <a:p>
            <a:endParaRPr lang="en-GB"/>
          </a:p>
        </p:txBody>
      </p:sp>
      <p:sp>
        <p:nvSpPr>
          <p:cNvPr id="5" name="Title 4">
            <a:extLst>
              <a:ext uri="{FF2B5EF4-FFF2-40B4-BE49-F238E27FC236}">
                <a16:creationId xmlns:a16="http://schemas.microsoft.com/office/drawing/2014/main" id="{63AC6FEE-2481-ABC8-54E0-3D9FDFE3AA42}"/>
              </a:ext>
            </a:extLst>
          </p:cNvPr>
          <p:cNvSpPr>
            <a:spLocks noGrp="1"/>
          </p:cNvSpPr>
          <p:nvPr>
            <p:ph type="title"/>
          </p:nvPr>
        </p:nvSpPr>
        <p:spPr/>
        <p:txBody>
          <a:bodyPr/>
          <a:lstStyle/>
          <a:p>
            <a:r>
              <a:rPr lang="en-GB" dirty="0"/>
              <a:t>Dataset:</a:t>
            </a:r>
          </a:p>
        </p:txBody>
      </p:sp>
      <p:sp>
        <p:nvSpPr>
          <p:cNvPr id="8" name="Content Placeholder 2">
            <a:extLst>
              <a:ext uri="{FF2B5EF4-FFF2-40B4-BE49-F238E27FC236}">
                <a16:creationId xmlns:a16="http://schemas.microsoft.com/office/drawing/2014/main" id="{0925423E-F404-BE1D-745D-71372C421C71}"/>
              </a:ext>
            </a:extLst>
          </p:cNvPr>
          <p:cNvSpPr txBox="1">
            <a:spLocks/>
          </p:cNvSpPr>
          <p:nvPr/>
        </p:nvSpPr>
        <p:spPr>
          <a:xfrm>
            <a:off x="777233" y="1856128"/>
            <a:ext cx="4499617" cy="4438164"/>
          </a:xfrm>
          <a:prstGeom prst="rect">
            <a:avLst/>
          </a:prstGeom>
        </p:spPr>
        <p:txBody>
          <a:bodyPr vert="horz" lIns="0" tIns="0" rIns="0" bIns="0" rtlCol="0">
            <a:noAutofit/>
          </a:bodyPr>
          <a:lstStyle>
            <a:lvl1pPr marL="179388" indent="-179388" algn="l" defTabSz="719138" rtl="0" eaLnBrk="1" latinLnBrk="0" hangingPunct="1">
              <a:lnSpc>
                <a:spcPct val="100000"/>
              </a:lnSpc>
              <a:spcBef>
                <a:spcPts val="300"/>
              </a:spcBef>
              <a:spcAft>
                <a:spcPts val="600"/>
              </a:spcAft>
              <a:buClr>
                <a:srgbClr val="414F2F"/>
              </a:buClr>
              <a:buSzPct val="80000"/>
              <a:buFont typeface="Cambria Math" panose="02040503050406030204" pitchFamily="18" charset="0"/>
              <a:buChar char="⟩"/>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rgbClr val="BC6C25"/>
              </a:buClr>
              <a:buSzPct val="80000"/>
              <a:buFont typeface="Cambria Math" panose="02040503050406030204" pitchFamily="18" charset="0"/>
              <a:buChar char="⟩"/>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rgbClr val="BC6C25"/>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Clr>
                <a:srgbClr val="414F2F"/>
              </a:buClr>
              <a:buFont typeface="Cambria Math" panose="02040503050406030204" pitchFamily="18" charset="0"/>
              <a:buChar char="⟩"/>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Clr>
                <a:srgbClr val="BC6C25"/>
              </a:buClr>
              <a:buFont typeface="Cambria Math" panose="02040503050406030204" pitchFamily="18" charset="0"/>
              <a:buChar char="⟩"/>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rgbClr val="BC6C25"/>
                </a:solidFill>
                <a:latin typeface="Franklin Gothic Medium" panose="020B0603020102020204" pitchFamily="34" charset="0"/>
                <a:ea typeface="+mn-ea"/>
                <a:cs typeface="+mn-cs"/>
              </a:defRPr>
            </a:lvl9pPr>
          </a:lstStyle>
          <a:p>
            <a:r>
              <a:rPr lang="nl-NL" sz="2800" dirty="0"/>
              <a:t>Agent-based model for simulating collective dynamics of plant growth </a:t>
            </a:r>
          </a:p>
          <a:p>
            <a:pPr marL="0" indent="0">
              <a:buFont typeface="Cambria Math" panose="02040503050406030204" pitchFamily="18" charset="0"/>
              <a:buNone/>
            </a:pPr>
            <a:r>
              <a:rPr lang="nl-NL" sz="2800" u="sng" dirty="0"/>
              <a:t>Variables like:</a:t>
            </a:r>
          </a:p>
          <a:p>
            <a:r>
              <a:rPr lang="nl-NL" sz="2800" dirty="0"/>
              <a:t>plant </a:t>
            </a:r>
            <a:r>
              <a:rPr lang="nl-NL" sz="2800" dirty="0" err="1"/>
              <a:t>geometry</a:t>
            </a:r>
            <a:endParaRPr lang="nl-NL" sz="2800" dirty="0"/>
          </a:p>
          <a:p>
            <a:r>
              <a:rPr lang="nl-NL" sz="2800" dirty="0"/>
              <a:t>surrounding plant density</a:t>
            </a:r>
          </a:p>
          <a:p>
            <a:r>
              <a:rPr lang="nl-NL" sz="2800" dirty="0" err="1"/>
              <a:t>nutrient</a:t>
            </a:r>
            <a:r>
              <a:rPr lang="nl-NL" sz="2800" dirty="0"/>
              <a:t> </a:t>
            </a:r>
            <a:r>
              <a:rPr lang="nl-NL" sz="2800" dirty="0" err="1"/>
              <a:t>distribution</a:t>
            </a:r>
            <a:endParaRPr lang="nl-NL" sz="2800" dirty="0"/>
          </a:p>
          <a:p>
            <a:r>
              <a:rPr lang="nl-NL" sz="2800" dirty="0" err="1"/>
              <a:t>sunlight</a:t>
            </a:r>
            <a:endParaRPr lang="nl-NL" sz="2800" dirty="0"/>
          </a:p>
          <a:p>
            <a:r>
              <a:rPr lang="nl-NL" sz="2800" dirty="0" err="1"/>
              <a:t>etc</a:t>
            </a:r>
            <a:r>
              <a:rPr lang="nl-NL" sz="2800" dirty="0"/>
              <a:t>…..</a:t>
            </a:r>
          </a:p>
          <a:p>
            <a:pPr marL="0" indent="0">
              <a:buNone/>
            </a:pPr>
            <a:endParaRPr lang="nl-NL" dirty="0"/>
          </a:p>
        </p:txBody>
      </p:sp>
      <p:pic>
        <p:nvPicPr>
          <p:cNvPr id="9" name="Picture 4" descr="Franziska Taubert - Helmholtz-Centre for Environmental Research">
            <a:extLst>
              <a:ext uri="{FF2B5EF4-FFF2-40B4-BE49-F238E27FC236}">
                <a16:creationId xmlns:a16="http://schemas.microsoft.com/office/drawing/2014/main" id="{405E0B04-E749-08DC-3053-490A8C2CF3D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0905" y="452687"/>
            <a:ext cx="4171950" cy="9039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12317D6-2715-918F-B9D7-B82CBC69B2EF}"/>
              </a:ext>
            </a:extLst>
          </p:cNvPr>
          <p:cNvPicPr>
            <a:picLocks noChangeAspect="1"/>
          </p:cNvPicPr>
          <p:nvPr/>
        </p:nvPicPr>
        <p:blipFill>
          <a:blip r:embed="rId4"/>
          <a:stretch>
            <a:fillRect/>
          </a:stretch>
        </p:blipFill>
        <p:spPr>
          <a:xfrm>
            <a:off x="5276850" y="1383247"/>
            <a:ext cx="7077075" cy="5474753"/>
          </a:xfrm>
          <a:prstGeom prst="rect">
            <a:avLst/>
          </a:prstGeom>
        </p:spPr>
      </p:pic>
      <p:sp>
        <p:nvSpPr>
          <p:cNvPr id="11" name="Date Placeholder 5">
            <a:extLst>
              <a:ext uri="{FF2B5EF4-FFF2-40B4-BE49-F238E27FC236}">
                <a16:creationId xmlns:a16="http://schemas.microsoft.com/office/drawing/2014/main" id="{45157627-67D0-5094-5058-4E7903FE91DF}"/>
              </a:ext>
            </a:extLst>
          </p:cNvPr>
          <p:cNvSpPr>
            <a:spLocks noGrp="1"/>
          </p:cNvSpPr>
          <p:nvPr>
            <p:ph type="dt" sz="half" idx="18"/>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tint val="75000"/>
                  </a:prstClr>
                </a:solidFill>
                <a:effectLst/>
                <a:uLnTx/>
                <a:uFillTx/>
                <a:latin typeface="Franklin Gothic Book"/>
                <a:ea typeface="+mn-ea"/>
                <a:cs typeface="+mn-cs"/>
              </a:rPr>
              <a:t>September 2024</a:t>
            </a:r>
          </a:p>
        </p:txBody>
      </p:sp>
    </p:spTree>
    <p:extLst>
      <p:ext uri="{BB962C8B-B14F-4D97-AF65-F5344CB8AC3E}">
        <p14:creationId xmlns:p14="http://schemas.microsoft.com/office/powerpoint/2010/main" val="151943765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ext Placeholder 1">
            <a:extLst>
              <a:ext uri="{FF2B5EF4-FFF2-40B4-BE49-F238E27FC236}">
                <a16:creationId xmlns:a16="http://schemas.microsoft.com/office/drawing/2014/main" id="{F3F9F14A-FE53-8F26-2BF3-E469993B236E}"/>
              </a:ext>
            </a:extLst>
          </p:cNvPr>
          <p:cNvSpPr>
            <a:spLocks noGrp="1"/>
          </p:cNvSpPr>
          <p:nvPr>
            <p:ph type="body" orient="vert" idx="1"/>
          </p:nvPr>
        </p:nvSpPr>
        <p:spPr>
          <a:xfrm>
            <a:off x="777233" y="1856128"/>
            <a:ext cx="10827107" cy="1982447"/>
          </a:xfrm>
        </p:spPr>
        <p:txBody>
          <a:bodyPr>
            <a:normAutofit lnSpcReduction="10000"/>
          </a:bodyPr>
          <a:lstStyle/>
          <a:p>
            <a:r>
              <a:rPr lang="en-GB" sz="2400" dirty="0"/>
              <a:t>Sometimes a full physical simulation is impractical (computational cost too high)</a:t>
            </a:r>
          </a:p>
          <a:p>
            <a:r>
              <a:rPr lang="en-GB" sz="2400" dirty="0"/>
              <a:t>Data-driven metamodels can achieve most of the precision at much smaller cost</a:t>
            </a:r>
          </a:p>
          <a:p>
            <a:r>
              <a:rPr lang="en-GB" sz="2400" dirty="0"/>
              <a:t>2 ways we can train models:</a:t>
            </a:r>
          </a:p>
          <a:p>
            <a:pPr marL="0" indent="0">
              <a:buNone/>
            </a:pPr>
            <a:r>
              <a:rPr lang="en-GB" sz="2400" dirty="0"/>
              <a:t>	(</a:t>
            </a:r>
            <a:r>
              <a:rPr lang="en-GB" sz="2400" dirty="0" err="1"/>
              <a:t>i</a:t>
            </a:r>
            <a:r>
              <a:rPr lang="en-GB" sz="2400" dirty="0"/>
              <a:t>)  directly the real-world data                                                              common ML</a:t>
            </a:r>
          </a:p>
          <a:p>
            <a:pPr marL="0" indent="0">
              <a:buNone/>
            </a:pPr>
            <a:r>
              <a:rPr lang="en-GB" sz="2400" dirty="0"/>
              <a:t>	(ii) physical model output that we want to emulate                        </a:t>
            </a:r>
            <a:r>
              <a:rPr lang="en-GB" sz="2400" b="1" dirty="0" err="1">
                <a:solidFill>
                  <a:schemeClr val="accent2"/>
                </a:solidFill>
              </a:rPr>
              <a:t>metamodelling</a:t>
            </a:r>
            <a:endParaRPr lang="en-GB" sz="2400" b="1" dirty="0">
              <a:solidFill>
                <a:schemeClr val="accent2"/>
              </a:solidFill>
            </a:endParaRPr>
          </a:p>
        </p:txBody>
      </p:sp>
      <p:sp>
        <p:nvSpPr>
          <p:cNvPr id="3" name="Vertical Text Placeholder 2">
            <a:extLst>
              <a:ext uri="{FF2B5EF4-FFF2-40B4-BE49-F238E27FC236}">
                <a16:creationId xmlns:a16="http://schemas.microsoft.com/office/drawing/2014/main" id="{1271CFB6-225D-3DF7-E7D7-D3A9E10EA04F}"/>
              </a:ext>
            </a:extLst>
          </p:cNvPr>
          <p:cNvSpPr>
            <a:spLocks noGrp="1"/>
          </p:cNvSpPr>
          <p:nvPr>
            <p:ph type="body" orient="vert" idx="15"/>
          </p:nvPr>
        </p:nvSpPr>
        <p:spPr/>
        <p:txBody>
          <a:bodyPr/>
          <a:lstStyle/>
          <a:p>
            <a:endParaRPr lang="en-GB"/>
          </a:p>
        </p:txBody>
      </p:sp>
      <p:sp>
        <p:nvSpPr>
          <p:cNvPr id="5" name="Title 4">
            <a:extLst>
              <a:ext uri="{FF2B5EF4-FFF2-40B4-BE49-F238E27FC236}">
                <a16:creationId xmlns:a16="http://schemas.microsoft.com/office/drawing/2014/main" id="{63AC6FEE-2481-ABC8-54E0-3D9FDFE3AA42}"/>
              </a:ext>
            </a:extLst>
          </p:cNvPr>
          <p:cNvSpPr>
            <a:spLocks noGrp="1"/>
          </p:cNvSpPr>
          <p:nvPr>
            <p:ph type="title"/>
          </p:nvPr>
        </p:nvSpPr>
        <p:spPr/>
        <p:txBody>
          <a:bodyPr/>
          <a:lstStyle/>
          <a:p>
            <a:r>
              <a:rPr lang="en-GB" dirty="0" err="1"/>
              <a:t>Metamodelling</a:t>
            </a:r>
            <a:endParaRPr lang="en-GB" dirty="0"/>
          </a:p>
        </p:txBody>
      </p:sp>
      <p:sp>
        <p:nvSpPr>
          <p:cNvPr id="6" name="Date Placeholder 5">
            <a:extLst>
              <a:ext uri="{FF2B5EF4-FFF2-40B4-BE49-F238E27FC236}">
                <a16:creationId xmlns:a16="http://schemas.microsoft.com/office/drawing/2014/main" id="{45157627-67D0-5094-5058-4E7903FE91DF}"/>
              </a:ext>
            </a:extLst>
          </p:cNvPr>
          <p:cNvSpPr>
            <a:spLocks noGrp="1"/>
          </p:cNvSpPr>
          <p:nvPr>
            <p:ph type="dt" sz="half" idx="18"/>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tint val="75000"/>
                  </a:prstClr>
                </a:solidFill>
                <a:effectLst/>
                <a:uLnTx/>
                <a:uFillTx/>
                <a:latin typeface="Franklin Gothic Book"/>
                <a:ea typeface="+mn-ea"/>
                <a:cs typeface="+mn-cs"/>
              </a:rPr>
              <a:t>September 2024</a:t>
            </a:r>
          </a:p>
        </p:txBody>
      </p:sp>
      <p:cxnSp>
        <p:nvCxnSpPr>
          <p:cNvPr id="9" name="Straight Arrow Connector 8"/>
          <p:cNvCxnSpPr/>
          <p:nvPr/>
        </p:nvCxnSpPr>
        <p:spPr>
          <a:xfrm>
            <a:off x="8205786" y="3219450"/>
            <a:ext cx="1057275"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a:off x="8205787" y="3676650"/>
            <a:ext cx="1057275"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680" y="4130140"/>
            <a:ext cx="10215562" cy="2070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Frame 32"/>
          <p:cNvSpPr/>
          <p:nvPr/>
        </p:nvSpPr>
        <p:spPr>
          <a:xfrm>
            <a:off x="2458720" y="4000500"/>
            <a:ext cx="5662849" cy="2505075"/>
          </a:xfrm>
          <a:prstGeom prst="frame">
            <a:avLst>
              <a:gd name="adj1" fmla="val 14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Frame 35"/>
          <p:cNvSpPr/>
          <p:nvPr/>
        </p:nvSpPr>
        <p:spPr>
          <a:xfrm>
            <a:off x="8121569" y="4000498"/>
            <a:ext cx="2754711" cy="2505075"/>
          </a:xfrm>
          <a:prstGeom prst="frame">
            <a:avLst>
              <a:gd name="adj1" fmla="val 14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4206240" y="6136243"/>
            <a:ext cx="2585720" cy="369332"/>
          </a:xfrm>
          <a:prstGeom prst="rect">
            <a:avLst/>
          </a:prstGeom>
          <a:noFill/>
        </p:spPr>
        <p:txBody>
          <a:bodyPr wrap="square" rtlCol="0">
            <a:spAutoFit/>
          </a:bodyPr>
          <a:lstStyle/>
          <a:p>
            <a:r>
              <a:rPr lang="en-US" dirty="0"/>
              <a:t>metamodel building</a:t>
            </a:r>
          </a:p>
        </p:txBody>
      </p:sp>
      <p:sp>
        <p:nvSpPr>
          <p:cNvPr id="37" name="TextBox 36"/>
          <p:cNvSpPr txBox="1"/>
          <p:nvPr/>
        </p:nvSpPr>
        <p:spPr>
          <a:xfrm>
            <a:off x="8158480" y="6136243"/>
            <a:ext cx="2585720" cy="369332"/>
          </a:xfrm>
          <a:prstGeom prst="rect">
            <a:avLst/>
          </a:prstGeom>
          <a:noFill/>
        </p:spPr>
        <p:txBody>
          <a:bodyPr wrap="square" rtlCol="0">
            <a:spAutoFit/>
          </a:bodyPr>
          <a:lstStyle/>
          <a:p>
            <a:r>
              <a:rPr lang="en-US" dirty="0"/>
              <a:t>metamodel deployment</a:t>
            </a:r>
          </a:p>
        </p:txBody>
      </p:sp>
    </p:spTree>
    <p:extLst>
      <p:ext uri="{BB962C8B-B14F-4D97-AF65-F5344CB8AC3E}">
        <p14:creationId xmlns:p14="http://schemas.microsoft.com/office/powerpoint/2010/main" val="20322608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6" grpId="0" animBg="1"/>
      <p:bldP spid="4" grpId="0"/>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ext Placeholder 1">
            <a:extLst>
              <a:ext uri="{FF2B5EF4-FFF2-40B4-BE49-F238E27FC236}">
                <a16:creationId xmlns:a16="http://schemas.microsoft.com/office/drawing/2014/main" id="{F3F9F14A-FE53-8F26-2BF3-E469993B236E}"/>
              </a:ext>
            </a:extLst>
          </p:cNvPr>
          <p:cNvSpPr>
            <a:spLocks noGrp="1"/>
          </p:cNvSpPr>
          <p:nvPr>
            <p:ph type="body" orient="vert" idx="1"/>
          </p:nvPr>
        </p:nvSpPr>
        <p:spPr/>
        <p:txBody>
          <a:bodyPr/>
          <a:lstStyle/>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p:txBody>
      </p:sp>
      <p:sp>
        <p:nvSpPr>
          <p:cNvPr id="3" name="Vertical Text Placeholder 2">
            <a:extLst>
              <a:ext uri="{FF2B5EF4-FFF2-40B4-BE49-F238E27FC236}">
                <a16:creationId xmlns:a16="http://schemas.microsoft.com/office/drawing/2014/main" id="{1271CFB6-225D-3DF7-E7D7-D3A9E10EA04F}"/>
              </a:ext>
            </a:extLst>
          </p:cNvPr>
          <p:cNvSpPr>
            <a:spLocks noGrp="1"/>
          </p:cNvSpPr>
          <p:nvPr>
            <p:ph type="body" orient="vert" idx="15"/>
          </p:nvPr>
        </p:nvSpPr>
        <p:spPr/>
        <p:txBody>
          <a:bodyPr/>
          <a:lstStyle/>
          <a:p>
            <a:endParaRPr lang="en-GB"/>
          </a:p>
        </p:txBody>
      </p:sp>
      <p:sp>
        <p:nvSpPr>
          <p:cNvPr id="5" name="Title 4">
            <a:extLst>
              <a:ext uri="{FF2B5EF4-FFF2-40B4-BE49-F238E27FC236}">
                <a16:creationId xmlns:a16="http://schemas.microsoft.com/office/drawing/2014/main" id="{63AC6FEE-2481-ABC8-54E0-3D9FDFE3AA42}"/>
              </a:ext>
            </a:extLst>
          </p:cNvPr>
          <p:cNvSpPr>
            <a:spLocks noGrp="1"/>
          </p:cNvSpPr>
          <p:nvPr>
            <p:ph type="title"/>
          </p:nvPr>
        </p:nvSpPr>
        <p:spPr/>
        <p:txBody>
          <a:bodyPr/>
          <a:lstStyle/>
          <a:p>
            <a:r>
              <a:rPr lang="en-GB" dirty="0"/>
              <a:t>Different transformations</a:t>
            </a:r>
          </a:p>
        </p:txBody>
      </p:sp>
      <p:sp>
        <p:nvSpPr>
          <p:cNvPr id="6" name="Date Placeholder 5">
            <a:extLst>
              <a:ext uri="{FF2B5EF4-FFF2-40B4-BE49-F238E27FC236}">
                <a16:creationId xmlns:a16="http://schemas.microsoft.com/office/drawing/2014/main" id="{45157627-67D0-5094-5058-4E7903FE91DF}"/>
              </a:ext>
            </a:extLst>
          </p:cNvPr>
          <p:cNvSpPr>
            <a:spLocks noGrp="1"/>
          </p:cNvSpPr>
          <p:nvPr>
            <p:ph type="dt" sz="half" idx="18"/>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tint val="75000"/>
                  </a:prstClr>
                </a:solidFill>
                <a:effectLst/>
                <a:uLnTx/>
                <a:uFillTx/>
                <a:latin typeface="Franklin Gothic Book"/>
                <a:ea typeface="+mn-ea"/>
                <a:cs typeface="+mn-cs"/>
              </a:rPr>
              <a:t>September 2024</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675" y="1507981"/>
            <a:ext cx="4886325"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4" name="TextBox 3"/>
              <p:cNvSpPr txBox="1"/>
              <p:nvPr/>
            </p:nvSpPr>
            <p:spPr>
              <a:xfrm>
                <a:off x="1274618" y="3816927"/>
                <a:ext cx="5347855" cy="646331"/>
              </a:xfrm>
              <a:prstGeom prst="rect">
                <a:avLst/>
              </a:prstGeom>
              <a:noFill/>
            </p:spPr>
            <p:txBody>
              <a:bodyPr wrap="square" rtlCol="0">
                <a:spAutoFit/>
              </a:bodyPr>
              <a:lstStyle/>
              <a:p>
                <a:r>
                  <a:rPr lang="en-US" dirty="0"/>
                  <a:t>Here, the parameter vector notation is </a:t>
                </a:r>
                <a14:m>
                  <m:oMath xmlns:m="http://schemas.openxmlformats.org/officeDocument/2006/math">
                    <m:r>
                      <a:rPr lang="en-US" b="0" i="1" smtClean="0">
                        <a:latin typeface="Cambria Math"/>
                      </a:rPr>
                      <m:t>𝑝</m:t>
                    </m:r>
                    <m:r>
                      <a:rPr lang="en-US" b="0" i="1" smtClean="0">
                        <a:latin typeface="Cambria Math"/>
                      </a:rPr>
                      <m:t>=</m:t>
                    </m:r>
                    <m:d>
                      <m:dPr>
                        <m:ctrlPr>
                          <a:rPr lang="en-US" b="0" i="1" smtClean="0">
                            <a:latin typeface="Cambria Math" panose="02040503050406030204" pitchFamily="18" charset="0"/>
                          </a:rPr>
                        </m:ctrlPr>
                      </m:dPr>
                      <m:e>
                        <m:r>
                          <a:rPr lang="en-US" b="0" i="1" smtClean="0">
                            <a:latin typeface="Cambria Math"/>
                          </a:rPr>
                          <m:t>𝐴</m:t>
                        </m:r>
                        <m:r>
                          <a:rPr lang="en-US" b="0" i="1" smtClean="0">
                            <a:latin typeface="Cambria Math"/>
                          </a:rPr>
                          <m:t>, </m:t>
                        </m:r>
                        <m:r>
                          <a:rPr lang="en-US" b="0" i="1" smtClean="0">
                            <a:latin typeface="Cambria Math"/>
                          </a:rPr>
                          <m:t>𝐵</m:t>
                        </m:r>
                        <m:r>
                          <a:rPr lang="en-US" b="0" i="1" smtClean="0">
                            <a:latin typeface="Cambria Math"/>
                          </a:rPr>
                          <m:t>, </m:t>
                        </m:r>
                        <m:r>
                          <a:rPr lang="en-US" b="0" i="1" smtClean="0">
                            <a:latin typeface="Cambria Math"/>
                          </a:rPr>
                          <m:t>𝐶</m:t>
                        </m:r>
                        <m:r>
                          <a:rPr lang="en-US" b="0" i="1" smtClean="0">
                            <a:latin typeface="Cambria Math"/>
                          </a:rPr>
                          <m:t>…</m:t>
                        </m:r>
                      </m:e>
                    </m:d>
                  </m:oMath>
                </a14:m>
                <a:endParaRPr lang="en-US" b="0" dirty="0"/>
              </a:p>
              <a:p>
                <a:r>
                  <a:rPr lang="en-US" dirty="0"/>
                  <a:t>Transformation used in slides is “</a:t>
                </a:r>
                <a:r>
                  <a:rPr lang="en-US" dirty="0" err="1"/>
                  <a:t>pcmed</a:t>
                </a:r>
                <a:r>
                  <a:rPr lang="en-US" dirty="0"/>
                  <a:t>”</a:t>
                </a:r>
              </a:p>
            </p:txBody>
          </p:sp>
        </mc:Choice>
        <mc:Fallback xmlns="">
          <p:sp>
            <p:nvSpPr>
              <p:cNvPr id="4" name="TextBox 3"/>
              <p:cNvSpPr txBox="1">
                <a:spLocks noRot="1" noChangeAspect="1" noMove="1" noResize="1" noEditPoints="1" noAdjustHandles="1" noChangeArrowheads="1" noChangeShapeType="1" noTextEdit="1"/>
              </p:cNvSpPr>
              <p:nvPr/>
            </p:nvSpPr>
            <p:spPr>
              <a:xfrm>
                <a:off x="1274618" y="3816927"/>
                <a:ext cx="5347855" cy="646331"/>
              </a:xfrm>
              <a:prstGeom prst="rect">
                <a:avLst/>
              </a:prstGeom>
              <a:blipFill rotWithShape="1">
                <a:blip r:embed="rId4"/>
                <a:stretch>
                  <a:fillRect l="-912" t="-4717" b="-14151"/>
                </a:stretch>
              </a:blipFill>
            </p:spPr>
            <p:txBody>
              <a:bodyPr/>
              <a:lstStyle/>
              <a:p>
                <a:r>
                  <a:rPr lang="en-US">
                    <a:noFill/>
                  </a:rPr>
                  <a:t> </a:t>
                </a:r>
              </a:p>
            </p:txBody>
          </p:sp>
        </mc:Fallback>
      </mc:AlternateContent>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2855" y="1300595"/>
            <a:ext cx="3552825" cy="148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252854" y="2962731"/>
            <a:ext cx="4156363" cy="1477328"/>
          </a:xfrm>
          <a:prstGeom prst="rect">
            <a:avLst/>
          </a:prstGeom>
          <a:noFill/>
        </p:spPr>
        <p:txBody>
          <a:bodyPr wrap="square" rtlCol="0">
            <a:spAutoFit/>
          </a:bodyPr>
          <a:lstStyle/>
          <a:p>
            <a:r>
              <a:rPr lang="en-US" dirty="0"/>
              <a:t>As mentioned, </a:t>
            </a:r>
            <a:r>
              <a:rPr lang="en-US" dirty="0" err="1"/>
              <a:t>optimising</a:t>
            </a:r>
            <a:r>
              <a:rPr lang="en-US" dirty="0"/>
              <a:t> RMSCM for </a:t>
            </a:r>
            <a:r>
              <a:rPr lang="en-US" dirty="0" err="1"/>
              <a:t>conformalised</a:t>
            </a:r>
            <a:r>
              <a:rPr lang="en-US" dirty="0"/>
              <a:t> BNN does not lead to lower RMSCM than for </a:t>
            </a:r>
            <a:r>
              <a:rPr lang="en-US" dirty="0" err="1"/>
              <a:t>conformalised</a:t>
            </a:r>
            <a:r>
              <a:rPr lang="en-US" dirty="0"/>
              <a:t> MLP</a:t>
            </a:r>
          </a:p>
          <a:p>
            <a:r>
              <a:rPr lang="en-US" dirty="0"/>
              <a:t>(transform “unity” means “before any </a:t>
            </a:r>
            <a:r>
              <a:rPr lang="en-US" dirty="0" err="1"/>
              <a:t>optimisation</a:t>
            </a:r>
            <a:r>
              <a:rPr lang="en-US" dirty="0"/>
              <a:t>”)</a:t>
            </a:r>
          </a:p>
        </p:txBody>
      </p:sp>
      <p:pic>
        <p:nvPicPr>
          <p:cNvPr id="819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060" y="4753922"/>
            <a:ext cx="7800831" cy="2038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5707770"/>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ext Placeholder 1">
            <a:extLst>
              <a:ext uri="{FF2B5EF4-FFF2-40B4-BE49-F238E27FC236}">
                <a16:creationId xmlns:a16="http://schemas.microsoft.com/office/drawing/2014/main" id="{F3F9F14A-FE53-8F26-2BF3-E469993B236E}"/>
              </a:ext>
            </a:extLst>
          </p:cNvPr>
          <p:cNvSpPr>
            <a:spLocks noGrp="1"/>
          </p:cNvSpPr>
          <p:nvPr>
            <p:ph type="body" orient="vert" idx="1"/>
          </p:nvPr>
        </p:nvSpPr>
        <p:spPr>
          <a:xfrm>
            <a:off x="777234" y="1856128"/>
            <a:ext cx="7057512" cy="4438165"/>
          </a:xfrm>
        </p:spPr>
        <p:txBody>
          <a:bodyPr/>
          <a:lstStyle/>
          <a:p>
            <a:pPr marL="0" indent="0">
              <a:buNone/>
            </a:pPr>
            <a:r>
              <a:rPr lang="en-GB" sz="2400" dirty="0"/>
              <a:t>One single run of BNN with same number of neurons as an MLP has roughly the same computational cost.</a:t>
            </a:r>
          </a:p>
          <a:p>
            <a:pPr marL="0" indent="0">
              <a:buNone/>
            </a:pPr>
            <a:r>
              <a:rPr lang="en-GB" sz="2400" dirty="0"/>
              <a:t>But BNN is stochastic, and to get good mean prediction (and </a:t>
            </a:r>
            <a:r>
              <a:rPr lang="en-GB" sz="2400" u="sng" dirty="0"/>
              <a:t>ANY</a:t>
            </a:r>
            <a:r>
              <a:rPr lang="en-GB" sz="2400" dirty="0"/>
              <a:t> UQ), multiple runs are needed. A PI constructed from sampling such BNN 100x is roughly 100x more computationally expensive than a run of MLP with our UQ.</a:t>
            </a:r>
          </a:p>
          <a:p>
            <a:pPr marL="0" indent="0">
              <a:buNone/>
            </a:pPr>
            <a:endParaRPr lang="en-GB" sz="2400" u="sng" dirty="0"/>
          </a:p>
          <a:p>
            <a:pPr marL="0" indent="0">
              <a:buNone/>
            </a:pPr>
            <a:r>
              <a:rPr lang="en-GB" sz="2400" u="sng" dirty="0"/>
              <a:t>NB:</a:t>
            </a:r>
            <a:r>
              <a:rPr lang="en-GB" sz="2400" dirty="0"/>
              <a:t> BNN used in the presentation is called BNN-l (large) in the paper, and it has more neurons than MLP-s (small)</a:t>
            </a:r>
            <a:endParaRPr lang="en-GB" sz="2400" u="sng" dirty="0"/>
          </a:p>
        </p:txBody>
      </p:sp>
      <p:sp>
        <p:nvSpPr>
          <p:cNvPr id="3" name="Vertical Text Placeholder 2">
            <a:extLst>
              <a:ext uri="{FF2B5EF4-FFF2-40B4-BE49-F238E27FC236}">
                <a16:creationId xmlns:a16="http://schemas.microsoft.com/office/drawing/2014/main" id="{1271CFB6-225D-3DF7-E7D7-D3A9E10EA04F}"/>
              </a:ext>
            </a:extLst>
          </p:cNvPr>
          <p:cNvSpPr>
            <a:spLocks noGrp="1"/>
          </p:cNvSpPr>
          <p:nvPr>
            <p:ph type="body" orient="vert" idx="15"/>
          </p:nvPr>
        </p:nvSpPr>
        <p:spPr/>
        <p:txBody>
          <a:bodyPr/>
          <a:lstStyle/>
          <a:p>
            <a:endParaRPr lang="en-GB"/>
          </a:p>
        </p:txBody>
      </p:sp>
      <p:sp>
        <p:nvSpPr>
          <p:cNvPr id="5" name="Title 4">
            <a:extLst>
              <a:ext uri="{FF2B5EF4-FFF2-40B4-BE49-F238E27FC236}">
                <a16:creationId xmlns:a16="http://schemas.microsoft.com/office/drawing/2014/main" id="{63AC6FEE-2481-ABC8-54E0-3D9FDFE3AA42}"/>
              </a:ext>
            </a:extLst>
          </p:cNvPr>
          <p:cNvSpPr>
            <a:spLocks noGrp="1"/>
          </p:cNvSpPr>
          <p:nvPr>
            <p:ph type="title"/>
          </p:nvPr>
        </p:nvSpPr>
        <p:spPr/>
        <p:txBody>
          <a:bodyPr/>
          <a:lstStyle/>
          <a:p>
            <a:r>
              <a:rPr lang="en-GB" dirty="0"/>
              <a:t>Computational cost: BNN vs MLP</a:t>
            </a:r>
          </a:p>
        </p:txBody>
      </p:sp>
      <p:sp>
        <p:nvSpPr>
          <p:cNvPr id="6" name="Date Placeholder 5">
            <a:extLst>
              <a:ext uri="{FF2B5EF4-FFF2-40B4-BE49-F238E27FC236}">
                <a16:creationId xmlns:a16="http://schemas.microsoft.com/office/drawing/2014/main" id="{45157627-67D0-5094-5058-4E7903FE91DF}"/>
              </a:ext>
            </a:extLst>
          </p:cNvPr>
          <p:cNvSpPr>
            <a:spLocks noGrp="1"/>
          </p:cNvSpPr>
          <p:nvPr>
            <p:ph type="dt" sz="half" idx="18"/>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tint val="75000"/>
                  </a:prstClr>
                </a:solidFill>
                <a:effectLst/>
                <a:uLnTx/>
                <a:uFillTx/>
                <a:latin typeface="Franklin Gothic Book"/>
                <a:ea typeface="+mn-ea"/>
                <a:cs typeface="+mn-cs"/>
              </a:rPr>
              <a:t>September 2024</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6208" y="2098962"/>
            <a:ext cx="4023756" cy="2964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797694"/>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ext Placeholder 1">
            <a:extLst>
              <a:ext uri="{FF2B5EF4-FFF2-40B4-BE49-F238E27FC236}">
                <a16:creationId xmlns:a16="http://schemas.microsoft.com/office/drawing/2014/main" id="{F3F9F14A-FE53-8F26-2BF3-E469993B236E}"/>
              </a:ext>
            </a:extLst>
          </p:cNvPr>
          <p:cNvSpPr>
            <a:spLocks noGrp="1"/>
          </p:cNvSpPr>
          <p:nvPr>
            <p:ph type="body" orient="vert" idx="1"/>
          </p:nvPr>
        </p:nvSpPr>
        <p:spPr/>
        <p:txBody>
          <a:bodyPr/>
          <a:lstStyle/>
          <a:p>
            <a:endParaRPr lang="en-GB" sz="2400" dirty="0"/>
          </a:p>
        </p:txBody>
      </p:sp>
      <p:sp>
        <p:nvSpPr>
          <p:cNvPr id="3" name="Vertical Text Placeholder 2">
            <a:extLst>
              <a:ext uri="{FF2B5EF4-FFF2-40B4-BE49-F238E27FC236}">
                <a16:creationId xmlns:a16="http://schemas.microsoft.com/office/drawing/2014/main" id="{1271CFB6-225D-3DF7-E7D7-D3A9E10EA04F}"/>
              </a:ext>
            </a:extLst>
          </p:cNvPr>
          <p:cNvSpPr>
            <a:spLocks noGrp="1"/>
          </p:cNvSpPr>
          <p:nvPr>
            <p:ph type="body" orient="vert" idx="15"/>
          </p:nvPr>
        </p:nvSpPr>
        <p:spPr/>
        <p:txBody>
          <a:bodyPr/>
          <a:lstStyle/>
          <a:p>
            <a:endParaRPr lang="en-GB"/>
          </a:p>
        </p:txBody>
      </p:sp>
      <p:sp>
        <p:nvSpPr>
          <p:cNvPr id="5" name="Title 4">
            <a:extLst>
              <a:ext uri="{FF2B5EF4-FFF2-40B4-BE49-F238E27FC236}">
                <a16:creationId xmlns:a16="http://schemas.microsoft.com/office/drawing/2014/main" id="{63AC6FEE-2481-ABC8-54E0-3D9FDFE3AA42}"/>
              </a:ext>
            </a:extLst>
          </p:cNvPr>
          <p:cNvSpPr>
            <a:spLocks noGrp="1"/>
          </p:cNvSpPr>
          <p:nvPr>
            <p:ph type="title"/>
          </p:nvPr>
        </p:nvSpPr>
        <p:spPr/>
        <p:txBody>
          <a:bodyPr/>
          <a:lstStyle/>
          <a:p>
            <a:r>
              <a:rPr lang="en-GB" dirty="0"/>
              <a:t>Performance metrics used in presentation</a:t>
            </a:r>
          </a:p>
        </p:txBody>
      </p:sp>
      <p:sp>
        <p:nvSpPr>
          <p:cNvPr id="6" name="Date Placeholder 5">
            <a:extLst>
              <a:ext uri="{FF2B5EF4-FFF2-40B4-BE49-F238E27FC236}">
                <a16:creationId xmlns:a16="http://schemas.microsoft.com/office/drawing/2014/main" id="{45157627-67D0-5094-5058-4E7903FE91DF}"/>
              </a:ext>
            </a:extLst>
          </p:cNvPr>
          <p:cNvSpPr>
            <a:spLocks noGrp="1"/>
          </p:cNvSpPr>
          <p:nvPr>
            <p:ph type="dt" sz="half" idx="18"/>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tint val="75000"/>
                  </a:prstClr>
                </a:solidFill>
                <a:effectLst/>
                <a:uLnTx/>
                <a:uFillTx/>
                <a:latin typeface="Franklin Gothic Book"/>
                <a:ea typeface="+mn-ea"/>
                <a:cs typeface="+mn-cs"/>
              </a:rPr>
              <a:t>September 2024</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873" y="1686358"/>
            <a:ext cx="10564813"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797694"/>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ext Placeholder 1">
            <a:extLst>
              <a:ext uri="{FF2B5EF4-FFF2-40B4-BE49-F238E27FC236}">
                <a16:creationId xmlns:a16="http://schemas.microsoft.com/office/drawing/2014/main" id="{F3F9F14A-FE53-8F26-2BF3-E469993B236E}"/>
              </a:ext>
            </a:extLst>
          </p:cNvPr>
          <p:cNvSpPr>
            <a:spLocks noGrp="1"/>
          </p:cNvSpPr>
          <p:nvPr>
            <p:ph type="body" orient="vert" idx="1"/>
          </p:nvPr>
        </p:nvSpPr>
        <p:spPr/>
        <p:txBody>
          <a:bodyPr/>
          <a:lstStyle/>
          <a:p>
            <a:pPr marL="0" indent="0">
              <a:buNone/>
            </a:pPr>
            <a:endParaRPr lang="en-GB" sz="2400" dirty="0"/>
          </a:p>
        </p:txBody>
      </p:sp>
      <p:sp>
        <p:nvSpPr>
          <p:cNvPr id="3" name="Vertical Text Placeholder 2">
            <a:extLst>
              <a:ext uri="{FF2B5EF4-FFF2-40B4-BE49-F238E27FC236}">
                <a16:creationId xmlns:a16="http://schemas.microsoft.com/office/drawing/2014/main" id="{1271CFB6-225D-3DF7-E7D7-D3A9E10EA04F}"/>
              </a:ext>
            </a:extLst>
          </p:cNvPr>
          <p:cNvSpPr>
            <a:spLocks noGrp="1"/>
          </p:cNvSpPr>
          <p:nvPr>
            <p:ph type="body" orient="vert" idx="15"/>
          </p:nvPr>
        </p:nvSpPr>
        <p:spPr/>
        <p:txBody>
          <a:bodyPr/>
          <a:lstStyle/>
          <a:p>
            <a:endParaRPr lang="en-GB"/>
          </a:p>
        </p:txBody>
      </p:sp>
      <p:sp>
        <p:nvSpPr>
          <p:cNvPr id="5" name="Title 4">
            <a:extLst>
              <a:ext uri="{FF2B5EF4-FFF2-40B4-BE49-F238E27FC236}">
                <a16:creationId xmlns:a16="http://schemas.microsoft.com/office/drawing/2014/main" id="{63AC6FEE-2481-ABC8-54E0-3D9FDFE3AA42}"/>
              </a:ext>
            </a:extLst>
          </p:cNvPr>
          <p:cNvSpPr>
            <a:spLocks noGrp="1"/>
          </p:cNvSpPr>
          <p:nvPr>
            <p:ph type="title"/>
          </p:nvPr>
        </p:nvSpPr>
        <p:spPr/>
        <p:txBody>
          <a:bodyPr/>
          <a:lstStyle/>
          <a:p>
            <a:r>
              <a:rPr lang="en-GB" dirty="0"/>
              <a:t>Errors and PI widths</a:t>
            </a:r>
          </a:p>
        </p:txBody>
      </p:sp>
      <p:sp>
        <p:nvSpPr>
          <p:cNvPr id="6" name="Date Placeholder 5">
            <a:extLst>
              <a:ext uri="{FF2B5EF4-FFF2-40B4-BE49-F238E27FC236}">
                <a16:creationId xmlns:a16="http://schemas.microsoft.com/office/drawing/2014/main" id="{45157627-67D0-5094-5058-4E7903FE91DF}"/>
              </a:ext>
            </a:extLst>
          </p:cNvPr>
          <p:cNvSpPr>
            <a:spLocks noGrp="1"/>
          </p:cNvSpPr>
          <p:nvPr>
            <p:ph type="dt" sz="half" idx="18"/>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tint val="75000"/>
                  </a:prstClr>
                </a:solidFill>
                <a:effectLst/>
                <a:uLnTx/>
                <a:uFillTx/>
                <a:latin typeface="Franklin Gothic Book"/>
                <a:ea typeface="+mn-ea"/>
                <a:cs typeface="+mn-cs"/>
              </a:rPr>
              <a:t>September 2024</a:t>
            </a: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8678" y="1397772"/>
            <a:ext cx="8177213" cy="4847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797694"/>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1271CFB6-225D-3DF7-E7D7-D3A9E10EA04F}"/>
              </a:ext>
            </a:extLst>
          </p:cNvPr>
          <p:cNvSpPr>
            <a:spLocks noGrp="1"/>
          </p:cNvSpPr>
          <p:nvPr>
            <p:ph type="body" orient="vert" idx="15"/>
          </p:nvPr>
        </p:nvSpPr>
        <p:spPr/>
        <p:txBody>
          <a:bodyPr/>
          <a:lstStyle/>
          <a:p>
            <a:endParaRPr lang="en-GB"/>
          </a:p>
        </p:txBody>
      </p:sp>
      <p:sp>
        <p:nvSpPr>
          <p:cNvPr id="5" name="Title 4">
            <a:extLst>
              <a:ext uri="{FF2B5EF4-FFF2-40B4-BE49-F238E27FC236}">
                <a16:creationId xmlns:a16="http://schemas.microsoft.com/office/drawing/2014/main" id="{63AC6FEE-2481-ABC8-54E0-3D9FDFE3AA42}"/>
              </a:ext>
            </a:extLst>
          </p:cNvPr>
          <p:cNvSpPr>
            <a:spLocks noGrp="1"/>
          </p:cNvSpPr>
          <p:nvPr>
            <p:ph type="title"/>
          </p:nvPr>
        </p:nvSpPr>
        <p:spPr>
          <a:xfrm>
            <a:off x="838201" y="365125"/>
            <a:ext cx="4087090" cy="2246457"/>
          </a:xfrm>
        </p:spPr>
        <p:txBody>
          <a:bodyPr>
            <a:normAutofit/>
          </a:bodyPr>
          <a:lstStyle/>
          <a:p>
            <a:r>
              <a:rPr lang="en-GB" sz="2800" dirty="0"/>
              <a:t>Implementation </a:t>
            </a:r>
            <a:br>
              <a:rPr lang="en-GB" sz="2800" dirty="0"/>
            </a:br>
            <a:r>
              <a:rPr lang="en-GB" sz="2800" dirty="0"/>
              <a:t>details</a:t>
            </a:r>
          </a:p>
        </p:txBody>
      </p:sp>
      <p:sp>
        <p:nvSpPr>
          <p:cNvPr id="6" name="Date Placeholder 5">
            <a:extLst>
              <a:ext uri="{FF2B5EF4-FFF2-40B4-BE49-F238E27FC236}">
                <a16:creationId xmlns:a16="http://schemas.microsoft.com/office/drawing/2014/main" id="{45157627-67D0-5094-5058-4E7903FE91DF}"/>
              </a:ext>
            </a:extLst>
          </p:cNvPr>
          <p:cNvSpPr>
            <a:spLocks noGrp="1"/>
          </p:cNvSpPr>
          <p:nvPr>
            <p:ph type="dt" sz="half" idx="18"/>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tint val="75000"/>
                  </a:prstClr>
                </a:solidFill>
                <a:effectLst/>
                <a:uLnTx/>
                <a:uFillTx/>
                <a:latin typeface="Franklin Gothic Book"/>
                <a:ea typeface="+mn-ea"/>
                <a:cs typeface="+mn-cs"/>
              </a:rPr>
              <a:t>September 2024</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4821" y="3747655"/>
            <a:ext cx="6613670" cy="252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7564" y="181000"/>
            <a:ext cx="8668183" cy="3566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rame 3"/>
          <p:cNvSpPr/>
          <p:nvPr/>
        </p:nvSpPr>
        <p:spPr>
          <a:xfrm>
            <a:off x="6182591" y="1818854"/>
            <a:ext cx="713509" cy="290946"/>
          </a:xfrm>
          <a:prstGeom prst="frame">
            <a:avLst>
              <a:gd name="adj1" fmla="val 3183"/>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9" name="Frame 8"/>
          <p:cNvSpPr/>
          <p:nvPr/>
        </p:nvSpPr>
        <p:spPr>
          <a:xfrm>
            <a:off x="6165273" y="641217"/>
            <a:ext cx="713509" cy="290946"/>
          </a:xfrm>
          <a:prstGeom prst="frame">
            <a:avLst>
              <a:gd name="adj1" fmla="val 3183"/>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pic>
        <p:nvPicPr>
          <p:cNvPr id="122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615" y="3692236"/>
            <a:ext cx="4453649" cy="2577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797694"/>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ext Placeholder 1">
            <a:extLst>
              <a:ext uri="{FF2B5EF4-FFF2-40B4-BE49-F238E27FC236}">
                <a16:creationId xmlns:a16="http://schemas.microsoft.com/office/drawing/2014/main" id="{F3F9F14A-FE53-8F26-2BF3-E469993B236E}"/>
              </a:ext>
            </a:extLst>
          </p:cNvPr>
          <p:cNvSpPr>
            <a:spLocks noGrp="1"/>
          </p:cNvSpPr>
          <p:nvPr>
            <p:ph type="body" orient="vert" idx="1"/>
          </p:nvPr>
        </p:nvSpPr>
        <p:spPr>
          <a:xfrm>
            <a:off x="777233" y="1856128"/>
            <a:ext cx="10827107" cy="1982447"/>
          </a:xfrm>
        </p:spPr>
        <p:txBody>
          <a:bodyPr>
            <a:normAutofit lnSpcReduction="10000"/>
          </a:bodyPr>
          <a:lstStyle/>
          <a:p>
            <a:r>
              <a:rPr lang="en-GB" sz="2400" dirty="0"/>
              <a:t>sometimes a full physical simulation is impractical (computational cost too high)</a:t>
            </a:r>
          </a:p>
          <a:p>
            <a:r>
              <a:rPr lang="en-GB" sz="2400" dirty="0"/>
              <a:t>data-driven </a:t>
            </a:r>
            <a:r>
              <a:rPr lang="en-GB" sz="2400" dirty="0" err="1"/>
              <a:t>metamodels</a:t>
            </a:r>
            <a:r>
              <a:rPr lang="en-GB" sz="2400" dirty="0"/>
              <a:t> can achieve most of the precision at much smaller cost</a:t>
            </a:r>
          </a:p>
          <a:p>
            <a:r>
              <a:rPr lang="en-GB" sz="2400" dirty="0"/>
              <a:t>can train deep learning models on </a:t>
            </a:r>
          </a:p>
          <a:p>
            <a:pPr marL="0" indent="0">
              <a:buNone/>
            </a:pPr>
            <a:r>
              <a:rPr lang="en-GB" sz="2400" dirty="0"/>
              <a:t>	(</a:t>
            </a:r>
            <a:r>
              <a:rPr lang="en-GB" sz="2400" dirty="0" err="1"/>
              <a:t>i</a:t>
            </a:r>
            <a:r>
              <a:rPr lang="en-GB" sz="2400" dirty="0"/>
              <a:t>)  directly the real-world data                                                              common ML</a:t>
            </a:r>
          </a:p>
          <a:p>
            <a:pPr marL="0" indent="0">
              <a:buNone/>
            </a:pPr>
            <a:r>
              <a:rPr lang="en-GB" sz="2400" dirty="0"/>
              <a:t>	(ii) physical model output that we want to emulate                        </a:t>
            </a:r>
            <a:r>
              <a:rPr lang="en-GB" sz="2400" b="1" dirty="0" err="1">
                <a:solidFill>
                  <a:schemeClr val="accent2"/>
                </a:solidFill>
              </a:rPr>
              <a:t>metamodelling</a:t>
            </a:r>
            <a:endParaRPr lang="en-GB" sz="2400" b="1" dirty="0">
              <a:solidFill>
                <a:schemeClr val="accent2"/>
              </a:solidFill>
            </a:endParaRPr>
          </a:p>
        </p:txBody>
      </p:sp>
      <p:sp>
        <p:nvSpPr>
          <p:cNvPr id="3" name="Vertical Text Placeholder 2">
            <a:extLst>
              <a:ext uri="{FF2B5EF4-FFF2-40B4-BE49-F238E27FC236}">
                <a16:creationId xmlns:a16="http://schemas.microsoft.com/office/drawing/2014/main" id="{1271CFB6-225D-3DF7-E7D7-D3A9E10EA04F}"/>
              </a:ext>
            </a:extLst>
          </p:cNvPr>
          <p:cNvSpPr>
            <a:spLocks noGrp="1"/>
          </p:cNvSpPr>
          <p:nvPr>
            <p:ph type="body" orient="vert" idx="15"/>
          </p:nvPr>
        </p:nvSpPr>
        <p:spPr/>
        <p:txBody>
          <a:bodyPr/>
          <a:lstStyle/>
          <a:p>
            <a:endParaRPr lang="en-GB"/>
          </a:p>
        </p:txBody>
      </p:sp>
      <p:sp>
        <p:nvSpPr>
          <p:cNvPr id="5" name="Title 4">
            <a:extLst>
              <a:ext uri="{FF2B5EF4-FFF2-40B4-BE49-F238E27FC236}">
                <a16:creationId xmlns:a16="http://schemas.microsoft.com/office/drawing/2014/main" id="{63AC6FEE-2481-ABC8-54E0-3D9FDFE3AA42}"/>
              </a:ext>
            </a:extLst>
          </p:cNvPr>
          <p:cNvSpPr>
            <a:spLocks noGrp="1"/>
          </p:cNvSpPr>
          <p:nvPr>
            <p:ph type="title"/>
          </p:nvPr>
        </p:nvSpPr>
        <p:spPr/>
        <p:txBody>
          <a:bodyPr/>
          <a:lstStyle/>
          <a:p>
            <a:r>
              <a:rPr lang="en-GB" dirty="0"/>
              <a:t>(SLIDE WITH THE ORIGINAL COMPOSITE GRAPHIC – IF IT NEEDS MODIFICATION)</a:t>
            </a:r>
          </a:p>
        </p:txBody>
      </p:sp>
      <p:sp>
        <p:nvSpPr>
          <p:cNvPr id="6" name="Date Placeholder 5">
            <a:extLst>
              <a:ext uri="{FF2B5EF4-FFF2-40B4-BE49-F238E27FC236}">
                <a16:creationId xmlns:a16="http://schemas.microsoft.com/office/drawing/2014/main" id="{45157627-67D0-5094-5058-4E7903FE91DF}"/>
              </a:ext>
            </a:extLst>
          </p:cNvPr>
          <p:cNvSpPr>
            <a:spLocks noGrp="1"/>
          </p:cNvSpPr>
          <p:nvPr>
            <p:ph type="dt" sz="half" idx="18"/>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tint val="75000"/>
                  </a:prstClr>
                </a:solidFill>
                <a:effectLst/>
                <a:uLnTx/>
                <a:uFillTx/>
                <a:latin typeface="Franklin Gothic Book"/>
                <a:ea typeface="+mn-ea"/>
                <a:cs typeface="+mn-cs"/>
              </a:rPr>
              <a:t>September 2024</a:t>
            </a:r>
          </a:p>
        </p:txBody>
      </p:sp>
      <p:sp>
        <p:nvSpPr>
          <p:cNvPr id="7" name="Rectangle 6"/>
          <p:cNvSpPr/>
          <p:nvPr/>
        </p:nvSpPr>
        <p:spPr>
          <a:xfrm>
            <a:off x="804860" y="4295775"/>
            <a:ext cx="1114425" cy="7905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a:t>domain knowledge</a:t>
            </a:r>
          </a:p>
        </p:txBody>
      </p:sp>
      <p:cxnSp>
        <p:nvCxnSpPr>
          <p:cNvPr id="9" name="Straight Arrow Connector 8"/>
          <p:cNvCxnSpPr/>
          <p:nvPr/>
        </p:nvCxnSpPr>
        <p:spPr>
          <a:xfrm>
            <a:off x="8205786" y="3219450"/>
            <a:ext cx="1057275"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a:off x="8205787" y="3676650"/>
            <a:ext cx="1057275"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2" name="Straight Arrow Connector 11"/>
          <p:cNvCxnSpPr/>
          <p:nvPr/>
        </p:nvCxnSpPr>
        <p:spPr>
          <a:xfrm>
            <a:off x="2005011" y="4691062"/>
            <a:ext cx="481014" cy="39528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3" name="Rectangle 12"/>
          <p:cNvSpPr/>
          <p:nvPr/>
        </p:nvSpPr>
        <p:spPr>
          <a:xfrm>
            <a:off x="4662485" y="4267198"/>
            <a:ext cx="1114425" cy="7905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a:t>train dataset</a:t>
            </a:r>
          </a:p>
        </p:txBody>
      </p:sp>
      <p:sp>
        <p:nvSpPr>
          <p:cNvPr id="14" name="Oval 13"/>
          <p:cNvSpPr/>
          <p:nvPr/>
        </p:nvSpPr>
        <p:spPr>
          <a:xfrm>
            <a:off x="2583651" y="4729161"/>
            <a:ext cx="1464473" cy="93345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physical model</a:t>
            </a:r>
          </a:p>
        </p:txBody>
      </p:sp>
      <p:cxnSp>
        <p:nvCxnSpPr>
          <p:cNvPr id="20" name="Straight Arrow Connector 19"/>
          <p:cNvCxnSpPr/>
          <p:nvPr/>
        </p:nvCxnSpPr>
        <p:spPr>
          <a:xfrm flipV="1">
            <a:off x="2005011" y="5238750"/>
            <a:ext cx="481014" cy="37147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4" name="Rectangle 23"/>
          <p:cNvSpPr/>
          <p:nvPr/>
        </p:nvSpPr>
        <p:spPr>
          <a:xfrm>
            <a:off x="804859" y="5238750"/>
            <a:ext cx="1114425" cy="7905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a:t>real world data???</a:t>
            </a:r>
          </a:p>
        </p:txBody>
      </p:sp>
      <p:sp>
        <p:nvSpPr>
          <p:cNvPr id="28" name="Rectangle 27"/>
          <p:cNvSpPr/>
          <p:nvPr/>
        </p:nvSpPr>
        <p:spPr>
          <a:xfrm>
            <a:off x="4662485" y="5238749"/>
            <a:ext cx="1114425" cy="7905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a:t>validation dataset</a:t>
            </a:r>
          </a:p>
        </p:txBody>
      </p:sp>
      <p:cxnSp>
        <p:nvCxnSpPr>
          <p:cNvPr id="30" name="Straight Arrow Connector 29"/>
          <p:cNvCxnSpPr/>
          <p:nvPr/>
        </p:nvCxnSpPr>
        <p:spPr>
          <a:xfrm>
            <a:off x="4098127" y="5267324"/>
            <a:ext cx="481014" cy="39528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1" name="Straight Arrow Connector 30"/>
          <p:cNvCxnSpPr/>
          <p:nvPr/>
        </p:nvCxnSpPr>
        <p:spPr>
          <a:xfrm flipV="1">
            <a:off x="4098127" y="4655340"/>
            <a:ext cx="481014" cy="37147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2" name="Straight Arrow Connector 31"/>
          <p:cNvCxnSpPr/>
          <p:nvPr/>
        </p:nvCxnSpPr>
        <p:spPr>
          <a:xfrm>
            <a:off x="5862637" y="4655340"/>
            <a:ext cx="595313"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4" name="Oval 33"/>
          <p:cNvSpPr/>
          <p:nvPr/>
        </p:nvSpPr>
        <p:spPr>
          <a:xfrm>
            <a:off x="6593675" y="4179088"/>
            <a:ext cx="1464473" cy="93345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meta-model</a:t>
            </a:r>
          </a:p>
        </p:txBody>
      </p:sp>
      <p:cxnSp>
        <p:nvCxnSpPr>
          <p:cNvPr id="35" name="Straight Arrow Connector 34"/>
          <p:cNvCxnSpPr/>
          <p:nvPr/>
        </p:nvCxnSpPr>
        <p:spPr>
          <a:xfrm flipV="1">
            <a:off x="5862637" y="4888705"/>
            <a:ext cx="731038" cy="74533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8" name="Rectangle 37"/>
          <p:cNvSpPr/>
          <p:nvPr/>
        </p:nvSpPr>
        <p:spPr>
          <a:xfrm>
            <a:off x="8286750" y="5267324"/>
            <a:ext cx="1114425" cy="7905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a:t>new real world data</a:t>
            </a:r>
          </a:p>
        </p:txBody>
      </p:sp>
      <p:cxnSp>
        <p:nvCxnSpPr>
          <p:cNvPr id="39" name="Straight Arrow Connector 38"/>
          <p:cNvCxnSpPr/>
          <p:nvPr/>
        </p:nvCxnSpPr>
        <p:spPr>
          <a:xfrm>
            <a:off x="8115298" y="4636288"/>
            <a:ext cx="1285877"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1" name="Straight Arrow Connector 40"/>
          <p:cNvCxnSpPr/>
          <p:nvPr/>
        </p:nvCxnSpPr>
        <p:spPr>
          <a:xfrm flipH="1" flipV="1">
            <a:off x="8058151" y="4926802"/>
            <a:ext cx="785812" cy="26908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49" name="Rectangle 48"/>
          <p:cNvSpPr/>
          <p:nvPr/>
        </p:nvSpPr>
        <p:spPr>
          <a:xfrm>
            <a:off x="9496423" y="4275309"/>
            <a:ext cx="1181102" cy="7905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a:t>metamodel predictions</a:t>
            </a:r>
          </a:p>
        </p:txBody>
      </p:sp>
      <p:sp>
        <p:nvSpPr>
          <p:cNvPr id="52" name="Frame 51"/>
          <p:cNvSpPr/>
          <p:nvPr/>
        </p:nvSpPr>
        <p:spPr>
          <a:xfrm>
            <a:off x="2583648" y="3943348"/>
            <a:ext cx="5531647" cy="2505075"/>
          </a:xfrm>
          <a:prstGeom prst="frame">
            <a:avLst>
              <a:gd name="adj1" fmla="val 14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Frame 52"/>
          <p:cNvSpPr/>
          <p:nvPr/>
        </p:nvSpPr>
        <p:spPr>
          <a:xfrm>
            <a:off x="8115298" y="3943347"/>
            <a:ext cx="2708673" cy="2505075"/>
          </a:xfrm>
          <a:prstGeom prst="frame">
            <a:avLst>
              <a:gd name="adj1" fmla="val 14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432316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ext Placeholder 1">
            <a:extLst>
              <a:ext uri="{FF2B5EF4-FFF2-40B4-BE49-F238E27FC236}">
                <a16:creationId xmlns:a16="http://schemas.microsoft.com/office/drawing/2014/main" id="{F3F9F14A-FE53-8F26-2BF3-E469993B236E}"/>
              </a:ext>
            </a:extLst>
          </p:cNvPr>
          <p:cNvSpPr>
            <a:spLocks noGrp="1"/>
          </p:cNvSpPr>
          <p:nvPr>
            <p:ph type="body" orient="vert" idx="1"/>
          </p:nvPr>
        </p:nvSpPr>
        <p:spPr/>
        <p:txBody>
          <a:bodyPr/>
          <a:lstStyle/>
          <a:p>
            <a:r>
              <a:rPr lang="en-GB" sz="2400" dirty="0"/>
              <a:t>Desired: </a:t>
            </a:r>
            <a:r>
              <a:rPr lang="en-GB" sz="2400" dirty="0" err="1"/>
              <a:t>metamodel</a:t>
            </a:r>
            <a:r>
              <a:rPr lang="en-GB" sz="2400" dirty="0"/>
              <a:t> outputs a mean prediction + prediction interval (PI)</a:t>
            </a:r>
          </a:p>
          <a:p>
            <a:r>
              <a:rPr lang="en-GB" sz="2400" dirty="0"/>
              <a:t>Dilemma: computational expense of building PIs </a:t>
            </a:r>
          </a:p>
        </p:txBody>
      </p:sp>
      <p:sp>
        <p:nvSpPr>
          <p:cNvPr id="3" name="Vertical Text Placeholder 2">
            <a:extLst>
              <a:ext uri="{FF2B5EF4-FFF2-40B4-BE49-F238E27FC236}">
                <a16:creationId xmlns:a16="http://schemas.microsoft.com/office/drawing/2014/main" id="{1271CFB6-225D-3DF7-E7D7-D3A9E10EA04F}"/>
              </a:ext>
            </a:extLst>
          </p:cNvPr>
          <p:cNvSpPr>
            <a:spLocks noGrp="1"/>
          </p:cNvSpPr>
          <p:nvPr>
            <p:ph type="body" orient="vert" idx="15"/>
          </p:nvPr>
        </p:nvSpPr>
        <p:spPr/>
        <p:txBody>
          <a:bodyPr/>
          <a:lstStyle/>
          <a:p>
            <a:endParaRPr lang="en-GB"/>
          </a:p>
        </p:txBody>
      </p:sp>
      <p:sp>
        <p:nvSpPr>
          <p:cNvPr id="5" name="Title 4">
            <a:extLst>
              <a:ext uri="{FF2B5EF4-FFF2-40B4-BE49-F238E27FC236}">
                <a16:creationId xmlns:a16="http://schemas.microsoft.com/office/drawing/2014/main" id="{63AC6FEE-2481-ABC8-54E0-3D9FDFE3AA42}"/>
              </a:ext>
            </a:extLst>
          </p:cNvPr>
          <p:cNvSpPr>
            <a:spLocks noGrp="1"/>
          </p:cNvSpPr>
          <p:nvPr>
            <p:ph type="title"/>
          </p:nvPr>
        </p:nvSpPr>
        <p:spPr/>
        <p:txBody>
          <a:bodyPr/>
          <a:lstStyle/>
          <a:p>
            <a:r>
              <a:rPr lang="en-GB" dirty="0"/>
              <a:t>Challenges in uncertainty quantification (UQ) </a:t>
            </a:r>
            <a:br>
              <a:rPr lang="en-GB" dirty="0"/>
            </a:br>
            <a:r>
              <a:rPr lang="en-GB" dirty="0"/>
              <a:t>for </a:t>
            </a:r>
            <a:r>
              <a:rPr lang="en-GB" dirty="0" err="1"/>
              <a:t>metamodelling</a:t>
            </a:r>
            <a:endParaRPr lang="en-GB" dirty="0"/>
          </a:p>
        </p:txBody>
      </p:sp>
      <p:sp>
        <p:nvSpPr>
          <p:cNvPr id="6" name="Date Placeholder 5">
            <a:extLst>
              <a:ext uri="{FF2B5EF4-FFF2-40B4-BE49-F238E27FC236}">
                <a16:creationId xmlns:a16="http://schemas.microsoft.com/office/drawing/2014/main" id="{45157627-67D0-5094-5058-4E7903FE91DF}"/>
              </a:ext>
            </a:extLst>
          </p:cNvPr>
          <p:cNvSpPr>
            <a:spLocks noGrp="1"/>
          </p:cNvSpPr>
          <p:nvPr>
            <p:ph type="dt" sz="half" idx="18"/>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tint val="75000"/>
                  </a:prstClr>
                </a:solidFill>
                <a:effectLst/>
                <a:uLnTx/>
                <a:uFillTx/>
                <a:latin typeface="Franklin Gothic Book"/>
                <a:ea typeface="+mn-ea"/>
                <a:cs typeface="+mn-cs"/>
              </a:rPr>
              <a:t>September 2024</a:t>
            </a:r>
          </a:p>
        </p:txBody>
      </p:sp>
      <p:sp>
        <p:nvSpPr>
          <p:cNvPr id="7" name="Rectangle 6"/>
          <p:cNvSpPr/>
          <p:nvPr/>
        </p:nvSpPr>
        <p:spPr>
          <a:xfrm>
            <a:off x="985835" y="3609973"/>
            <a:ext cx="1114425" cy="7905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t>data</a:t>
            </a:r>
          </a:p>
        </p:txBody>
      </p:sp>
      <p:cxnSp>
        <p:nvCxnSpPr>
          <p:cNvPr id="8" name="Straight Arrow Connector 7"/>
          <p:cNvCxnSpPr/>
          <p:nvPr/>
        </p:nvCxnSpPr>
        <p:spPr>
          <a:xfrm flipV="1">
            <a:off x="2174077" y="3448050"/>
            <a:ext cx="481014" cy="42624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a:off x="2174077" y="4043358"/>
            <a:ext cx="481014" cy="42386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1" name="Oval 10"/>
          <p:cNvSpPr/>
          <p:nvPr/>
        </p:nvSpPr>
        <p:spPr>
          <a:xfrm>
            <a:off x="2764625" y="2800349"/>
            <a:ext cx="3302800" cy="107394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Simple deterministic metamodel (e.g. MLP)</a:t>
            </a:r>
          </a:p>
        </p:txBody>
      </p:sp>
      <p:sp>
        <p:nvSpPr>
          <p:cNvPr id="15" name="Oval 14"/>
          <p:cNvSpPr/>
          <p:nvPr/>
        </p:nvSpPr>
        <p:spPr>
          <a:xfrm>
            <a:off x="2764625" y="4005260"/>
            <a:ext cx="3302800" cy="107394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More expensive stochastic metamodel (e.g. Bayesian NN)</a:t>
            </a:r>
          </a:p>
        </p:txBody>
      </p:sp>
      <p:cxnSp>
        <p:nvCxnSpPr>
          <p:cNvPr id="16" name="Straight Arrow Connector 15"/>
          <p:cNvCxnSpPr/>
          <p:nvPr/>
        </p:nvCxnSpPr>
        <p:spPr>
          <a:xfrm>
            <a:off x="6186484" y="3356369"/>
            <a:ext cx="566741"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0" name="Rectangle 19"/>
          <p:cNvSpPr/>
          <p:nvPr/>
        </p:nvSpPr>
        <p:spPr>
          <a:xfrm>
            <a:off x="6872286" y="2961079"/>
            <a:ext cx="1023940" cy="7905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t>mean</a:t>
            </a:r>
          </a:p>
        </p:txBody>
      </p:sp>
      <p:sp>
        <p:nvSpPr>
          <p:cNvPr id="21" name="Rectangle 20"/>
          <p:cNvSpPr/>
          <p:nvPr/>
        </p:nvSpPr>
        <p:spPr>
          <a:xfrm>
            <a:off x="6872286" y="4146942"/>
            <a:ext cx="1023940" cy="7905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t>mean   + PI</a:t>
            </a:r>
          </a:p>
        </p:txBody>
      </p:sp>
      <p:cxnSp>
        <p:nvCxnSpPr>
          <p:cNvPr id="22" name="Straight Arrow Connector 21"/>
          <p:cNvCxnSpPr/>
          <p:nvPr/>
        </p:nvCxnSpPr>
        <p:spPr>
          <a:xfrm>
            <a:off x="6186484" y="4542230"/>
            <a:ext cx="566741"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3" name="Straight Arrow Connector 22"/>
          <p:cNvCxnSpPr/>
          <p:nvPr/>
        </p:nvCxnSpPr>
        <p:spPr>
          <a:xfrm>
            <a:off x="1543047" y="4467224"/>
            <a:ext cx="1112044" cy="152400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6" name="Oval 25"/>
          <p:cNvSpPr/>
          <p:nvPr/>
        </p:nvSpPr>
        <p:spPr>
          <a:xfrm>
            <a:off x="2764625" y="5530443"/>
            <a:ext cx="3302800" cy="1073941"/>
          </a:xfrm>
          <a:prstGeom prst="ellipse">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chemeClr val="tx1"/>
                </a:solidFill>
              </a:rPr>
              <a:t>Physical simulation with/without PIs</a:t>
            </a:r>
          </a:p>
        </p:txBody>
      </p:sp>
      <p:cxnSp>
        <p:nvCxnSpPr>
          <p:cNvPr id="28" name="Straight Arrow Connector 27"/>
          <p:cNvCxnSpPr/>
          <p:nvPr/>
        </p:nvCxnSpPr>
        <p:spPr>
          <a:xfrm>
            <a:off x="6150763" y="6067413"/>
            <a:ext cx="55602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1" name="Rectangle 30"/>
          <p:cNvSpPr/>
          <p:nvPr/>
        </p:nvSpPr>
        <p:spPr>
          <a:xfrm>
            <a:off x="6872286" y="5672125"/>
            <a:ext cx="1023940" cy="7905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t>mean   (+ PI?)</a:t>
            </a:r>
          </a:p>
        </p:txBody>
      </p:sp>
      <p:sp>
        <p:nvSpPr>
          <p:cNvPr id="32" name="Left-Up Arrow 31"/>
          <p:cNvSpPr/>
          <p:nvPr/>
        </p:nvSpPr>
        <p:spPr>
          <a:xfrm rot="18909283">
            <a:off x="7690449" y="4767024"/>
            <a:ext cx="1096107" cy="1111318"/>
          </a:xfrm>
          <a:prstGeom prst="leftUpArrow">
            <a:avLst>
              <a:gd name="adj1" fmla="val 6560"/>
              <a:gd name="adj2" fmla="val 25000"/>
              <a:gd name="adj3" fmla="val 264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8905875" y="4968468"/>
            <a:ext cx="2533650" cy="830997"/>
          </a:xfrm>
          <a:prstGeom prst="rect">
            <a:avLst/>
          </a:prstGeom>
          <a:noFill/>
        </p:spPr>
        <p:txBody>
          <a:bodyPr wrap="square" rtlCol="0">
            <a:spAutoFit/>
          </a:bodyPr>
          <a:lstStyle/>
          <a:p>
            <a:r>
              <a:rPr lang="en-US" sz="2400" dirty="0"/>
              <a:t>can end up equally expensive!</a:t>
            </a:r>
          </a:p>
        </p:txBody>
      </p:sp>
      <p:sp>
        <p:nvSpPr>
          <p:cNvPr id="4" name="Rectangle 3"/>
          <p:cNvSpPr/>
          <p:nvPr/>
        </p:nvSpPr>
        <p:spPr>
          <a:xfrm>
            <a:off x="3252784" y="1763318"/>
            <a:ext cx="6215066" cy="224194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sz="4400" dirty="0"/>
              <a:t>UQ should be computationally </a:t>
            </a:r>
            <a:r>
              <a:rPr lang="en-US" sz="4400" u="sng" dirty="0"/>
              <a:t>cheap</a:t>
            </a:r>
          </a:p>
        </p:txBody>
      </p:sp>
    </p:spTree>
    <p:extLst>
      <p:ext uri="{BB962C8B-B14F-4D97-AF65-F5344CB8AC3E}">
        <p14:creationId xmlns:p14="http://schemas.microsoft.com/office/powerpoint/2010/main" val="26357077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1" grpId="0" animBg="1"/>
      <p:bldP spid="32" grpId="0" animBg="1"/>
      <p:bldP spid="33" grpId="0"/>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ext Placeholder 1">
            <a:extLst>
              <a:ext uri="{FF2B5EF4-FFF2-40B4-BE49-F238E27FC236}">
                <a16:creationId xmlns:a16="http://schemas.microsoft.com/office/drawing/2014/main" id="{F3F9F14A-FE53-8F26-2BF3-E469993B236E}"/>
              </a:ext>
            </a:extLst>
          </p:cNvPr>
          <p:cNvSpPr>
            <a:spLocks noGrp="1"/>
          </p:cNvSpPr>
          <p:nvPr>
            <p:ph type="body" orient="vert" idx="1"/>
          </p:nvPr>
        </p:nvSpPr>
        <p:spPr>
          <a:xfrm>
            <a:off x="777233" y="1856129"/>
            <a:ext cx="5414017" cy="2192562"/>
          </a:xfrm>
        </p:spPr>
        <p:txBody>
          <a:bodyPr/>
          <a:lstStyle/>
          <a:p>
            <a:r>
              <a:rPr lang="en-GB" sz="2400" dirty="0"/>
              <a:t>Metamodel (re-)training tends to be very expensive, even when prediction is cheap</a:t>
            </a:r>
          </a:p>
          <a:p>
            <a:r>
              <a:rPr lang="en-GB" sz="2400" dirty="0"/>
              <a:t>Many deterministic metamodels have been in operation for a long time, need data consistency</a:t>
            </a:r>
          </a:p>
          <a:p>
            <a:endParaRPr lang="en-GB" sz="2400" dirty="0"/>
          </a:p>
          <a:p>
            <a:pPr marL="0" indent="0">
              <a:buNone/>
            </a:pPr>
            <a:endParaRPr lang="en-GB" sz="2400" dirty="0"/>
          </a:p>
        </p:txBody>
      </p:sp>
      <p:sp>
        <p:nvSpPr>
          <p:cNvPr id="3" name="Vertical Text Placeholder 2">
            <a:extLst>
              <a:ext uri="{FF2B5EF4-FFF2-40B4-BE49-F238E27FC236}">
                <a16:creationId xmlns:a16="http://schemas.microsoft.com/office/drawing/2014/main" id="{1271CFB6-225D-3DF7-E7D7-D3A9E10EA04F}"/>
              </a:ext>
            </a:extLst>
          </p:cNvPr>
          <p:cNvSpPr>
            <a:spLocks noGrp="1"/>
          </p:cNvSpPr>
          <p:nvPr>
            <p:ph type="body" orient="vert" idx="15"/>
          </p:nvPr>
        </p:nvSpPr>
        <p:spPr/>
        <p:txBody>
          <a:bodyPr/>
          <a:lstStyle/>
          <a:p>
            <a:endParaRPr lang="en-GB"/>
          </a:p>
        </p:txBody>
      </p:sp>
      <p:sp>
        <p:nvSpPr>
          <p:cNvPr id="5" name="Title 4">
            <a:extLst>
              <a:ext uri="{FF2B5EF4-FFF2-40B4-BE49-F238E27FC236}">
                <a16:creationId xmlns:a16="http://schemas.microsoft.com/office/drawing/2014/main" id="{63AC6FEE-2481-ABC8-54E0-3D9FDFE3AA42}"/>
              </a:ext>
            </a:extLst>
          </p:cNvPr>
          <p:cNvSpPr>
            <a:spLocks noGrp="1"/>
          </p:cNvSpPr>
          <p:nvPr>
            <p:ph type="title"/>
          </p:nvPr>
        </p:nvSpPr>
        <p:spPr/>
        <p:txBody>
          <a:bodyPr/>
          <a:lstStyle/>
          <a:p>
            <a:r>
              <a:rPr lang="en-GB" dirty="0"/>
              <a:t>Additional complications</a:t>
            </a:r>
          </a:p>
        </p:txBody>
      </p:sp>
      <p:sp>
        <p:nvSpPr>
          <p:cNvPr id="6" name="Date Placeholder 5">
            <a:extLst>
              <a:ext uri="{FF2B5EF4-FFF2-40B4-BE49-F238E27FC236}">
                <a16:creationId xmlns:a16="http://schemas.microsoft.com/office/drawing/2014/main" id="{45157627-67D0-5094-5058-4E7903FE91DF}"/>
              </a:ext>
            </a:extLst>
          </p:cNvPr>
          <p:cNvSpPr>
            <a:spLocks noGrp="1"/>
          </p:cNvSpPr>
          <p:nvPr>
            <p:ph type="dt" sz="half" idx="18"/>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tint val="75000"/>
                  </a:prstClr>
                </a:solidFill>
                <a:effectLst/>
                <a:uLnTx/>
                <a:uFillTx/>
                <a:latin typeface="Franklin Gothic Book"/>
                <a:ea typeface="+mn-ea"/>
                <a:cs typeface="+mn-cs"/>
              </a:rPr>
              <a:t>September 2024</a:t>
            </a:r>
          </a:p>
        </p:txBody>
      </p:sp>
      <p:sp>
        <p:nvSpPr>
          <p:cNvPr id="7" name="Right Arrow 6"/>
          <p:cNvSpPr/>
          <p:nvPr/>
        </p:nvSpPr>
        <p:spPr>
          <a:xfrm>
            <a:off x="6400800" y="2524125"/>
            <a:ext cx="1066800" cy="6381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810500" y="1740366"/>
            <a:ext cx="3619500" cy="2308324"/>
          </a:xfrm>
          <a:prstGeom prst="rect">
            <a:avLst/>
          </a:prstGeom>
          <a:noFill/>
        </p:spPr>
        <p:txBody>
          <a:bodyPr wrap="square" rtlCol="0">
            <a:spAutoFit/>
          </a:bodyPr>
          <a:lstStyle/>
          <a:p>
            <a:r>
              <a:rPr lang="en-US" sz="2400" dirty="0"/>
              <a:t>UQ scheme should be independent of existing scheme for the mean prediction, be built </a:t>
            </a:r>
            <a:r>
              <a:rPr lang="en-US" sz="2400" dirty="0" err="1"/>
              <a:t>built</a:t>
            </a:r>
            <a:r>
              <a:rPr lang="en-US" sz="2400" dirty="0"/>
              <a:t> “on top” of it, not added inside</a:t>
            </a:r>
          </a:p>
        </p:txBody>
      </p:sp>
      <p:sp>
        <p:nvSpPr>
          <p:cNvPr id="9" name="Vertical Text Placeholder 1">
            <a:extLst>
              <a:ext uri="{FF2B5EF4-FFF2-40B4-BE49-F238E27FC236}">
                <a16:creationId xmlns:a16="http://schemas.microsoft.com/office/drawing/2014/main" id="{F3F9F14A-FE53-8F26-2BF3-E469993B236E}"/>
              </a:ext>
            </a:extLst>
          </p:cNvPr>
          <p:cNvSpPr txBox="1">
            <a:spLocks/>
          </p:cNvSpPr>
          <p:nvPr/>
        </p:nvSpPr>
        <p:spPr>
          <a:xfrm>
            <a:off x="824857" y="4229100"/>
            <a:ext cx="10605143" cy="2024054"/>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Can use conformal prediction (CP) for producing PIs. CP is:</a:t>
            </a:r>
          </a:p>
          <a:p>
            <a:pPr marL="457200" lvl="1" indent="0">
              <a:buNone/>
            </a:pPr>
            <a:r>
              <a:rPr lang="en-GB" sz="2000" dirty="0"/>
              <a:t>	(</a:t>
            </a:r>
            <a:r>
              <a:rPr lang="en-GB" sz="2000" dirty="0" err="1"/>
              <a:t>i</a:t>
            </a:r>
            <a:r>
              <a:rPr lang="en-GB" sz="2000" dirty="0"/>
              <a:t>) computationally cheap</a:t>
            </a:r>
          </a:p>
          <a:p>
            <a:pPr marL="457200" lvl="1" indent="0">
              <a:buNone/>
            </a:pPr>
            <a:r>
              <a:rPr lang="en-GB" sz="2000" dirty="0"/>
              <a:t>	(ii) model-agnostic</a:t>
            </a:r>
          </a:p>
          <a:p>
            <a:r>
              <a:rPr lang="en-GB" sz="2400" dirty="0"/>
              <a:t>But how to ensure </a:t>
            </a:r>
            <a:r>
              <a:rPr lang="en-GB" sz="2400" dirty="0" err="1"/>
              <a:t>adaptivity</a:t>
            </a:r>
            <a:r>
              <a:rPr lang="en-GB" sz="2400" dirty="0"/>
              <a:t> of produced PIs? (i.e. conditional coverage)</a:t>
            </a:r>
          </a:p>
          <a:p>
            <a:endParaRPr lang="en-GB" sz="2400" dirty="0"/>
          </a:p>
          <a:p>
            <a:pPr marL="0" indent="0">
              <a:buFont typeface="Arial" panose="020B0604020202020204" pitchFamily="34" charset="0"/>
              <a:buNone/>
            </a:pPr>
            <a:endParaRPr lang="en-GB" sz="2400" dirty="0"/>
          </a:p>
        </p:txBody>
      </p:sp>
      <p:sp>
        <p:nvSpPr>
          <p:cNvPr id="10" name="Rectangle 9"/>
          <p:cNvSpPr/>
          <p:nvPr/>
        </p:nvSpPr>
        <p:spPr>
          <a:xfrm>
            <a:off x="3252784" y="1763318"/>
            <a:ext cx="6215066" cy="224194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sz="4400" dirty="0"/>
              <a:t>UQ should be </a:t>
            </a:r>
            <a:r>
              <a:rPr lang="en-US" sz="4400" u="sng" dirty="0"/>
              <a:t>cheap</a:t>
            </a:r>
            <a:r>
              <a:rPr lang="en-US" sz="4400" dirty="0"/>
              <a:t> AND </a:t>
            </a:r>
            <a:r>
              <a:rPr lang="en-US" sz="4400" u="sng" dirty="0"/>
              <a:t>model-agnostic</a:t>
            </a:r>
          </a:p>
        </p:txBody>
      </p:sp>
    </p:spTree>
    <p:extLst>
      <p:ext uri="{BB962C8B-B14F-4D97-AF65-F5344CB8AC3E}">
        <p14:creationId xmlns:p14="http://schemas.microsoft.com/office/powerpoint/2010/main" val="26357077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1" nodeType="clickEffect">
                                  <p:stCondLst>
                                    <p:cond delay="0"/>
                                  </p:stCondLst>
                                  <p:childTnLst>
                                    <p:animEffect transition="out" filter="fade">
                                      <p:cBhvr>
                                        <p:cTn id="20" dur="1000"/>
                                        <p:tgtEl>
                                          <p:spTgt spid="10"/>
                                        </p:tgtEl>
                                      </p:cBhvr>
                                    </p:animEffect>
                                    <p:anim calcmode="lin" valueType="num">
                                      <p:cBhvr>
                                        <p:cTn id="21" dur="1000"/>
                                        <p:tgtEl>
                                          <p:spTgt spid="10"/>
                                        </p:tgtEl>
                                        <p:attrNameLst>
                                          <p:attrName>ppt_x</p:attrName>
                                        </p:attrNameLst>
                                      </p:cBhvr>
                                      <p:tavLst>
                                        <p:tav tm="0">
                                          <p:val>
                                            <p:strVal val="ppt_x"/>
                                          </p:val>
                                        </p:tav>
                                        <p:tav tm="100000">
                                          <p:val>
                                            <p:strVal val="ppt_x"/>
                                          </p:val>
                                        </p:tav>
                                      </p:tavLst>
                                    </p:anim>
                                    <p:anim calcmode="lin" valueType="num">
                                      <p:cBhvr>
                                        <p:cTn id="22" dur="1000"/>
                                        <p:tgtEl>
                                          <p:spTgt spid="10"/>
                                        </p:tgtEl>
                                        <p:attrNameLst>
                                          <p:attrName>ppt_y</p:attrName>
                                        </p:attrNameLst>
                                      </p:cBhvr>
                                      <p:tavLst>
                                        <p:tav tm="0">
                                          <p:val>
                                            <p:strVal val="ppt_y"/>
                                          </p:val>
                                        </p:tav>
                                        <p:tav tm="100000">
                                          <p:val>
                                            <p:strVal val="ppt_y+.1"/>
                                          </p:val>
                                        </p:tav>
                                      </p:tavLst>
                                    </p:anim>
                                    <p:set>
                                      <p:cBhvr>
                                        <p:cTn id="23" dur="1" fill="hold">
                                          <p:stCondLst>
                                            <p:cond delay="9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P spid="1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Vertical Text Placeholder 1">
                <a:extLst>
                  <a:ext uri="{FF2B5EF4-FFF2-40B4-BE49-F238E27FC236}">
                    <a16:creationId xmlns:a16="http://schemas.microsoft.com/office/drawing/2014/main" id="{F3F9F14A-FE53-8F26-2BF3-E469993B236E}"/>
                  </a:ext>
                </a:extLst>
              </p:cNvPr>
              <p:cNvSpPr>
                <a:spLocks noGrp="1"/>
              </p:cNvSpPr>
              <p:nvPr>
                <p:ph type="body" orient="vert" idx="1"/>
              </p:nvPr>
            </p:nvSpPr>
            <p:spPr>
              <a:xfrm>
                <a:off x="777233" y="1856128"/>
                <a:ext cx="10827107" cy="2588471"/>
              </a:xfrm>
            </p:spPr>
            <p:txBody>
              <a:bodyPr>
                <a:normAutofit/>
              </a:bodyPr>
              <a:lstStyle/>
              <a:p>
                <a:r>
                  <a:rPr lang="en-GB" sz="2400" dirty="0"/>
                  <a:t>Metamodel output (</a:t>
                </a:r>
                <a14:m>
                  <m:oMath xmlns:m="http://schemas.openxmlformats.org/officeDocument/2006/math">
                    <m:acc>
                      <m:accPr>
                        <m:chr m:val="̂"/>
                        <m:ctrlPr>
                          <a:rPr lang="en-GB" sz="2400" i="1" dirty="0" smtClean="0">
                            <a:latin typeface="Cambria Math" panose="02040503050406030204" pitchFamily="18" charset="0"/>
                          </a:rPr>
                        </m:ctrlPr>
                      </m:accPr>
                      <m:e>
                        <m:r>
                          <a:rPr lang="en-GB" sz="2400" i="1" dirty="0">
                            <a:latin typeface="Cambria Math"/>
                          </a:rPr>
                          <m:t>𝑦</m:t>
                        </m:r>
                      </m:e>
                    </m:acc>
                  </m:oMath>
                </a14:m>
                <a:r>
                  <a:rPr lang="en-GB" sz="2400" dirty="0"/>
                  <a:t>) in practice almost always holds significant correlations to the difficulty of data points, propagated from the input space</a:t>
                </a:r>
              </a:p>
              <a:p>
                <a:r>
                  <a:rPr lang="en-GB" sz="2400" dirty="0"/>
                  <a:t>These can be leveraged one output dimension at a time, avoiding the curse of dimensionality in the input space – making it a simple 1D problem</a:t>
                </a:r>
              </a:p>
              <a:p>
                <a:r>
                  <a:rPr lang="en-GB" sz="2400" dirty="0"/>
                  <a:t>This 1D pattern is suitable for a polynomial regression with only a few parameters</a:t>
                </a:r>
              </a:p>
              <a:p>
                <a:r>
                  <a:rPr lang="en-GB" sz="2400" dirty="0"/>
                  <a:t>Estimating PI for given </a:t>
                </a:r>
                <a14:m>
                  <m:oMath xmlns:m="http://schemas.openxmlformats.org/officeDocument/2006/math">
                    <m:acc>
                      <m:accPr>
                        <m:chr m:val="̂"/>
                        <m:ctrlPr>
                          <a:rPr lang="en-GB" sz="2400" i="1" dirty="0">
                            <a:latin typeface="Cambria Math" panose="02040503050406030204" pitchFamily="18" charset="0"/>
                          </a:rPr>
                        </m:ctrlPr>
                      </m:accPr>
                      <m:e>
                        <m:r>
                          <a:rPr lang="en-GB" sz="2400" i="1" dirty="0">
                            <a:latin typeface="Cambria Math"/>
                          </a:rPr>
                          <m:t>𝑦</m:t>
                        </m:r>
                      </m:e>
                    </m:acc>
                  </m:oMath>
                </a14:m>
                <a:r>
                  <a:rPr lang="en-GB" sz="2400" dirty="0"/>
                  <a:t> becomes as simple as evaluating said polynomial</a:t>
                </a:r>
              </a:p>
            </p:txBody>
          </p:sp>
        </mc:Choice>
        <mc:Fallback xmlns="">
          <p:sp>
            <p:nvSpPr>
              <p:cNvPr id="2" name="Vertical Text Placeholder 1">
                <a:extLst>
                  <a:ext uri="{FF2B5EF4-FFF2-40B4-BE49-F238E27FC236}">
                    <a16:creationId xmlns:a16="http://schemas.microsoft.com/office/drawing/2014/main" xmlns="" xmlns:a14="http://schemas.microsoft.com/office/drawing/2010/main" id="{F3F9F14A-FE53-8F26-2BF3-E469993B236E}"/>
                  </a:ext>
                </a:extLst>
              </p:cNvPr>
              <p:cNvSpPr>
                <a:spLocks noGrp="1" noRot="1" noChangeAspect="1" noMove="1" noResize="1" noEditPoints="1" noAdjustHandles="1" noChangeArrowheads="1" noChangeShapeType="1" noTextEdit="1"/>
              </p:cNvSpPr>
              <p:nvPr>
                <p:ph type="body" orient="vert" idx="1"/>
              </p:nvPr>
            </p:nvSpPr>
            <p:spPr>
              <a:xfrm>
                <a:off x="777233" y="1856128"/>
                <a:ext cx="10827107" cy="2588471"/>
              </a:xfrm>
              <a:blipFill rotWithShape="1">
                <a:blip r:embed="rId3"/>
                <a:stretch>
                  <a:fillRect l="-1576" t="-4941" r="-56"/>
                </a:stretch>
              </a:blipFill>
            </p:spPr>
            <p:txBody>
              <a:bodyPr/>
              <a:lstStyle/>
              <a:p>
                <a:r>
                  <a:rPr lang="en-US">
                    <a:noFill/>
                  </a:rPr>
                  <a:t> </a:t>
                </a:r>
              </a:p>
            </p:txBody>
          </p:sp>
        </mc:Fallback>
      </mc:AlternateContent>
      <p:sp>
        <p:nvSpPr>
          <p:cNvPr id="3" name="Vertical Text Placeholder 2">
            <a:extLst>
              <a:ext uri="{FF2B5EF4-FFF2-40B4-BE49-F238E27FC236}">
                <a16:creationId xmlns:a16="http://schemas.microsoft.com/office/drawing/2014/main" id="{1271CFB6-225D-3DF7-E7D7-D3A9E10EA04F}"/>
              </a:ext>
            </a:extLst>
          </p:cNvPr>
          <p:cNvSpPr>
            <a:spLocks noGrp="1"/>
          </p:cNvSpPr>
          <p:nvPr>
            <p:ph type="body" orient="vert" idx="15"/>
          </p:nvPr>
        </p:nvSpPr>
        <p:spPr/>
        <p:txBody>
          <a:bodyPr/>
          <a:lstStyle/>
          <a:p>
            <a:endParaRPr lang="en-GB"/>
          </a:p>
        </p:txBody>
      </p:sp>
      <p:sp>
        <p:nvSpPr>
          <p:cNvPr id="5" name="Title 4">
            <a:extLst>
              <a:ext uri="{FF2B5EF4-FFF2-40B4-BE49-F238E27FC236}">
                <a16:creationId xmlns:a16="http://schemas.microsoft.com/office/drawing/2014/main" id="{63AC6FEE-2481-ABC8-54E0-3D9FDFE3AA42}"/>
              </a:ext>
            </a:extLst>
          </p:cNvPr>
          <p:cNvSpPr>
            <a:spLocks noGrp="1"/>
          </p:cNvSpPr>
          <p:nvPr>
            <p:ph type="title"/>
          </p:nvPr>
        </p:nvSpPr>
        <p:spPr/>
        <p:txBody>
          <a:bodyPr/>
          <a:lstStyle/>
          <a:p>
            <a:r>
              <a:rPr lang="en-GB" dirty="0"/>
              <a:t>Proposal: leveraging the output space</a:t>
            </a:r>
          </a:p>
        </p:txBody>
      </p:sp>
      <p:sp>
        <p:nvSpPr>
          <p:cNvPr id="6" name="Date Placeholder 5">
            <a:extLst>
              <a:ext uri="{FF2B5EF4-FFF2-40B4-BE49-F238E27FC236}">
                <a16:creationId xmlns:a16="http://schemas.microsoft.com/office/drawing/2014/main" id="{45157627-67D0-5094-5058-4E7903FE91DF}"/>
              </a:ext>
            </a:extLst>
          </p:cNvPr>
          <p:cNvSpPr>
            <a:spLocks noGrp="1"/>
          </p:cNvSpPr>
          <p:nvPr>
            <p:ph type="dt" sz="half" idx="18"/>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tint val="75000"/>
                  </a:prstClr>
                </a:solidFill>
                <a:effectLst/>
                <a:uLnTx/>
                <a:uFillTx/>
                <a:latin typeface="Franklin Gothic Book"/>
                <a:ea typeface="+mn-ea"/>
                <a:cs typeface="+mn-cs"/>
              </a:rPr>
              <a:t>September 2024</a:t>
            </a:r>
          </a:p>
        </p:txBody>
      </p:sp>
      <mc:AlternateContent xmlns:mc="http://schemas.openxmlformats.org/markup-compatibility/2006" xmlns:a14="http://schemas.microsoft.com/office/drawing/2010/main">
        <mc:Choice Requires="a14">
          <p:sp>
            <p:nvSpPr>
              <p:cNvPr id="8" name="Oval 7"/>
              <p:cNvSpPr/>
              <p:nvPr/>
            </p:nvSpPr>
            <p:spPr>
              <a:xfrm>
                <a:off x="721509" y="4444599"/>
                <a:ext cx="3302800" cy="107394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Simple deterministic metamodel</a:t>
                </a:r>
                <a:endParaRPr lang="en-US" i="1" dirty="0">
                  <a:latin typeface="Cambria Math"/>
                  <a:ea typeface="Cambria Math"/>
                </a:endParaRPr>
              </a:p>
              <a:p>
                <a:pPr algn="ctr"/>
                <a14:m>
                  <m:oMathPara xmlns:m="http://schemas.openxmlformats.org/officeDocument/2006/math">
                    <m:oMathParaPr>
                      <m:jc m:val="centerGroup"/>
                    </m:oMathParaPr>
                    <m:oMath xmlns:m="http://schemas.openxmlformats.org/officeDocument/2006/math">
                      <m:r>
                        <a:rPr lang="en-US" i="1" smtClean="0">
                          <a:latin typeface="Cambria Math"/>
                          <a:ea typeface="Cambria Math"/>
                        </a:rPr>
                        <m:t>𝜑</m:t>
                      </m:r>
                    </m:oMath>
                  </m:oMathPara>
                </a14:m>
                <a:endParaRPr lang="en-US" dirty="0"/>
              </a:p>
            </p:txBody>
          </p:sp>
        </mc:Choice>
        <mc:Fallback xmlns="">
          <p:sp>
            <p:nvSpPr>
              <p:cNvPr id="8" name="Oval 7"/>
              <p:cNvSpPr>
                <a:spLocks noRot="1" noChangeAspect="1" noMove="1" noResize="1" noEditPoints="1" noAdjustHandles="1" noChangeArrowheads="1" noChangeShapeType="1" noTextEdit="1"/>
              </p:cNvSpPr>
              <p:nvPr/>
            </p:nvSpPr>
            <p:spPr>
              <a:xfrm>
                <a:off x="721509" y="4444599"/>
                <a:ext cx="3302800" cy="1073941"/>
              </a:xfrm>
              <a:prstGeom prst="ellipse">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4443409" y="5819775"/>
                <a:ext cx="1833566" cy="90487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a:t>validation set (phys. model output) </a:t>
                </a:r>
              </a:p>
              <a:p>
                <a:pPr algn="ctr"/>
                <a14:m>
                  <m:oMathPara xmlns:m="http://schemas.openxmlformats.org/officeDocument/2006/math">
                    <m:oMathParaPr>
                      <m:jc m:val="centerGroup"/>
                    </m:oMathParaPr>
                    <m:oMath xmlns:m="http://schemas.openxmlformats.org/officeDocument/2006/math">
                      <m:r>
                        <a:rPr lang="en-US" sz="1600" b="0" i="1" smtClean="0">
                          <a:latin typeface="Cambria Math"/>
                        </a:rPr>
                        <m:t>𝑦</m:t>
                      </m:r>
                    </m:oMath>
                  </m:oMathPara>
                </a14:m>
                <a:endParaRPr lang="en-US" sz="1600" dirty="0"/>
              </a:p>
            </p:txBody>
          </p:sp>
        </mc:Choice>
        <mc:Fallback xmlns="">
          <p:sp>
            <p:nvSpPr>
              <p:cNvPr id="10" name="Rectangle 9"/>
              <p:cNvSpPr>
                <a:spLocks noRot="1" noChangeAspect="1" noMove="1" noResize="1" noEditPoints="1" noAdjustHandles="1" noChangeArrowheads="1" noChangeShapeType="1" noTextEdit="1"/>
              </p:cNvSpPr>
              <p:nvPr/>
            </p:nvSpPr>
            <p:spPr>
              <a:xfrm>
                <a:off x="4443409" y="5819775"/>
                <a:ext cx="1833566" cy="904873"/>
              </a:xfrm>
              <a:prstGeom prst="rect">
                <a:avLst/>
              </a:prstGeom>
              <a:blipFill rotWithShape="1">
                <a:blip r:embed="rId5"/>
                <a:stretch>
                  <a:fillRect l="-990" r="-36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4443409" y="4586281"/>
                <a:ext cx="1833566" cy="7905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a:t>Mean metamodel output </a:t>
                </a:r>
              </a:p>
              <a:p>
                <a:pPr algn="ctr"/>
                <a14:m>
                  <m:oMathPara xmlns:m="http://schemas.openxmlformats.org/officeDocument/2006/math">
                    <m:oMathParaPr>
                      <m:jc m:val="centerGroup"/>
                    </m:oMathParaPr>
                    <m:oMath xmlns:m="http://schemas.openxmlformats.org/officeDocument/2006/math">
                      <m:acc>
                        <m:accPr>
                          <m:chr m:val="̂"/>
                          <m:ctrlPr>
                            <a:rPr lang="en-US" sz="1600" i="1" smtClean="0">
                              <a:latin typeface="Cambria Math" panose="02040503050406030204" pitchFamily="18" charset="0"/>
                            </a:rPr>
                          </m:ctrlPr>
                        </m:accPr>
                        <m:e>
                          <m:r>
                            <a:rPr lang="en-US" sz="1600" b="0" i="1" smtClean="0">
                              <a:latin typeface="Cambria Math"/>
                            </a:rPr>
                            <m:t>𝑦</m:t>
                          </m:r>
                        </m:e>
                      </m:acc>
                      <m:r>
                        <a:rPr lang="en-US" sz="1600" b="0" i="1" smtClean="0">
                          <a:latin typeface="Cambria Math"/>
                        </a:rPr>
                        <m:t>=</m:t>
                      </m:r>
                      <m:r>
                        <a:rPr lang="en-US" sz="1600" b="0" i="1" smtClean="0">
                          <a:latin typeface="Cambria Math"/>
                          <a:ea typeface="Cambria Math"/>
                        </a:rPr>
                        <m:t>𝜑</m:t>
                      </m:r>
                      <m:r>
                        <a:rPr lang="en-US" sz="1600" b="0" i="1" smtClean="0">
                          <a:latin typeface="Cambria Math"/>
                          <a:ea typeface="Cambria Math"/>
                        </a:rPr>
                        <m:t>(</m:t>
                      </m:r>
                      <m:r>
                        <a:rPr lang="en-US" sz="1600" b="0" i="1" smtClean="0">
                          <a:latin typeface="Cambria Math"/>
                          <a:ea typeface="Cambria Math"/>
                        </a:rPr>
                        <m:t>𝑋</m:t>
                      </m:r>
                      <m:r>
                        <a:rPr lang="en-US" sz="1600" b="0" i="1" smtClean="0">
                          <a:latin typeface="Cambria Math"/>
                          <a:ea typeface="Cambria Math"/>
                        </a:rPr>
                        <m:t>)</m:t>
                      </m:r>
                    </m:oMath>
                  </m:oMathPara>
                </a14:m>
                <a:endParaRPr lang="en-US" sz="1600" dirty="0"/>
              </a:p>
            </p:txBody>
          </p:sp>
        </mc:Choice>
        <mc:Fallback xmlns="">
          <p:sp>
            <p:nvSpPr>
              <p:cNvPr id="11" name="Rectangle 10"/>
              <p:cNvSpPr>
                <a:spLocks noRot="1" noChangeAspect="1" noMove="1" noResize="1" noEditPoints="1" noAdjustHandles="1" noChangeArrowheads="1" noChangeShapeType="1" noTextEdit="1"/>
              </p:cNvSpPr>
              <p:nvPr/>
            </p:nvSpPr>
            <p:spPr>
              <a:xfrm>
                <a:off x="4443409" y="4586281"/>
                <a:ext cx="1833566" cy="790575"/>
              </a:xfrm>
              <a:prstGeom prst="rect">
                <a:avLst/>
              </a:prstGeom>
              <a:blipFill rotWithShape="1">
                <a:blip r:embed="rId6"/>
                <a:stretch>
                  <a:fillRect t="-3030" b="-6061"/>
                </a:stretch>
              </a:blipFill>
            </p:spPr>
            <p:txBody>
              <a:bodyPr/>
              <a:lstStyle/>
              <a:p>
                <a:r>
                  <a:rPr lang="en-US">
                    <a:noFill/>
                  </a:rPr>
                  <a:t> </a:t>
                </a:r>
              </a:p>
            </p:txBody>
          </p:sp>
        </mc:Fallback>
      </mc:AlternateContent>
      <p:cxnSp>
        <p:nvCxnSpPr>
          <p:cNvPr id="12" name="Straight Arrow Connector 11"/>
          <p:cNvCxnSpPr/>
          <p:nvPr/>
        </p:nvCxnSpPr>
        <p:spPr>
          <a:xfrm>
            <a:off x="4095750" y="4981568"/>
            <a:ext cx="257175"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a:xfrm flipV="1">
            <a:off x="6362700" y="5743575"/>
            <a:ext cx="561975" cy="52863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a:xfrm>
            <a:off x="6362700" y="4998237"/>
            <a:ext cx="561975" cy="52030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20" name="Oval 19"/>
              <p:cNvSpPr/>
              <p:nvPr/>
            </p:nvSpPr>
            <p:spPr>
              <a:xfrm>
                <a:off x="7055634" y="4724400"/>
                <a:ext cx="3302800" cy="180975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Learn the pattern between the mismatch </a:t>
                </a:r>
                <a14:m>
                  <m:oMath xmlns:m="http://schemas.openxmlformats.org/officeDocument/2006/math">
                    <m:d>
                      <m:dPr>
                        <m:begChr m:val="⟨"/>
                        <m:endChr m:val="⟩"/>
                        <m:ctrlPr>
                          <a:rPr lang="en-US" i="1" smtClean="0">
                            <a:latin typeface="Cambria Math" panose="02040503050406030204" pitchFamily="18" charset="0"/>
                          </a:rPr>
                        </m:ctrlPr>
                      </m:dPr>
                      <m:e>
                        <m:d>
                          <m:dPr>
                            <m:begChr m:val="|"/>
                            <m:endChr m:val="|"/>
                            <m:ctrlPr>
                              <a:rPr lang="en-US" i="1">
                                <a:latin typeface="Cambria Math" panose="02040503050406030204" pitchFamily="18" charset="0"/>
                              </a:rPr>
                            </m:ctrlPr>
                          </m:dPr>
                          <m:e>
                            <m:r>
                              <a:rPr lang="en-US" i="1">
                                <a:latin typeface="Cambria Math"/>
                              </a:rPr>
                              <m:t>𝑦</m:t>
                            </m:r>
                            <m:r>
                              <a:rPr lang="en-US" i="1">
                                <a:latin typeface="Cambria Math"/>
                              </a:rPr>
                              <m:t>−</m:t>
                            </m:r>
                            <m:acc>
                              <m:accPr>
                                <m:chr m:val="̂"/>
                                <m:ctrlPr>
                                  <a:rPr lang="en-US" i="1">
                                    <a:latin typeface="Cambria Math" panose="02040503050406030204" pitchFamily="18" charset="0"/>
                                  </a:rPr>
                                </m:ctrlPr>
                              </m:accPr>
                              <m:e>
                                <m:r>
                                  <a:rPr lang="en-US" i="1">
                                    <a:latin typeface="Cambria Math"/>
                                  </a:rPr>
                                  <m:t>𝑦</m:t>
                                </m:r>
                              </m:e>
                            </m:acc>
                          </m:e>
                        </m:d>
                      </m:e>
                    </m:d>
                  </m:oMath>
                </a14:m>
                <a:r>
                  <a:rPr lang="en-US" dirty="0"/>
                  <a:t> and </a:t>
                </a:r>
                <a14:m>
                  <m:oMath xmlns:m="http://schemas.openxmlformats.org/officeDocument/2006/math">
                    <m:acc>
                      <m:accPr>
                        <m:chr m:val="̂"/>
                        <m:ctrlPr>
                          <a:rPr lang="en-US" i="1">
                            <a:latin typeface="Cambria Math" panose="02040503050406030204" pitchFamily="18" charset="0"/>
                          </a:rPr>
                        </m:ctrlPr>
                      </m:accPr>
                      <m:e>
                        <m:r>
                          <a:rPr lang="en-US" i="1">
                            <a:latin typeface="Cambria Math"/>
                          </a:rPr>
                          <m:t>𝑦</m:t>
                        </m:r>
                      </m:e>
                    </m:acc>
                  </m:oMath>
                </a14:m>
                <a:endParaRPr lang="en-US" dirty="0"/>
              </a:p>
            </p:txBody>
          </p:sp>
        </mc:Choice>
        <mc:Fallback xmlns="">
          <p:sp>
            <p:nvSpPr>
              <p:cNvPr id="20" name="Oval 19"/>
              <p:cNvSpPr>
                <a:spLocks noRot="1" noChangeAspect="1" noMove="1" noResize="1" noEditPoints="1" noAdjustHandles="1" noChangeArrowheads="1" noChangeShapeType="1" noTextEdit="1"/>
              </p:cNvSpPr>
              <p:nvPr/>
            </p:nvSpPr>
            <p:spPr>
              <a:xfrm>
                <a:off x="7055634" y="4724400"/>
                <a:ext cx="3302800" cy="1809750"/>
              </a:xfrm>
              <a:prstGeom prst="ellipse">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721509" y="5838825"/>
                <a:ext cx="1833566" cy="90487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a:t>train set (phys. model output) </a:t>
                </a:r>
              </a:p>
              <a:p>
                <a:pPr algn="ctr"/>
                <a14:m>
                  <m:oMathPara xmlns:m="http://schemas.openxmlformats.org/officeDocument/2006/math">
                    <m:oMathParaPr>
                      <m:jc m:val="centerGroup"/>
                    </m:oMathParaPr>
                    <m:oMath xmlns:m="http://schemas.openxmlformats.org/officeDocument/2006/math">
                      <m:r>
                        <a:rPr lang="en-US" sz="1600" b="0" i="1" smtClean="0">
                          <a:latin typeface="Cambria Math"/>
                        </a:rPr>
                        <m:t>𝑋</m:t>
                      </m:r>
                    </m:oMath>
                  </m:oMathPara>
                </a14:m>
                <a:endParaRPr lang="en-US" sz="1600" dirty="0"/>
              </a:p>
            </p:txBody>
          </p:sp>
        </mc:Choice>
        <mc:Fallback xmlns="">
          <p:sp>
            <p:nvSpPr>
              <p:cNvPr id="21" name="Rectangle 20"/>
              <p:cNvSpPr>
                <a:spLocks noRot="1" noChangeAspect="1" noMove="1" noResize="1" noEditPoints="1" noAdjustHandles="1" noChangeArrowheads="1" noChangeShapeType="1" noTextEdit="1"/>
              </p:cNvSpPr>
              <p:nvPr/>
            </p:nvSpPr>
            <p:spPr>
              <a:xfrm>
                <a:off x="721509" y="5838825"/>
                <a:ext cx="1833566" cy="904873"/>
              </a:xfrm>
              <a:prstGeom prst="rect">
                <a:avLst/>
              </a:prstGeom>
              <a:blipFill rotWithShape="1">
                <a:blip r:embed="rId8"/>
                <a:stretch>
                  <a:fillRect/>
                </a:stretch>
              </a:blipFill>
            </p:spPr>
            <p:txBody>
              <a:bodyPr/>
              <a:lstStyle/>
              <a:p>
                <a:r>
                  <a:rPr lang="en-US">
                    <a:noFill/>
                  </a:rPr>
                  <a:t> </a:t>
                </a:r>
              </a:p>
            </p:txBody>
          </p:sp>
        </mc:Fallback>
      </mc:AlternateContent>
      <p:cxnSp>
        <p:nvCxnSpPr>
          <p:cNvPr id="22" name="Straight Arrow Connector 21"/>
          <p:cNvCxnSpPr/>
          <p:nvPr/>
        </p:nvCxnSpPr>
        <p:spPr>
          <a:xfrm flipV="1">
            <a:off x="1638292" y="5576872"/>
            <a:ext cx="128587" cy="17622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35707770"/>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Vertical Text Placeholder 1">
                <a:extLst>
                  <a:ext uri="{FF2B5EF4-FFF2-40B4-BE49-F238E27FC236}">
                    <a16:creationId xmlns:a16="http://schemas.microsoft.com/office/drawing/2014/main" id="{F3F9F14A-FE53-8F26-2BF3-E469993B236E}"/>
                  </a:ext>
                </a:extLst>
              </p:cNvPr>
              <p:cNvSpPr>
                <a:spLocks noGrp="1"/>
              </p:cNvSpPr>
              <p:nvPr>
                <p:ph type="body" orient="vert" idx="1"/>
              </p:nvPr>
            </p:nvSpPr>
            <p:spPr>
              <a:xfrm>
                <a:off x="777233" y="1924050"/>
                <a:ext cx="10827107" cy="4370244"/>
              </a:xfrm>
            </p:spPr>
            <p:style>
              <a:lnRef idx="1">
                <a:schemeClr val="accent2"/>
              </a:lnRef>
              <a:fillRef idx="2">
                <a:schemeClr val="accent2"/>
              </a:fillRef>
              <a:effectRef idx="1">
                <a:schemeClr val="accent2"/>
              </a:effectRef>
              <a:fontRef idx="minor">
                <a:schemeClr val="dk1"/>
              </a:fontRef>
            </p:style>
            <p:txBody>
              <a:bodyPr>
                <a:normAutofit fontScale="92500" lnSpcReduction="10000"/>
              </a:bodyPr>
              <a:lstStyle/>
              <a:p>
                <a:pPr marL="0" indent="0">
                  <a:buNone/>
                </a:pPr>
                <a:r>
                  <a:rPr lang="en-GB" sz="2400" dirty="0"/>
                  <a:t>For each output dimension of the </a:t>
                </a:r>
                <a:r>
                  <a:rPr lang="en-GB" sz="2400" dirty="0" err="1"/>
                  <a:t>metamodel</a:t>
                </a:r>
                <a:r>
                  <a:rPr lang="en-GB" sz="2400" dirty="0"/>
                  <a:t> separately:</a:t>
                </a:r>
              </a:p>
              <a:p>
                <a:pPr marL="457200" indent="-457200">
                  <a:buFont typeface="+mj-lt"/>
                  <a:buAutoNum type="arabicPeriod"/>
                </a:pPr>
                <a:r>
                  <a:rPr lang="en-GB" sz="2400" dirty="0"/>
                  <a:t>Come up with an initial scalar guess of PIs with half-width </a:t>
                </a:r>
                <a14:m>
                  <m:oMath xmlns:m="http://schemas.openxmlformats.org/officeDocument/2006/math">
                    <m:sSub>
                      <m:sSubPr>
                        <m:ctrlPr>
                          <a:rPr lang="en-GB" sz="2400" i="1" smtClean="0">
                            <a:latin typeface="Cambria Math" panose="02040503050406030204" pitchFamily="18" charset="0"/>
                            <a:ea typeface="Cambria Math"/>
                          </a:rPr>
                        </m:ctrlPr>
                      </m:sSubPr>
                      <m:e>
                        <m:r>
                          <a:rPr lang="en-GB" sz="2400" i="1">
                            <a:latin typeface="Cambria Math"/>
                            <a:ea typeface="Cambria Math"/>
                          </a:rPr>
                          <m:t>𝛿</m:t>
                        </m:r>
                      </m:e>
                      <m:sub>
                        <m:r>
                          <a:rPr lang="en-US" sz="2400" b="0" i="1" smtClean="0">
                            <a:latin typeface="Cambria Math"/>
                            <a:ea typeface="Cambria Math"/>
                          </a:rPr>
                          <m:t>0</m:t>
                        </m:r>
                      </m:sub>
                    </m:sSub>
                  </m:oMath>
                </a14:m>
                <a:r>
                  <a:rPr lang="en-GB" sz="2400" dirty="0"/>
                  <a:t>, e.g. with simple CP</a:t>
                </a:r>
              </a:p>
              <a:p>
                <a:pPr marL="457200" indent="-457200">
                  <a:buFont typeface="+mj-lt"/>
                  <a:buAutoNum type="arabicPeriod"/>
                </a:pPr>
                <a:r>
                  <a:rPr lang="en-GB" sz="2400" dirty="0"/>
                  <a:t>Divide </a:t>
                </a:r>
                <a:r>
                  <a:rPr lang="en-GB" sz="2400" dirty="0" err="1"/>
                  <a:t>metamodel</a:t>
                </a:r>
                <a:r>
                  <a:rPr lang="en-GB" sz="2400" dirty="0"/>
                  <a:t> output </a:t>
                </a:r>
                <a14:m>
                  <m:oMath xmlns:m="http://schemas.openxmlformats.org/officeDocument/2006/math">
                    <m:acc>
                      <m:accPr>
                        <m:chr m:val="̂"/>
                        <m:ctrlPr>
                          <a:rPr lang="en-GB" sz="2400" i="1" dirty="0">
                            <a:latin typeface="Cambria Math" panose="02040503050406030204" pitchFamily="18" charset="0"/>
                          </a:rPr>
                        </m:ctrlPr>
                      </m:accPr>
                      <m:e>
                        <m:r>
                          <a:rPr lang="en-GB" sz="2400" i="1" dirty="0">
                            <a:latin typeface="Cambria Math"/>
                          </a:rPr>
                          <m:t>𝑦</m:t>
                        </m:r>
                      </m:e>
                    </m:acc>
                  </m:oMath>
                </a14:m>
                <a:r>
                  <a:rPr lang="en-GB" sz="2400" dirty="0"/>
                  <a:t> into </a:t>
                </a:r>
                <a14:m>
                  <m:oMath xmlns:m="http://schemas.openxmlformats.org/officeDocument/2006/math">
                    <m:r>
                      <a:rPr lang="en-US" sz="2400" b="0" i="1" smtClean="0">
                        <a:latin typeface="Cambria Math"/>
                      </a:rPr>
                      <m:t>𝑁</m:t>
                    </m:r>
                  </m:oMath>
                </a14:m>
                <a:r>
                  <a:rPr lang="en-GB" sz="2400" dirty="0"/>
                  <a:t> bins, ordered by size (</a:t>
                </a:r>
                <a14:m>
                  <m:oMath xmlns:m="http://schemas.openxmlformats.org/officeDocument/2006/math">
                    <m:acc>
                      <m:accPr>
                        <m:chr m:val="̂"/>
                        <m:ctrlPr>
                          <a:rPr lang="en-GB" sz="2400" i="1" dirty="0">
                            <a:latin typeface="Cambria Math" panose="02040503050406030204" pitchFamily="18" charset="0"/>
                          </a:rPr>
                        </m:ctrlPr>
                      </m:accPr>
                      <m:e>
                        <m:r>
                          <a:rPr lang="en-GB" sz="2400" i="1" dirty="0">
                            <a:latin typeface="Cambria Math"/>
                          </a:rPr>
                          <m:t>𝑦</m:t>
                        </m:r>
                      </m:e>
                    </m:acc>
                    <m:r>
                      <a:rPr lang="en-US" sz="2400" b="0" i="1" dirty="0" smtClean="0">
                        <a:latin typeface="Cambria Math"/>
                      </a:rPr>
                      <m:t>)</m:t>
                    </m:r>
                  </m:oMath>
                </a14:m>
                <a:endParaRPr lang="en-GB" sz="2400" dirty="0"/>
              </a:p>
              <a:p>
                <a:pPr marL="457200" indent="-457200">
                  <a:buFont typeface="+mj-lt"/>
                  <a:buAutoNum type="arabicPeriod"/>
                </a:pPr>
                <a:r>
                  <a:rPr lang="en-GB" sz="2400" dirty="0"/>
                  <a:t>Compute the mean coverage </a:t>
                </a:r>
                <a14:m>
                  <m:oMath xmlns:m="http://schemas.openxmlformats.org/officeDocument/2006/math">
                    <m:sSub>
                      <m:sSubPr>
                        <m:ctrlPr>
                          <a:rPr lang="en-GB" sz="2400" i="1">
                            <a:latin typeface="Cambria Math" panose="02040503050406030204" pitchFamily="18" charset="0"/>
                          </a:rPr>
                        </m:ctrlPr>
                      </m:sSubPr>
                      <m:e>
                        <m:r>
                          <a:rPr lang="en-US" sz="2400" i="1">
                            <a:latin typeface="Cambria Math"/>
                          </a:rPr>
                          <m:t>𝐶</m:t>
                        </m:r>
                      </m:e>
                      <m:sub>
                        <m:r>
                          <a:rPr lang="en-US" sz="2400" i="1">
                            <a:latin typeface="Cambria Math"/>
                          </a:rPr>
                          <m:t>𝑏</m:t>
                        </m:r>
                      </m:sub>
                    </m:sSub>
                  </m:oMath>
                </a14:m>
                <a:r>
                  <a:rPr lang="en-GB" sz="2400" dirty="0"/>
                  <a:t> for </a:t>
                </a:r>
                <a14:m>
                  <m:oMath xmlns:m="http://schemas.openxmlformats.org/officeDocument/2006/math">
                    <m:r>
                      <a:rPr lang="en-US" sz="2400" i="1">
                        <a:latin typeface="Cambria Math"/>
                      </a:rPr>
                      <m:t>𝑏</m:t>
                    </m:r>
                  </m:oMath>
                </a14:m>
                <a:r>
                  <a:rPr lang="en-GB" sz="2400" dirty="0"/>
                  <a:t>-</a:t>
                </a:r>
                <a:r>
                  <a:rPr lang="en-GB" sz="2400" dirty="0" err="1"/>
                  <a:t>th</a:t>
                </a:r>
                <a:r>
                  <a:rPr lang="en-GB" sz="2400" dirty="0"/>
                  <a:t> bin using PI:</a:t>
                </a:r>
                <a14:m>
                  <m:oMath xmlns:m="http://schemas.openxmlformats.org/officeDocument/2006/math">
                    <m:r>
                      <a:rPr lang="en-US" sz="2400" b="0" i="0" dirty="0" smtClean="0">
                        <a:latin typeface="Cambria Math"/>
                      </a:rPr>
                      <m:t> </m:t>
                    </m:r>
                    <m:acc>
                      <m:accPr>
                        <m:chr m:val="̂"/>
                        <m:ctrlPr>
                          <a:rPr lang="en-GB" sz="2400" i="1" dirty="0">
                            <a:latin typeface="Cambria Math" panose="02040503050406030204" pitchFamily="18" charset="0"/>
                          </a:rPr>
                        </m:ctrlPr>
                      </m:accPr>
                      <m:e>
                        <m:r>
                          <a:rPr lang="en-GB" sz="2400" i="1" dirty="0">
                            <a:latin typeface="Cambria Math"/>
                          </a:rPr>
                          <m:t>𝑦</m:t>
                        </m:r>
                      </m:e>
                    </m:acc>
                    <m:r>
                      <a:rPr lang="en-GB" sz="2400" i="1" dirty="0">
                        <a:latin typeface="Cambria Math"/>
                        <a:ea typeface="Cambria Math"/>
                      </a:rPr>
                      <m:t>±</m:t>
                    </m:r>
                    <m:sSub>
                      <m:sSubPr>
                        <m:ctrlPr>
                          <a:rPr lang="en-GB" sz="2400" i="1">
                            <a:latin typeface="Cambria Math" panose="02040503050406030204" pitchFamily="18" charset="0"/>
                            <a:ea typeface="Cambria Math"/>
                          </a:rPr>
                        </m:ctrlPr>
                      </m:sSubPr>
                      <m:e>
                        <m:r>
                          <a:rPr lang="en-GB" sz="2400" i="1">
                            <a:latin typeface="Cambria Math"/>
                            <a:ea typeface="Cambria Math"/>
                          </a:rPr>
                          <m:t>𝛿</m:t>
                        </m:r>
                      </m:e>
                      <m:sub>
                        <m:r>
                          <a:rPr lang="en-US" sz="2400" i="1">
                            <a:latin typeface="Cambria Math"/>
                            <a:ea typeface="Cambria Math"/>
                          </a:rPr>
                          <m:t>0</m:t>
                        </m:r>
                      </m:sub>
                    </m:sSub>
                  </m:oMath>
                </a14:m>
                <a:r>
                  <a:rPr lang="en-GB" sz="2400" dirty="0"/>
                  <a:t> </a:t>
                </a:r>
                <a14:m>
                  <m:oMath xmlns:m="http://schemas.openxmlformats.org/officeDocument/2006/math">
                    <m:r>
                      <a:rPr lang="en-US" sz="2400" b="0" i="0" smtClean="0">
                        <a:latin typeface="Cambria Math"/>
                      </a:rPr>
                      <m:t>(</m:t>
                    </m:r>
                    <m:r>
                      <a:rPr lang="en-US" sz="2400" b="0" i="1" smtClean="0">
                        <a:latin typeface="Cambria Math"/>
                      </a:rPr>
                      <m:t>𝑏</m:t>
                    </m:r>
                    <m:r>
                      <a:rPr lang="en-US" sz="2400" b="0" i="1" smtClean="0">
                        <a:latin typeface="Cambria Math"/>
                      </a:rPr>
                      <m:t>=1…</m:t>
                    </m:r>
                    <m:r>
                      <a:rPr lang="en-US" sz="2400" b="0" i="1" smtClean="0">
                        <a:latin typeface="Cambria Math"/>
                      </a:rPr>
                      <m:t>𝑁</m:t>
                    </m:r>
                    <m:r>
                      <a:rPr lang="en-US" sz="2400" b="0" i="1" smtClean="0">
                        <a:latin typeface="Cambria Math"/>
                      </a:rPr>
                      <m:t>)</m:t>
                    </m:r>
                  </m:oMath>
                </a14:m>
                <a:endParaRPr lang="en-GB" sz="2400" dirty="0"/>
              </a:p>
              <a:p>
                <a:pPr marL="457200" indent="-457200">
                  <a:buFont typeface="+mj-lt"/>
                  <a:buAutoNum type="arabicPeriod"/>
                </a:pPr>
                <a:r>
                  <a:rPr lang="en-GB" sz="2400" dirty="0"/>
                  <a:t>Choose a metric </a:t>
                </a:r>
                <a14:m>
                  <m:oMath xmlns:m="http://schemas.openxmlformats.org/officeDocument/2006/math">
                    <m:r>
                      <a:rPr lang="en-US" sz="2400" i="1">
                        <a:latin typeface="Cambria Math"/>
                      </a:rPr>
                      <m:t>𝑀</m:t>
                    </m:r>
                  </m:oMath>
                </a14:m>
                <a:r>
                  <a:rPr lang="en-GB" sz="2400" dirty="0"/>
                  <a:t> of departure from the desired coverage </a:t>
                </a:r>
                <a14:m>
                  <m:oMath xmlns:m="http://schemas.openxmlformats.org/officeDocument/2006/math">
                    <m:r>
                      <a:rPr lang="en-US" sz="2400" b="0" i="1" smtClean="0">
                        <a:latin typeface="Cambria Math"/>
                      </a:rPr>
                      <m:t>1−</m:t>
                    </m:r>
                    <m:r>
                      <a:rPr lang="en-US" sz="2400" b="0" i="1" smtClean="0">
                        <a:latin typeface="Cambria Math"/>
                        <a:ea typeface="Cambria Math"/>
                      </a:rPr>
                      <m:t>𝛼</m:t>
                    </m:r>
                  </m:oMath>
                </a14:m>
                <a:r>
                  <a:rPr lang="en-GB" sz="2400" dirty="0"/>
                  <a:t> (“</a:t>
                </a:r>
                <a:r>
                  <a:rPr lang="en-GB" sz="2400" dirty="0" err="1"/>
                  <a:t>miscoverage</a:t>
                </a:r>
                <a:r>
                  <a:rPr lang="en-GB" sz="2400" dirty="0"/>
                  <a:t>”); this is a scalar obtained e.g. by averaging </a:t>
                </a:r>
                <a14:m>
                  <m:oMath xmlns:m="http://schemas.openxmlformats.org/officeDocument/2006/math">
                    <m:sSub>
                      <m:sSubPr>
                        <m:ctrlPr>
                          <a:rPr lang="en-GB" sz="2400" i="1">
                            <a:latin typeface="Cambria Math" panose="02040503050406030204" pitchFamily="18" charset="0"/>
                          </a:rPr>
                        </m:ctrlPr>
                      </m:sSubPr>
                      <m:e>
                        <m:r>
                          <a:rPr lang="en-US" sz="2400" i="1">
                            <a:latin typeface="Cambria Math"/>
                          </a:rPr>
                          <m:t>𝐶</m:t>
                        </m:r>
                      </m:e>
                      <m:sub>
                        <m:r>
                          <a:rPr lang="en-US" sz="2400" i="1">
                            <a:latin typeface="Cambria Math"/>
                          </a:rPr>
                          <m:t>𝑏</m:t>
                        </m:r>
                      </m:sub>
                    </m:sSub>
                    <m:r>
                      <a:rPr lang="en-US" sz="2400" b="0" i="1" smtClean="0">
                        <a:latin typeface="Cambria Math"/>
                      </a:rPr>
                      <m:t>−(</m:t>
                    </m:r>
                    <m:r>
                      <a:rPr lang="en-US" sz="2400" i="1">
                        <a:latin typeface="Cambria Math"/>
                      </a:rPr>
                      <m:t>1−</m:t>
                    </m:r>
                    <m:r>
                      <a:rPr lang="en-US" sz="2400" i="1">
                        <a:latin typeface="Cambria Math"/>
                        <a:ea typeface="Cambria Math"/>
                      </a:rPr>
                      <m:t>𝛼</m:t>
                    </m:r>
                  </m:oMath>
                </a14:m>
                <a:r>
                  <a:rPr lang="en-GB" sz="2400" dirty="0"/>
                  <a:t>) through </a:t>
                </a:r>
                <a14:m>
                  <m:oMath xmlns:m="http://schemas.openxmlformats.org/officeDocument/2006/math">
                    <m:r>
                      <a:rPr lang="en-US" sz="2400" i="1">
                        <a:latin typeface="Cambria Math"/>
                      </a:rPr>
                      <m:t>𝑏</m:t>
                    </m:r>
                  </m:oMath>
                </a14:m>
                <a:r>
                  <a:rPr lang="en-GB" sz="2400" dirty="0"/>
                  <a:t>, </a:t>
                </a:r>
                <a14:m>
                  <m:oMath xmlns:m="http://schemas.openxmlformats.org/officeDocument/2006/math">
                    <m:r>
                      <a:rPr lang="en-US" sz="2400" i="1">
                        <a:latin typeface="Cambria Math"/>
                      </a:rPr>
                      <m:t>𝑏</m:t>
                    </m:r>
                    <m:r>
                      <a:rPr lang="en-US" sz="2400" i="1">
                        <a:latin typeface="Cambria Math"/>
                      </a:rPr>
                      <m:t>=1…</m:t>
                    </m:r>
                    <m:r>
                      <a:rPr lang="en-US" sz="2400" i="1">
                        <a:latin typeface="Cambria Math"/>
                      </a:rPr>
                      <m:t>𝑁</m:t>
                    </m:r>
                  </m:oMath>
                </a14:m>
                <a:endParaRPr lang="en-GB" sz="2400" dirty="0"/>
              </a:p>
              <a:p>
                <a:pPr marL="457200" indent="-457200">
                  <a:buFont typeface="+mj-lt"/>
                  <a:buAutoNum type="arabicPeriod"/>
                </a:pPr>
                <a:r>
                  <a:rPr lang="en-GB" sz="2400" dirty="0"/>
                  <a:t>Choose a parametric function </a:t>
                </a:r>
                <a14:m>
                  <m:oMath xmlns:m="http://schemas.openxmlformats.org/officeDocument/2006/math">
                    <m:r>
                      <a:rPr lang="en-US" sz="2400" b="0" i="1" smtClean="0">
                        <a:latin typeface="Cambria Math"/>
                      </a:rPr>
                      <m:t>𝑓</m:t>
                    </m:r>
                    <m:r>
                      <a:rPr lang="en-US" sz="2400" b="0" i="1" smtClean="0">
                        <a:latin typeface="Cambria Math"/>
                      </a:rPr>
                      <m:t>(</m:t>
                    </m:r>
                    <m:acc>
                      <m:accPr>
                        <m:chr m:val="̂"/>
                        <m:ctrlPr>
                          <a:rPr lang="en-GB" sz="2400" i="1" dirty="0">
                            <a:latin typeface="Cambria Math" panose="02040503050406030204" pitchFamily="18" charset="0"/>
                          </a:rPr>
                        </m:ctrlPr>
                      </m:accPr>
                      <m:e>
                        <m:r>
                          <a:rPr lang="en-GB" sz="2400" i="1" dirty="0">
                            <a:latin typeface="Cambria Math"/>
                          </a:rPr>
                          <m:t>𝑦</m:t>
                        </m:r>
                      </m:e>
                    </m:acc>
                    <m:r>
                      <a:rPr lang="en-US" sz="2400" b="0" i="1" dirty="0" smtClean="0">
                        <a:latin typeface="Cambria Math"/>
                      </a:rPr>
                      <m:t>; </m:t>
                    </m:r>
                    <m:r>
                      <a:rPr lang="en-US" sz="2400" b="1" i="0" smtClean="0">
                        <a:latin typeface="Cambria Math"/>
                      </a:rPr>
                      <m:t>𝐩</m:t>
                    </m:r>
                    <m:r>
                      <a:rPr lang="en-US" sz="2400" b="0" i="1" smtClean="0">
                        <a:latin typeface="Cambria Math"/>
                      </a:rPr>
                      <m:t>)</m:t>
                    </m:r>
                  </m:oMath>
                </a14:m>
                <a:r>
                  <a:rPr lang="en-GB" sz="2400" dirty="0"/>
                  <a:t> that scales </a:t>
                </a:r>
                <a14:m>
                  <m:oMath xmlns:m="http://schemas.openxmlformats.org/officeDocument/2006/math">
                    <m:sSub>
                      <m:sSubPr>
                        <m:ctrlPr>
                          <a:rPr lang="en-GB" sz="2400" i="1">
                            <a:latin typeface="Cambria Math" panose="02040503050406030204" pitchFamily="18" charset="0"/>
                            <a:ea typeface="Cambria Math"/>
                          </a:rPr>
                        </m:ctrlPr>
                      </m:sSubPr>
                      <m:e>
                        <m:r>
                          <a:rPr lang="en-GB" sz="2400" i="1">
                            <a:latin typeface="Cambria Math"/>
                            <a:ea typeface="Cambria Math"/>
                          </a:rPr>
                          <m:t>𝛿</m:t>
                        </m:r>
                      </m:e>
                      <m:sub>
                        <m:r>
                          <a:rPr lang="en-US" sz="2400" i="1">
                            <a:latin typeface="Cambria Math"/>
                            <a:ea typeface="Cambria Math"/>
                          </a:rPr>
                          <m:t>0</m:t>
                        </m:r>
                      </m:sub>
                    </m:sSub>
                  </m:oMath>
                </a14:m>
                <a:r>
                  <a:rPr lang="en-GB" sz="2400" dirty="0"/>
                  <a:t> along </a:t>
                </a:r>
                <a14:m>
                  <m:oMath xmlns:m="http://schemas.openxmlformats.org/officeDocument/2006/math">
                    <m:acc>
                      <m:accPr>
                        <m:chr m:val="̂"/>
                        <m:ctrlPr>
                          <a:rPr lang="en-GB" sz="2400" i="1" dirty="0">
                            <a:latin typeface="Cambria Math" panose="02040503050406030204" pitchFamily="18" charset="0"/>
                          </a:rPr>
                        </m:ctrlPr>
                      </m:accPr>
                      <m:e>
                        <m:r>
                          <a:rPr lang="en-GB" sz="2400" i="1" dirty="0">
                            <a:latin typeface="Cambria Math"/>
                          </a:rPr>
                          <m:t>𝑦</m:t>
                        </m:r>
                      </m:e>
                    </m:acc>
                  </m:oMath>
                </a14:m>
                <a:endParaRPr lang="en-GB" sz="2400" dirty="0"/>
              </a:p>
              <a:p>
                <a:pPr marL="457200" indent="-457200">
                  <a:buFont typeface="+mj-lt"/>
                  <a:buAutoNum type="arabicPeriod"/>
                </a:pPr>
                <a:r>
                  <a:rPr lang="en-GB" sz="2400" dirty="0"/>
                  <a:t>Optimise the parameter vector </a:t>
                </a:r>
                <a14:m>
                  <m:oMath xmlns:m="http://schemas.openxmlformats.org/officeDocument/2006/math">
                    <m:r>
                      <a:rPr lang="en-US" sz="2400" b="1" i="0">
                        <a:latin typeface="Cambria Math"/>
                      </a:rPr>
                      <m:t>𝐩</m:t>
                    </m:r>
                  </m:oMath>
                </a14:m>
                <a:r>
                  <a:rPr lang="en-GB" sz="2400" dirty="0"/>
                  <a:t> for minimal </a:t>
                </a:r>
                <a14:m>
                  <m:oMath xmlns:m="http://schemas.openxmlformats.org/officeDocument/2006/math">
                    <m:r>
                      <a:rPr lang="en-US" sz="2400" i="1">
                        <a:latin typeface="Cambria Math"/>
                      </a:rPr>
                      <m:t>𝑀</m:t>
                    </m:r>
                  </m:oMath>
                </a14:m>
                <a:endParaRPr lang="en-US" sz="2400" dirty="0"/>
              </a:p>
              <a:p>
                <a:pPr marL="457200" indent="-457200">
                  <a:buFont typeface="+mj-lt"/>
                  <a:buAutoNum type="arabicPeriod"/>
                </a:pPr>
                <a:r>
                  <a:rPr lang="en-US" sz="1900" i="1" dirty="0"/>
                  <a:t>Optional: re-run CP to ensure marginal validity is still satisfied (only a modest correction expected, since target of </a:t>
                </a:r>
                <a:r>
                  <a:rPr lang="en-US" sz="1900" i="1" dirty="0" err="1"/>
                  <a:t>opimisation</a:t>
                </a:r>
                <a:r>
                  <a:rPr lang="en-US" sz="1900" i="1" dirty="0"/>
                  <a:t> is conditional validity with the same coverage)</a:t>
                </a:r>
              </a:p>
              <a:p>
                <a:pPr marL="457200" indent="-457200">
                  <a:buFont typeface="+mj-lt"/>
                  <a:buAutoNum type="arabicPeriod"/>
                </a:pPr>
                <a:endParaRPr lang="en-US" sz="2400" dirty="0"/>
              </a:p>
              <a:p>
                <a:pPr marL="0" indent="0">
                  <a:buNone/>
                </a:pPr>
                <a:r>
                  <a:rPr lang="en-GB" sz="2400" u="sng" dirty="0"/>
                  <a:t>Result</a:t>
                </a:r>
                <a:r>
                  <a:rPr lang="en-GB" sz="2400" dirty="0"/>
                  <a:t>: optimised function </a:t>
                </a:r>
                <a14:m>
                  <m:oMath xmlns:m="http://schemas.openxmlformats.org/officeDocument/2006/math">
                    <m:r>
                      <a:rPr lang="en-US" sz="2400" i="1">
                        <a:latin typeface="Cambria Math"/>
                      </a:rPr>
                      <m:t>𝑓</m:t>
                    </m:r>
                    <m:r>
                      <a:rPr lang="en-US" sz="2400" i="1">
                        <a:latin typeface="Cambria Math"/>
                      </a:rPr>
                      <m:t>(</m:t>
                    </m:r>
                    <m:acc>
                      <m:accPr>
                        <m:chr m:val="̂"/>
                        <m:ctrlPr>
                          <a:rPr lang="en-GB" sz="2400" i="1" dirty="0">
                            <a:latin typeface="Cambria Math" panose="02040503050406030204" pitchFamily="18" charset="0"/>
                          </a:rPr>
                        </m:ctrlPr>
                      </m:accPr>
                      <m:e>
                        <m:r>
                          <a:rPr lang="en-GB" sz="2400" i="1" dirty="0">
                            <a:latin typeface="Cambria Math"/>
                          </a:rPr>
                          <m:t>𝑦</m:t>
                        </m:r>
                      </m:e>
                    </m:acc>
                    <m:r>
                      <a:rPr lang="en-US" sz="2400" i="1" dirty="0">
                        <a:latin typeface="Cambria Math"/>
                      </a:rPr>
                      <m:t>; </m:t>
                    </m:r>
                    <m:r>
                      <a:rPr lang="en-US" sz="2400" b="1" i="0">
                        <a:latin typeface="Cambria Math"/>
                      </a:rPr>
                      <m:t>𝐩</m:t>
                    </m:r>
                    <m:r>
                      <a:rPr lang="en-US" sz="2400" i="1">
                        <a:latin typeface="Cambria Math"/>
                      </a:rPr>
                      <m:t>)</m:t>
                    </m:r>
                  </m:oMath>
                </a14:m>
                <a:r>
                  <a:rPr lang="en-GB" sz="2400" dirty="0"/>
                  <a:t> scaling </a:t>
                </a:r>
                <a14:m>
                  <m:oMath xmlns:m="http://schemas.openxmlformats.org/officeDocument/2006/math">
                    <m:sSub>
                      <m:sSubPr>
                        <m:ctrlPr>
                          <a:rPr lang="en-GB" sz="2400" i="1">
                            <a:latin typeface="Cambria Math" panose="02040503050406030204" pitchFamily="18" charset="0"/>
                            <a:ea typeface="Cambria Math"/>
                          </a:rPr>
                        </m:ctrlPr>
                      </m:sSubPr>
                      <m:e>
                        <m:r>
                          <a:rPr lang="en-GB" sz="2400" i="1">
                            <a:latin typeface="Cambria Math"/>
                            <a:ea typeface="Cambria Math"/>
                          </a:rPr>
                          <m:t>𝛿</m:t>
                        </m:r>
                      </m:e>
                      <m:sub>
                        <m:r>
                          <a:rPr lang="en-US" sz="2400" i="1">
                            <a:latin typeface="Cambria Math"/>
                            <a:ea typeface="Cambria Math"/>
                          </a:rPr>
                          <m:t>0</m:t>
                        </m:r>
                      </m:sub>
                    </m:sSub>
                  </m:oMath>
                </a14:m>
                <a:r>
                  <a:rPr lang="en-GB" sz="2400" dirty="0"/>
                  <a:t> such that </a:t>
                </a:r>
                <a14:m>
                  <m:oMath xmlns:m="http://schemas.openxmlformats.org/officeDocument/2006/math">
                    <m:r>
                      <a:rPr lang="en-US" sz="2400" i="1">
                        <a:latin typeface="Cambria Math"/>
                      </a:rPr>
                      <m:t>𝐶</m:t>
                    </m:r>
                    <m:d>
                      <m:dPr>
                        <m:ctrlPr>
                          <a:rPr lang="en-US" sz="2400" b="0" i="1" smtClean="0">
                            <a:latin typeface="Cambria Math" panose="02040503050406030204" pitchFamily="18" charset="0"/>
                          </a:rPr>
                        </m:ctrlPr>
                      </m:dPr>
                      <m:e>
                        <m:acc>
                          <m:accPr>
                            <m:chr m:val="̂"/>
                            <m:ctrlPr>
                              <a:rPr lang="en-GB" sz="2400" i="1" dirty="0">
                                <a:latin typeface="Cambria Math" panose="02040503050406030204" pitchFamily="18" charset="0"/>
                              </a:rPr>
                            </m:ctrlPr>
                          </m:accPr>
                          <m:e>
                            <m:r>
                              <a:rPr lang="en-GB" sz="2400" i="1" dirty="0">
                                <a:latin typeface="Cambria Math"/>
                              </a:rPr>
                              <m:t>𝑦</m:t>
                            </m:r>
                          </m:e>
                        </m:acc>
                        <m:r>
                          <a:rPr lang="en-GB" sz="2400" i="1" dirty="0" smtClean="0">
                            <a:latin typeface="Cambria Math"/>
                            <a:ea typeface="Cambria Math"/>
                          </a:rPr>
                          <m:t>±</m:t>
                        </m:r>
                        <m:r>
                          <a:rPr lang="en-US" sz="2400" b="0" i="1" dirty="0" smtClean="0">
                            <a:latin typeface="Cambria Math"/>
                            <a:ea typeface="Cambria Math"/>
                          </a:rPr>
                          <m:t>𝑓</m:t>
                        </m:r>
                        <m:sSub>
                          <m:sSubPr>
                            <m:ctrlPr>
                              <a:rPr lang="en-GB" sz="2400" i="1">
                                <a:latin typeface="Cambria Math" panose="02040503050406030204" pitchFamily="18" charset="0"/>
                                <a:ea typeface="Cambria Math"/>
                              </a:rPr>
                            </m:ctrlPr>
                          </m:sSubPr>
                          <m:e>
                            <m:r>
                              <a:rPr lang="en-GB" sz="2400" i="1">
                                <a:latin typeface="Cambria Math"/>
                                <a:ea typeface="Cambria Math"/>
                              </a:rPr>
                              <m:t>𝛿</m:t>
                            </m:r>
                          </m:e>
                          <m:sub>
                            <m:r>
                              <a:rPr lang="en-US" sz="2400" i="1">
                                <a:latin typeface="Cambria Math"/>
                                <a:ea typeface="Cambria Math"/>
                              </a:rPr>
                              <m:t>0</m:t>
                            </m:r>
                          </m:sub>
                        </m:sSub>
                      </m:e>
                    </m:d>
                    <m:r>
                      <a:rPr lang="en-US" sz="2400" b="0" i="1" smtClean="0">
                        <a:latin typeface="Cambria Math"/>
                        <a:ea typeface="Cambria Math"/>
                      </a:rPr>
                      <m:t>~</m:t>
                    </m:r>
                    <m:r>
                      <a:rPr lang="en-US" sz="2400" i="1">
                        <a:latin typeface="Cambria Math"/>
                      </a:rPr>
                      <m:t>1−</m:t>
                    </m:r>
                    <m:r>
                      <a:rPr lang="en-US" sz="2400" i="1">
                        <a:latin typeface="Cambria Math"/>
                        <a:ea typeface="Cambria Math"/>
                      </a:rPr>
                      <m:t>𝛼</m:t>
                    </m:r>
                    <m:r>
                      <a:rPr lang="en-US" sz="2400" b="0" i="1" smtClean="0">
                        <a:latin typeface="Cambria Math"/>
                        <a:ea typeface="Cambria Math"/>
                      </a:rPr>
                      <m:t>,  ∀</m:t>
                    </m:r>
                    <m:acc>
                      <m:accPr>
                        <m:chr m:val="̂"/>
                        <m:ctrlPr>
                          <a:rPr lang="en-GB" sz="2400" i="1" dirty="0">
                            <a:latin typeface="Cambria Math" panose="02040503050406030204" pitchFamily="18" charset="0"/>
                          </a:rPr>
                        </m:ctrlPr>
                      </m:accPr>
                      <m:e>
                        <m:r>
                          <a:rPr lang="en-GB" sz="2400" i="1" dirty="0">
                            <a:latin typeface="Cambria Math"/>
                          </a:rPr>
                          <m:t>𝑦</m:t>
                        </m:r>
                      </m:e>
                    </m:acc>
                  </m:oMath>
                </a14:m>
                <a:endParaRPr lang="en-GB" sz="2400" dirty="0"/>
              </a:p>
              <a:p>
                <a:pPr marL="457200" indent="-457200">
                  <a:buFont typeface="+mj-lt"/>
                  <a:buAutoNum type="arabicPeriod"/>
                </a:pPr>
                <a:endParaRPr lang="en-GB" sz="2400" dirty="0"/>
              </a:p>
            </p:txBody>
          </p:sp>
        </mc:Choice>
        <mc:Fallback xmlns="">
          <p:sp>
            <p:nvSpPr>
              <p:cNvPr id="2" name="Vertical Text Placeholder 1">
                <a:extLst>
                  <a:ext uri="{FF2B5EF4-FFF2-40B4-BE49-F238E27FC236}">
                    <a16:creationId xmlns="" xmlns:a16="http://schemas.microsoft.com/office/drawing/2014/main" id="{F3F9F14A-FE53-8F26-2BF3-E469993B236E}"/>
                  </a:ext>
                </a:extLst>
              </p:cNvPr>
              <p:cNvSpPr>
                <a:spLocks noGrp="1" noRot="1" noChangeAspect="1" noMove="1" noResize="1" noEditPoints="1" noAdjustHandles="1" noChangeArrowheads="1" noChangeShapeType="1" noTextEdit="1"/>
              </p:cNvSpPr>
              <p:nvPr>
                <p:ph type="body" orient="vert" idx="1"/>
              </p:nvPr>
            </p:nvSpPr>
            <p:spPr>
              <a:xfrm>
                <a:off x="777233" y="1924050"/>
                <a:ext cx="10827107" cy="4370244"/>
              </a:xfrm>
              <a:blipFill rotWithShape="1">
                <a:blip r:embed="rId3"/>
                <a:stretch>
                  <a:fillRect l="-1575" t="-3343" r="-1181" b="-1393"/>
                </a:stretch>
              </a:blipFill>
            </p:spPr>
            <p:txBody>
              <a:bodyPr/>
              <a:lstStyle/>
              <a:p>
                <a:r>
                  <a:rPr lang="en-US">
                    <a:noFill/>
                  </a:rPr>
                  <a:t> </a:t>
                </a:r>
              </a:p>
            </p:txBody>
          </p:sp>
        </mc:Fallback>
      </mc:AlternateContent>
      <p:sp>
        <p:nvSpPr>
          <p:cNvPr id="3" name="Vertical Text Placeholder 2">
            <a:extLst>
              <a:ext uri="{FF2B5EF4-FFF2-40B4-BE49-F238E27FC236}">
                <a16:creationId xmlns:a16="http://schemas.microsoft.com/office/drawing/2014/main" id="{1271CFB6-225D-3DF7-E7D7-D3A9E10EA04F}"/>
              </a:ext>
            </a:extLst>
          </p:cNvPr>
          <p:cNvSpPr>
            <a:spLocks noGrp="1"/>
          </p:cNvSpPr>
          <p:nvPr>
            <p:ph type="body" orient="vert" idx="15"/>
          </p:nvPr>
        </p:nvSpPr>
        <p:spPr/>
        <p:txBody>
          <a:bodyPr/>
          <a:lstStyle/>
          <a:p>
            <a:endParaRPr lang="en-GB"/>
          </a:p>
        </p:txBody>
      </p:sp>
      <p:sp>
        <p:nvSpPr>
          <p:cNvPr id="5" name="Title 4">
            <a:extLst>
              <a:ext uri="{FF2B5EF4-FFF2-40B4-BE49-F238E27FC236}">
                <a16:creationId xmlns:a16="http://schemas.microsoft.com/office/drawing/2014/main" id="{63AC6FEE-2481-ABC8-54E0-3D9FDFE3AA42}"/>
              </a:ext>
            </a:extLst>
          </p:cNvPr>
          <p:cNvSpPr>
            <a:spLocks noGrp="1"/>
          </p:cNvSpPr>
          <p:nvPr>
            <p:ph type="title"/>
          </p:nvPr>
        </p:nvSpPr>
        <p:spPr/>
        <p:txBody>
          <a:bodyPr/>
          <a:lstStyle/>
          <a:p>
            <a:r>
              <a:rPr lang="en-GB" dirty="0"/>
              <a:t>Algorithm for </a:t>
            </a:r>
            <a:r>
              <a:rPr lang="en-GB" dirty="0" err="1"/>
              <a:t>adaptivity</a:t>
            </a:r>
            <a:r>
              <a:rPr lang="en-GB" dirty="0"/>
              <a:t> of PIs</a:t>
            </a:r>
          </a:p>
        </p:txBody>
      </p:sp>
      <p:sp>
        <p:nvSpPr>
          <p:cNvPr id="6" name="Date Placeholder 5">
            <a:extLst>
              <a:ext uri="{FF2B5EF4-FFF2-40B4-BE49-F238E27FC236}">
                <a16:creationId xmlns:a16="http://schemas.microsoft.com/office/drawing/2014/main" id="{45157627-67D0-5094-5058-4E7903FE91DF}"/>
              </a:ext>
            </a:extLst>
          </p:cNvPr>
          <p:cNvSpPr>
            <a:spLocks noGrp="1"/>
          </p:cNvSpPr>
          <p:nvPr>
            <p:ph type="dt" sz="half" idx="18"/>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tint val="75000"/>
                  </a:prstClr>
                </a:solidFill>
                <a:effectLst/>
                <a:uLnTx/>
                <a:uFillTx/>
                <a:latin typeface="Franklin Gothic Book"/>
                <a:ea typeface="+mn-ea"/>
                <a:cs typeface="+mn-cs"/>
              </a:rPr>
              <a:t>September 2024</a:t>
            </a:r>
          </a:p>
        </p:txBody>
      </p:sp>
    </p:spTree>
    <p:extLst>
      <p:ext uri="{BB962C8B-B14F-4D97-AF65-F5344CB8AC3E}">
        <p14:creationId xmlns:p14="http://schemas.microsoft.com/office/powerpoint/2010/main" val="34812849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ext Placeholder 1">
            <a:extLst>
              <a:ext uri="{FF2B5EF4-FFF2-40B4-BE49-F238E27FC236}">
                <a16:creationId xmlns:a16="http://schemas.microsoft.com/office/drawing/2014/main" id="{F3F9F14A-FE53-8F26-2BF3-E469993B236E}"/>
              </a:ext>
            </a:extLst>
          </p:cNvPr>
          <p:cNvSpPr>
            <a:spLocks noGrp="1"/>
          </p:cNvSpPr>
          <p:nvPr>
            <p:ph type="body" orient="vert" idx="1"/>
          </p:nvPr>
        </p:nvSpPr>
        <p:spPr>
          <a:xfrm>
            <a:off x="777233" y="1856128"/>
            <a:ext cx="6294127" cy="4438165"/>
          </a:xfrm>
        </p:spPr>
        <p:txBody>
          <a:bodyPr>
            <a:normAutofit/>
          </a:bodyPr>
          <a:lstStyle/>
          <a:p>
            <a:pPr marL="0" indent="0">
              <a:buNone/>
            </a:pPr>
            <a:r>
              <a:rPr lang="en-GB" b="1" dirty="0">
                <a:solidFill>
                  <a:schemeClr val="accent6">
                    <a:lumMod val="75000"/>
                  </a:schemeClr>
                </a:solidFill>
              </a:rPr>
              <a:t>Why Biodiversity?</a:t>
            </a:r>
          </a:p>
          <a:p>
            <a:pPr marL="0" indent="0">
              <a:buNone/>
            </a:pPr>
            <a:r>
              <a:rPr lang="en-GB" sz="2400" dirty="0">
                <a:solidFill>
                  <a:schemeClr val="accent2">
                    <a:lumMod val="75000"/>
                  </a:schemeClr>
                </a:solidFill>
              </a:rPr>
              <a:t>The resilience of our ecosystem depends on the intrinsic </a:t>
            </a:r>
            <a:r>
              <a:rPr lang="en-GB" sz="2400" u="sng" dirty="0">
                <a:solidFill>
                  <a:schemeClr val="accent2">
                    <a:lumMod val="75000"/>
                  </a:schemeClr>
                </a:solidFill>
              </a:rPr>
              <a:t>interdependence</a:t>
            </a:r>
            <a:r>
              <a:rPr lang="en-GB" sz="2400" dirty="0">
                <a:solidFill>
                  <a:schemeClr val="accent2">
                    <a:lumMod val="75000"/>
                  </a:schemeClr>
                </a:solidFill>
              </a:rPr>
              <a:t> between all the different species and their interactions</a:t>
            </a:r>
          </a:p>
          <a:p>
            <a:pPr>
              <a:lnSpc>
                <a:spcPct val="150000"/>
              </a:lnSpc>
            </a:pPr>
            <a:r>
              <a:rPr lang="en-GB" sz="2400" dirty="0"/>
              <a:t>Is vital for the prosperity of all life on earth </a:t>
            </a:r>
          </a:p>
          <a:p>
            <a:pPr>
              <a:lnSpc>
                <a:spcPct val="150000"/>
              </a:lnSpc>
            </a:pPr>
            <a:r>
              <a:rPr lang="en-GB" sz="2400" dirty="0"/>
              <a:t>Under threat due to broad anthropogenic changes</a:t>
            </a:r>
          </a:p>
          <a:p>
            <a:pPr>
              <a:lnSpc>
                <a:spcPct val="150000"/>
              </a:lnSpc>
            </a:pPr>
            <a:r>
              <a:rPr lang="en-GB" sz="2400" dirty="0"/>
              <a:t>Significant impact on Earth’s ability to sustain life</a:t>
            </a:r>
          </a:p>
          <a:p>
            <a:pPr marL="0" indent="0">
              <a:buNone/>
            </a:pPr>
            <a:endParaRPr lang="en-GB" sz="2400" dirty="0"/>
          </a:p>
        </p:txBody>
      </p:sp>
      <p:sp>
        <p:nvSpPr>
          <p:cNvPr id="3" name="Vertical Text Placeholder 2">
            <a:extLst>
              <a:ext uri="{FF2B5EF4-FFF2-40B4-BE49-F238E27FC236}">
                <a16:creationId xmlns:a16="http://schemas.microsoft.com/office/drawing/2014/main" id="{1271CFB6-225D-3DF7-E7D7-D3A9E10EA04F}"/>
              </a:ext>
            </a:extLst>
          </p:cNvPr>
          <p:cNvSpPr>
            <a:spLocks noGrp="1"/>
          </p:cNvSpPr>
          <p:nvPr>
            <p:ph type="body" orient="vert" idx="15"/>
          </p:nvPr>
        </p:nvSpPr>
        <p:spPr/>
        <p:txBody>
          <a:bodyPr/>
          <a:lstStyle/>
          <a:p>
            <a:endParaRPr lang="en-GB"/>
          </a:p>
        </p:txBody>
      </p:sp>
      <p:sp>
        <p:nvSpPr>
          <p:cNvPr id="5" name="Title 4">
            <a:extLst>
              <a:ext uri="{FF2B5EF4-FFF2-40B4-BE49-F238E27FC236}">
                <a16:creationId xmlns:a16="http://schemas.microsoft.com/office/drawing/2014/main" id="{63AC6FEE-2481-ABC8-54E0-3D9FDFE3AA42}"/>
              </a:ext>
            </a:extLst>
          </p:cNvPr>
          <p:cNvSpPr>
            <a:spLocks noGrp="1"/>
          </p:cNvSpPr>
          <p:nvPr>
            <p:ph type="title"/>
          </p:nvPr>
        </p:nvSpPr>
        <p:spPr/>
        <p:txBody>
          <a:bodyPr/>
          <a:lstStyle/>
          <a:p>
            <a:r>
              <a:rPr lang="en-GB" dirty="0"/>
              <a:t>Use Case: </a:t>
            </a:r>
            <a:r>
              <a:rPr lang="en-GB" dirty="0" err="1"/>
              <a:t>BioDT</a:t>
            </a:r>
            <a:endParaRPr lang="en-GB" dirty="0"/>
          </a:p>
        </p:txBody>
      </p:sp>
      <p:sp>
        <p:nvSpPr>
          <p:cNvPr id="6" name="Date Placeholder 5">
            <a:extLst>
              <a:ext uri="{FF2B5EF4-FFF2-40B4-BE49-F238E27FC236}">
                <a16:creationId xmlns:a16="http://schemas.microsoft.com/office/drawing/2014/main" id="{45157627-67D0-5094-5058-4E7903FE91DF}"/>
              </a:ext>
            </a:extLst>
          </p:cNvPr>
          <p:cNvSpPr>
            <a:spLocks noGrp="1"/>
          </p:cNvSpPr>
          <p:nvPr>
            <p:ph type="dt" sz="half" idx="18"/>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tint val="75000"/>
                  </a:prstClr>
                </a:solidFill>
                <a:effectLst/>
                <a:uLnTx/>
                <a:uFillTx/>
                <a:latin typeface="Franklin Gothic Book"/>
                <a:ea typeface="+mn-ea"/>
                <a:cs typeface="+mn-cs"/>
              </a:rPr>
              <a:t>September 2024</a:t>
            </a:r>
          </a:p>
        </p:txBody>
      </p:sp>
      <p:pic>
        <p:nvPicPr>
          <p:cNvPr id="1026" name="Picture 2">
            <a:extLst>
              <a:ext uri="{FF2B5EF4-FFF2-40B4-BE49-F238E27FC236}">
                <a16:creationId xmlns:a16="http://schemas.microsoft.com/office/drawing/2014/main" id="{7ACC5E83-74C7-0718-AD79-3E5D92FEF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1212" y="2309283"/>
            <a:ext cx="4567733" cy="353185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6D4DE3D-BDB6-23E8-3D0B-4671F01662AE}"/>
              </a:ext>
            </a:extLst>
          </p:cNvPr>
          <p:cNvSpPr txBox="1"/>
          <p:nvPr/>
        </p:nvSpPr>
        <p:spPr>
          <a:xfrm>
            <a:off x="1945640" y="6352143"/>
            <a:ext cx="7995920" cy="369332"/>
          </a:xfrm>
          <a:prstGeom prst="rect">
            <a:avLst/>
          </a:prstGeom>
          <a:noFill/>
        </p:spPr>
        <p:txBody>
          <a:bodyPr wrap="square">
            <a:spAutoFit/>
          </a:bodyPr>
          <a:lstStyle/>
          <a:p>
            <a:r>
              <a:rPr lang="en-US" dirty="0"/>
              <a:t>https://</a:t>
            </a:r>
            <a:r>
              <a:rPr lang="en-US" dirty="0" err="1"/>
              <a:t>biodt.eu</a:t>
            </a:r>
            <a:r>
              <a:rPr lang="en-US" dirty="0"/>
              <a:t>/</a:t>
            </a:r>
          </a:p>
        </p:txBody>
      </p:sp>
    </p:spTree>
    <p:extLst>
      <p:ext uri="{BB962C8B-B14F-4D97-AF65-F5344CB8AC3E}">
        <p14:creationId xmlns:p14="http://schemas.microsoft.com/office/powerpoint/2010/main" val="141540703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38267-2BA9-4A06-FF0C-E50F53D70497}"/>
            </a:ext>
          </a:extLst>
        </p:cNvPr>
        <p:cNvGrpSpPr/>
        <p:nvPr/>
      </p:nvGrpSpPr>
      <p:grpSpPr>
        <a:xfrm>
          <a:off x="0" y="0"/>
          <a:ext cx="0" cy="0"/>
          <a:chOff x="0" y="0"/>
          <a:chExt cx="0" cy="0"/>
        </a:xfrm>
      </p:grpSpPr>
      <p:sp>
        <p:nvSpPr>
          <p:cNvPr id="2" name="Vertical Text Placeholder 1">
            <a:extLst>
              <a:ext uri="{FF2B5EF4-FFF2-40B4-BE49-F238E27FC236}">
                <a16:creationId xmlns:a16="http://schemas.microsoft.com/office/drawing/2014/main" id="{11A4B8FA-EE77-E7EC-C2E4-0D5A6721F71C}"/>
              </a:ext>
            </a:extLst>
          </p:cNvPr>
          <p:cNvSpPr>
            <a:spLocks noGrp="1"/>
          </p:cNvSpPr>
          <p:nvPr>
            <p:ph type="body" orient="vert" idx="1"/>
          </p:nvPr>
        </p:nvSpPr>
        <p:spPr/>
        <p:txBody>
          <a:bodyPr>
            <a:normAutofit lnSpcReduction="10000"/>
          </a:bodyPr>
          <a:lstStyle/>
          <a:p>
            <a:r>
              <a:rPr lang="en-GB" sz="2400" dirty="0"/>
              <a:t>Environmental agent-based model for the collective dynamics of grass growth</a:t>
            </a:r>
          </a:p>
          <a:p>
            <a:r>
              <a:rPr lang="en-GB" sz="2400" dirty="0"/>
              <a:t>16 inputs (features), 12 outputs (tasks), black-box</a:t>
            </a:r>
          </a:p>
          <a:p>
            <a:r>
              <a:rPr lang="en-GB" sz="2400" dirty="0"/>
              <a:t>12500 data points: 6250 for </a:t>
            </a:r>
            <a:r>
              <a:rPr lang="en-GB" sz="2400" dirty="0" err="1"/>
              <a:t>metamodel</a:t>
            </a:r>
            <a:r>
              <a:rPr lang="en-GB" sz="2400" dirty="0"/>
              <a:t> training, 6250 for UQ</a:t>
            </a:r>
          </a:p>
          <a:p>
            <a:pPr marL="0" indent="0">
              <a:buNone/>
            </a:pPr>
            <a:endParaRPr lang="en-GB" sz="2400" dirty="0"/>
          </a:p>
          <a:p>
            <a:pPr marL="0" indent="0">
              <a:buNone/>
            </a:pPr>
            <a:r>
              <a:rPr lang="en-GB" sz="2400" u="sng" dirty="0"/>
              <a:t>Action</a:t>
            </a:r>
            <a:r>
              <a:rPr lang="en-GB" sz="2400" dirty="0"/>
              <a:t>:</a:t>
            </a:r>
          </a:p>
          <a:p>
            <a:pPr marL="0" indent="0">
              <a:buNone/>
            </a:pPr>
            <a:r>
              <a:rPr lang="en-GB" sz="2400" dirty="0"/>
              <a:t>Build two </a:t>
            </a:r>
            <a:r>
              <a:rPr lang="en-GB" sz="2400" dirty="0" err="1"/>
              <a:t>metamodels</a:t>
            </a:r>
            <a:r>
              <a:rPr lang="en-GB" sz="2400" dirty="0"/>
              <a:t> based on: </a:t>
            </a:r>
          </a:p>
          <a:p>
            <a:pPr marL="0" indent="0">
              <a:buNone/>
            </a:pPr>
            <a:r>
              <a:rPr lang="en-GB" sz="2400" dirty="0"/>
              <a:t>	(</a:t>
            </a:r>
            <a:r>
              <a:rPr lang="en-GB" sz="2400" dirty="0" err="1"/>
              <a:t>i</a:t>
            </a:r>
            <a:r>
              <a:rPr lang="en-GB" sz="2400" dirty="0"/>
              <a:t>) Bayesian Neural Network (BNN): expensive, stochastic, should produce 	  	     adaptive PIs with no further UQ technique</a:t>
            </a:r>
          </a:p>
          <a:p>
            <a:pPr marL="0" indent="0">
              <a:buNone/>
            </a:pPr>
            <a:r>
              <a:rPr lang="en-GB" sz="2400" dirty="0"/>
              <a:t>	(ii) Multilayer Perceptron (MLP): cheap, deterministic, produces no PIs</a:t>
            </a:r>
          </a:p>
          <a:p>
            <a:pPr marL="0" indent="0">
              <a:buNone/>
            </a:pPr>
            <a:endParaRPr lang="en-GB" sz="2400" dirty="0"/>
          </a:p>
          <a:p>
            <a:pPr marL="0" indent="0">
              <a:buNone/>
            </a:pPr>
            <a:r>
              <a:rPr lang="en-GB" sz="2400" u="sng" dirty="0"/>
              <a:t>Question</a:t>
            </a:r>
            <a:r>
              <a:rPr lang="en-GB" sz="2400" dirty="0"/>
              <a:t>: are the PIs constructed by MLP + our algorithm comparable to a BNN?</a:t>
            </a:r>
          </a:p>
        </p:txBody>
      </p:sp>
      <p:sp>
        <p:nvSpPr>
          <p:cNvPr id="3" name="Vertical Text Placeholder 2">
            <a:extLst>
              <a:ext uri="{FF2B5EF4-FFF2-40B4-BE49-F238E27FC236}">
                <a16:creationId xmlns:a16="http://schemas.microsoft.com/office/drawing/2014/main" id="{05A6328B-6C75-89FE-A812-AA251B37B5D9}"/>
              </a:ext>
            </a:extLst>
          </p:cNvPr>
          <p:cNvSpPr>
            <a:spLocks noGrp="1"/>
          </p:cNvSpPr>
          <p:nvPr>
            <p:ph type="body" orient="vert" idx="15"/>
          </p:nvPr>
        </p:nvSpPr>
        <p:spPr/>
        <p:txBody>
          <a:bodyPr/>
          <a:lstStyle/>
          <a:p>
            <a:endParaRPr lang="en-GB"/>
          </a:p>
        </p:txBody>
      </p:sp>
      <p:sp>
        <p:nvSpPr>
          <p:cNvPr id="5" name="Title 4">
            <a:extLst>
              <a:ext uri="{FF2B5EF4-FFF2-40B4-BE49-F238E27FC236}">
                <a16:creationId xmlns:a16="http://schemas.microsoft.com/office/drawing/2014/main" id="{4938EC4B-306B-7410-8739-C76724676BD4}"/>
              </a:ext>
            </a:extLst>
          </p:cNvPr>
          <p:cNvSpPr>
            <a:spLocks noGrp="1"/>
          </p:cNvSpPr>
          <p:nvPr>
            <p:ph type="title"/>
          </p:nvPr>
        </p:nvSpPr>
        <p:spPr/>
        <p:txBody>
          <a:bodyPr/>
          <a:lstStyle/>
          <a:p>
            <a:r>
              <a:rPr lang="en-GB" dirty="0"/>
              <a:t>Case study: </a:t>
            </a:r>
          </a:p>
        </p:txBody>
      </p:sp>
      <p:sp>
        <p:nvSpPr>
          <p:cNvPr id="6" name="Date Placeholder 5">
            <a:extLst>
              <a:ext uri="{FF2B5EF4-FFF2-40B4-BE49-F238E27FC236}">
                <a16:creationId xmlns:a16="http://schemas.microsoft.com/office/drawing/2014/main" id="{FD981761-FE40-2DFF-6ACD-166668B89098}"/>
              </a:ext>
            </a:extLst>
          </p:cNvPr>
          <p:cNvSpPr>
            <a:spLocks noGrp="1"/>
          </p:cNvSpPr>
          <p:nvPr>
            <p:ph type="dt" sz="half" idx="18"/>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tint val="75000"/>
                  </a:prstClr>
                </a:solidFill>
                <a:effectLst/>
                <a:uLnTx/>
                <a:uFillTx/>
                <a:latin typeface="Franklin Gothic Book"/>
                <a:ea typeface="+mn-ea"/>
                <a:cs typeface="+mn-cs"/>
              </a:rPr>
              <a:t>September 2024</a:t>
            </a:r>
          </a:p>
        </p:txBody>
      </p:sp>
      <p:pic>
        <p:nvPicPr>
          <p:cNvPr id="7" name="Picture 4" descr="Franziska Taubert - Helmholtz-Centre for Environmental Research">
            <a:extLst>
              <a:ext uri="{FF2B5EF4-FFF2-40B4-BE49-F238E27FC236}">
                <a16:creationId xmlns:a16="http://schemas.microsoft.com/office/drawing/2014/main" id="{6A5F4ABA-30D3-94FF-0EAD-9DBB783CA9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0905" y="452687"/>
            <a:ext cx="4171950" cy="903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6126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ext Placeholder 1">
            <a:extLst>
              <a:ext uri="{FF2B5EF4-FFF2-40B4-BE49-F238E27FC236}">
                <a16:creationId xmlns:a16="http://schemas.microsoft.com/office/drawing/2014/main" id="{F3F9F14A-FE53-8F26-2BF3-E469993B236E}"/>
              </a:ext>
            </a:extLst>
          </p:cNvPr>
          <p:cNvSpPr>
            <a:spLocks noGrp="1"/>
          </p:cNvSpPr>
          <p:nvPr>
            <p:ph type="body" orient="vert" idx="1"/>
          </p:nvPr>
        </p:nvSpPr>
        <p:spPr>
          <a:xfrm>
            <a:off x="777234" y="1856128"/>
            <a:ext cx="10814692" cy="4438165"/>
          </a:xfrm>
        </p:spPr>
        <p:txBody>
          <a:bodyPr/>
          <a:lstStyle/>
          <a:p>
            <a:pPr marL="0" indent="0">
              <a:buNone/>
            </a:pPr>
            <a:r>
              <a:rPr lang="en-GB" sz="2400" dirty="0"/>
              <a:t>Hidden layers:</a:t>
            </a:r>
          </a:p>
          <a:p>
            <a:r>
              <a:rPr lang="en-GB" sz="2400" dirty="0"/>
              <a:t>MLP: (16 in) – 64 – 32 – (12 out)</a:t>
            </a:r>
          </a:p>
          <a:p>
            <a:r>
              <a:rPr lang="en-GB" sz="2400" dirty="0"/>
              <a:t>BNN: (16 in) – 128 – 256 – 512 – 256 – 128 – (12 out)</a:t>
            </a:r>
          </a:p>
          <a:p>
            <a:endParaRPr lang="en-GB" sz="2400" dirty="0"/>
          </a:p>
          <a:p>
            <a:pPr marL="0" indent="0">
              <a:buNone/>
            </a:pPr>
            <a:r>
              <a:rPr lang="en-GB" sz="2400" dirty="0"/>
              <a:t>Performance for the </a:t>
            </a:r>
            <a:r>
              <a:rPr lang="en-GB" sz="2400" u="sng" dirty="0"/>
              <a:t>mean prediction </a:t>
            </a:r>
            <a:r>
              <a:rPr lang="en-GB" sz="2400" dirty="0"/>
              <a:t>(physical model being the “ground truth”):</a:t>
            </a:r>
          </a:p>
          <a:p>
            <a:pPr marL="0" indent="0">
              <a:buNone/>
            </a:pPr>
            <a:endParaRPr lang="en-GB" sz="2400" dirty="0"/>
          </a:p>
          <a:p>
            <a:pPr marL="0" indent="0">
              <a:buNone/>
            </a:pPr>
            <a:endParaRPr lang="en-GB" sz="2400" dirty="0"/>
          </a:p>
          <a:p>
            <a:pPr marL="0" indent="0">
              <a:buNone/>
            </a:pPr>
            <a:endParaRPr lang="en-GB" sz="2400" dirty="0"/>
          </a:p>
          <a:p>
            <a:pPr marL="0" indent="0">
              <a:buNone/>
            </a:pPr>
            <a:r>
              <a:rPr lang="en-GB" sz="2400" dirty="0"/>
              <a:t>Fairly comparable!</a:t>
            </a:r>
          </a:p>
          <a:p>
            <a:pPr marL="0" indent="0">
              <a:buNone/>
            </a:pPr>
            <a:endParaRPr lang="en-GB" sz="2400" dirty="0"/>
          </a:p>
        </p:txBody>
      </p:sp>
      <p:sp>
        <p:nvSpPr>
          <p:cNvPr id="3" name="Vertical Text Placeholder 2">
            <a:extLst>
              <a:ext uri="{FF2B5EF4-FFF2-40B4-BE49-F238E27FC236}">
                <a16:creationId xmlns:a16="http://schemas.microsoft.com/office/drawing/2014/main" id="{1271CFB6-225D-3DF7-E7D7-D3A9E10EA04F}"/>
              </a:ext>
            </a:extLst>
          </p:cNvPr>
          <p:cNvSpPr>
            <a:spLocks noGrp="1"/>
          </p:cNvSpPr>
          <p:nvPr>
            <p:ph type="body" orient="vert" idx="15"/>
          </p:nvPr>
        </p:nvSpPr>
        <p:spPr/>
        <p:txBody>
          <a:bodyPr/>
          <a:lstStyle/>
          <a:p>
            <a:endParaRPr lang="en-GB"/>
          </a:p>
        </p:txBody>
      </p:sp>
      <p:sp>
        <p:nvSpPr>
          <p:cNvPr id="5" name="Title 4">
            <a:extLst>
              <a:ext uri="{FF2B5EF4-FFF2-40B4-BE49-F238E27FC236}">
                <a16:creationId xmlns:a16="http://schemas.microsoft.com/office/drawing/2014/main" id="{63AC6FEE-2481-ABC8-54E0-3D9FDFE3AA42}"/>
              </a:ext>
            </a:extLst>
          </p:cNvPr>
          <p:cNvSpPr>
            <a:spLocks noGrp="1"/>
          </p:cNvSpPr>
          <p:nvPr>
            <p:ph type="title"/>
          </p:nvPr>
        </p:nvSpPr>
        <p:spPr/>
        <p:txBody>
          <a:bodyPr/>
          <a:lstStyle/>
          <a:p>
            <a:r>
              <a:rPr lang="en-GB" dirty="0" err="1"/>
              <a:t>Comparision</a:t>
            </a:r>
            <a:r>
              <a:rPr lang="en-GB" dirty="0"/>
              <a:t> of </a:t>
            </a:r>
            <a:r>
              <a:rPr lang="en-GB" dirty="0" err="1"/>
              <a:t>metamodels</a:t>
            </a:r>
            <a:endParaRPr lang="en-GB" dirty="0"/>
          </a:p>
        </p:txBody>
      </p:sp>
      <p:sp>
        <p:nvSpPr>
          <p:cNvPr id="6" name="Date Placeholder 5">
            <a:extLst>
              <a:ext uri="{FF2B5EF4-FFF2-40B4-BE49-F238E27FC236}">
                <a16:creationId xmlns:a16="http://schemas.microsoft.com/office/drawing/2014/main" id="{45157627-67D0-5094-5058-4E7903FE91DF}"/>
              </a:ext>
            </a:extLst>
          </p:cNvPr>
          <p:cNvSpPr>
            <a:spLocks noGrp="1"/>
          </p:cNvSpPr>
          <p:nvPr>
            <p:ph type="dt" sz="half" idx="18"/>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tint val="75000"/>
                  </a:prstClr>
                </a:solidFill>
                <a:effectLst/>
                <a:uLnTx/>
                <a:uFillTx/>
                <a:latin typeface="Franklin Gothic Book"/>
                <a:ea typeface="+mn-ea"/>
                <a:cs typeface="+mn-cs"/>
              </a:rPr>
              <a:t>September 2024</a:t>
            </a:r>
          </a:p>
        </p:txBody>
      </p:sp>
      <p:graphicFrame>
        <p:nvGraphicFramePr>
          <p:cNvPr id="4" name="Table 3"/>
          <p:cNvGraphicFramePr>
            <a:graphicFrameLocks noGrp="1"/>
          </p:cNvGraphicFramePr>
          <p:nvPr>
            <p:extLst>
              <p:ext uri="{D42A27DB-BD31-4B8C-83A1-F6EECF244321}">
                <p14:modId xmlns:p14="http://schemas.microsoft.com/office/powerpoint/2010/main" val="137777178"/>
              </p:ext>
            </p:extLst>
          </p:nvPr>
        </p:nvGraphicFramePr>
        <p:xfrm>
          <a:off x="1098550" y="4196291"/>
          <a:ext cx="4876800" cy="1112520"/>
        </p:xfrm>
        <a:graphic>
          <a:graphicData uri="http://schemas.openxmlformats.org/drawingml/2006/table">
            <a:tbl>
              <a:tblPr firstRow="1" bandRow="1">
                <a:tableStyleId>{21E4AEA4-8DFA-4A89-87EB-49C32662AFE0}</a:tableStyleId>
              </a:tblPr>
              <a:tblGrid>
                <a:gridCol w="1625600">
                  <a:extLst>
                    <a:ext uri="{9D8B030D-6E8A-4147-A177-3AD203B41FA5}">
                      <a16:colId xmlns:a16="http://schemas.microsoft.com/office/drawing/2014/main" val="20000"/>
                    </a:ext>
                  </a:extLst>
                </a:gridCol>
                <a:gridCol w="1625600">
                  <a:extLst>
                    <a:ext uri="{9D8B030D-6E8A-4147-A177-3AD203B41FA5}">
                      <a16:colId xmlns:a16="http://schemas.microsoft.com/office/drawing/2014/main" val="20001"/>
                    </a:ext>
                  </a:extLst>
                </a:gridCol>
                <a:gridCol w="1625600">
                  <a:extLst>
                    <a:ext uri="{9D8B030D-6E8A-4147-A177-3AD203B41FA5}">
                      <a16:colId xmlns:a16="http://schemas.microsoft.com/office/drawing/2014/main" val="20002"/>
                    </a:ext>
                  </a:extLst>
                </a:gridCol>
              </a:tblGrid>
              <a:tr h="370840">
                <a:tc>
                  <a:txBody>
                    <a:bodyPr/>
                    <a:lstStyle/>
                    <a:p>
                      <a:r>
                        <a:rPr lang="en-US" dirty="0"/>
                        <a:t>model/score</a:t>
                      </a:r>
                    </a:p>
                  </a:txBody>
                  <a:tcPr/>
                </a:tc>
                <a:tc>
                  <a:txBody>
                    <a:bodyPr/>
                    <a:lstStyle/>
                    <a:p>
                      <a:r>
                        <a:rPr lang="en-US" dirty="0"/>
                        <a:t>R^2</a:t>
                      </a:r>
                    </a:p>
                  </a:txBody>
                  <a:tcPr/>
                </a:tc>
                <a:tc>
                  <a:txBody>
                    <a:bodyPr/>
                    <a:lstStyle/>
                    <a:p>
                      <a:r>
                        <a:rPr lang="en-US" dirty="0"/>
                        <a:t>RMSE</a:t>
                      </a:r>
                    </a:p>
                  </a:txBody>
                  <a:tcPr/>
                </a:tc>
                <a:extLst>
                  <a:ext uri="{0D108BD9-81ED-4DB2-BD59-A6C34878D82A}">
                    <a16:rowId xmlns:a16="http://schemas.microsoft.com/office/drawing/2014/main" val="10000"/>
                  </a:ext>
                </a:extLst>
              </a:tr>
              <a:tr h="370840">
                <a:tc>
                  <a:txBody>
                    <a:bodyPr/>
                    <a:lstStyle/>
                    <a:p>
                      <a:r>
                        <a:rPr lang="en-US" dirty="0"/>
                        <a:t>MLP</a:t>
                      </a:r>
                    </a:p>
                  </a:txBody>
                  <a:tcPr/>
                </a:tc>
                <a:tc>
                  <a:txBody>
                    <a:bodyPr/>
                    <a:lstStyle/>
                    <a:p>
                      <a:r>
                        <a:rPr lang="en-US" b="1" dirty="0"/>
                        <a:t>0.911</a:t>
                      </a:r>
                    </a:p>
                  </a:txBody>
                  <a:tcPr/>
                </a:tc>
                <a:tc>
                  <a:txBody>
                    <a:bodyPr/>
                    <a:lstStyle/>
                    <a:p>
                      <a:r>
                        <a:rPr lang="en-US" dirty="0"/>
                        <a:t>0.271</a:t>
                      </a:r>
                    </a:p>
                  </a:txBody>
                  <a:tcPr/>
                </a:tc>
                <a:extLst>
                  <a:ext uri="{0D108BD9-81ED-4DB2-BD59-A6C34878D82A}">
                    <a16:rowId xmlns:a16="http://schemas.microsoft.com/office/drawing/2014/main" val="10001"/>
                  </a:ext>
                </a:extLst>
              </a:tr>
              <a:tr h="370840">
                <a:tc>
                  <a:txBody>
                    <a:bodyPr/>
                    <a:lstStyle/>
                    <a:p>
                      <a:r>
                        <a:rPr lang="en-US" dirty="0"/>
                        <a:t>BNN</a:t>
                      </a:r>
                    </a:p>
                  </a:txBody>
                  <a:tcPr/>
                </a:tc>
                <a:tc>
                  <a:txBody>
                    <a:bodyPr/>
                    <a:lstStyle/>
                    <a:p>
                      <a:r>
                        <a:rPr lang="en-US" dirty="0"/>
                        <a:t>0.906</a:t>
                      </a:r>
                    </a:p>
                  </a:txBody>
                  <a:tcPr/>
                </a:tc>
                <a:tc>
                  <a:txBody>
                    <a:bodyPr/>
                    <a:lstStyle/>
                    <a:p>
                      <a:r>
                        <a:rPr lang="en-US" b="1" dirty="0"/>
                        <a:t>0.262</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6357077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6762</TotalTime>
  <Words>3131</Words>
  <Application>Microsoft Macintosh PowerPoint</Application>
  <PresentationFormat>Widescreen</PresentationFormat>
  <Paragraphs>309</Paragraphs>
  <Slides>25</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Calibri</vt:lpstr>
      <vt:lpstr>Calibri Light</vt:lpstr>
      <vt:lpstr>Cambria Math</vt:lpstr>
      <vt:lpstr>Fira Sans</vt:lpstr>
      <vt:lpstr>Franklin Gothic Book</vt:lpstr>
      <vt:lpstr>Franklin Gothic Medium</vt:lpstr>
      <vt:lpstr>Segoe UI</vt:lpstr>
      <vt:lpstr>Office Theme</vt:lpstr>
      <vt:lpstr>Uncertainty Quantification for Metamodels </vt:lpstr>
      <vt:lpstr>Metamodelling</vt:lpstr>
      <vt:lpstr>Challenges in uncertainty quantification (UQ)  for metamodelling</vt:lpstr>
      <vt:lpstr>Additional complications</vt:lpstr>
      <vt:lpstr>Proposal: leveraging the output space</vt:lpstr>
      <vt:lpstr>Algorithm for adaptivity of PIs</vt:lpstr>
      <vt:lpstr>Use Case: BioDT</vt:lpstr>
      <vt:lpstr>Case study: </vt:lpstr>
      <vt:lpstr>Comparision of metamodels</vt:lpstr>
      <vt:lpstr>Quantifying miscoverage in binned data</vt:lpstr>
      <vt:lpstr>Miscoverage after CP, but before RMSCM optimisation</vt:lpstr>
      <vt:lpstr>Adaptivity after RMSCM optimisation</vt:lpstr>
      <vt:lpstr>How it looks in terms of PIs</vt:lpstr>
      <vt:lpstr>Impact </vt:lpstr>
      <vt:lpstr>References</vt:lpstr>
      <vt:lpstr>Thank you for your time!</vt:lpstr>
      <vt:lpstr>BACKUP SLIDES</vt:lpstr>
      <vt:lpstr>Fundamental reasons why output space often contains error-dependence information useful for PI scaling for adaptivity</vt:lpstr>
      <vt:lpstr>Dataset:</vt:lpstr>
      <vt:lpstr>Different transformations</vt:lpstr>
      <vt:lpstr>Computational cost: BNN vs MLP</vt:lpstr>
      <vt:lpstr>Performance metrics used in presentation</vt:lpstr>
      <vt:lpstr>Errors and PI widths</vt:lpstr>
      <vt:lpstr>Implementation  details</vt:lpstr>
      <vt:lpstr>(SLIDE WITH THE ORIGINAL COMPOSITE GRAPHIC – IF IT NEEDS MODIFICATION)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Twin Challenges in Biodiversity Modelling </dc:title>
  <dc:creator>Okánik, M. (Martin)</dc:creator>
  <cp:lastModifiedBy>Athanasios Trantas</cp:lastModifiedBy>
  <cp:revision>64</cp:revision>
  <dcterms:created xsi:type="dcterms:W3CDTF">2024-01-15T12:56:42Z</dcterms:created>
  <dcterms:modified xsi:type="dcterms:W3CDTF">2024-09-11T06:29:45Z</dcterms:modified>
</cp:coreProperties>
</file>