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7"/>
  </p:notesMasterIdLst>
  <p:sldIdLst>
    <p:sldId id="256" r:id="rId3"/>
    <p:sldId id="978" r:id="rId4"/>
    <p:sldId id="542" r:id="rId5"/>
    <p:sldId id="1017" r:id="rId6"/>
    <p:sldId id="1011" r:id="rId7"/>
    <p:sldId id="1021" r:id="rId8"/>
    <p:sldId id="1020" r:id="rId9"/>
    <p:sldId id="1012" r:id="rId10"/>
    <p:sldId id="995" r:id="rId11"/>
    <p:sldId id="1013" r:id="rId12"/>
    <p:sldId id="1006" r:id="rId13"/>
    <p:sldId id="1016" r:id="rId14"/>
    <p:sldId id="535" r:id="rId15"/>
    <p:sldId id="540" r:id="rId16"/>
    <p:sldId id="335" r:id="rId17"/>
    <p:sldId id="543" r:id="rId18"/>
    <p:sldId id="569" r:id="rId19"/>
    <p:sldId id="573" r:id="rId20"/>
    <p:sldId id="998" r:id="rId21"/>
    <p:sldId id="1000" r:id="rId22"/>
    <p:sldId id="1002" r:id="rId23"/>
    <p:sldId id="1001" r:id="rId24"/>
    <p:sldId id="551" r:id="rId25"/>
    <p:sldId id="507" r:id="rId2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01D"/>
    <a:srgbClr val="9DDC26"/>
    <a:srgbClr val="FA5E00"/>
    <a:srgbClr val="D43B00"/>
    <a:srgbClr val="7BF519"/>
    <a:srgbClr val="FFD4CA"/>
    <a:srgbClr val="FFD4A6"/>
    <a:srgbClr val="8B0101"/>
    <a:srgbClr val="820101"/>
    <a:srgbClr val="77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80" autoAdjust="0"/>
    <p:restoredTop sz="91904" autoAdjust="0"/>
  </p:normalViewPr>
  <p:slideViewPr>
    <p:cSldViewPr snapToGrid="0" snapToObjects="1">
      <p:cViewPr varScale="1">
        <p:scale>
          <a:sx n="68" d="100"/>
          <a:sy n="68" d="100"/>
        </p:scale>
        <p:origin x="280" y="56"/>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Volume</c:v>
                </c:pt>
              </c:strCache>
            </c:strRef>
          </c:tx>
          <c:spPr>
            <a:solidFill>
              <a:schemeClr val="bg1"/>
            </a:solidFill>
            <a:ln w="28575">
              <a:solidFill>
                <a:schemeClr val="tx1"/>
              </a:solidFill>
            </a:ln>
            <a:effectLst/>
          </c:spPr>
          <c:invertIfNegative val="0"/>
          <c:dPt>
            <c:idx val="2"/>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1-54F7-294E-AF33-5421085665F3}"/>
              </c:ext>
            </c:extLst>
          </c:dPt>
          <c:dPt>
            <c:idx val="3"/>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3-54F7-294E-AF33-5421085665F3}"/>
              </c:ext>
            </c:extLst>
          </c:dPt>
          <c:dPt>
            <c:idx val="5"/>
            <c:invertIfNegative val="0"/>
            <c:bubble3D val="0"/>
            <c:spPr>
              <a:pattFill prst="wdUpDiag">
                <a:fgClr>
                  <a:schemeClr val="tx1">
                    <a:lumMod val="75000"/>
                    <a:lumOff val="25000"/>
                  </a:schemeClr>
                </a:fgClr>
                <a:bgClr>
                  <a:schemeClr val="bg1"/>
                </a:bgClr>
              </a:pattFill>
              <a:ln w="28575">
                <a:solidFill>
                  <a:schemeClr val="tx1"/>
                </a:solidFill>
              </a:ln>
              <a:effectLst/>
            </c:spPr>
            <c:extLst>
              <c:ext xmlns:c16="http://schemas.microsoft.com/office/drawing/2014/chart" uri="{C3380CC4-5D6E-409C-BE32-E72D297353CC}">
                <c16:uniqueId val="{0000000A-54F7-294E-AF33-5421085665F3}"/>
              </c:ext>
            </c:extLst>
          </c:dPt>
          <c:cat>
            <c:strRef>
              <c:f>Sheet1!$A$2:$A$12</c:f>
              <c:strCache>
                <c:ptCount val="11"/>
                <c:pt idx="0">
                  <c:v>Normal</c:v>
                </c:pt>
                <c:pt idx="1">
                  <c:v>Pneumonia</c:v>
                </c:pt>
                <c:pt idx="2">
                  <c:v>Tuberculosis</c:v>
                </c:pt>
                <c:pt idx="3">
                  <c:v>COPD</c:v>
                </c:pt>
                <c:pt idx="4">
                  <c:v>Asthma (acute attacks)</c:v>
                </c:pt>
                <c:pt idx="5">
                  <c:v>Pulmonary Fibrosis</c:v>
                </c:pt>
                <c:pt idx="6">
                  <c:v>Sarcoidosis</c:v>
                </c:pt>
                <c:pt idx="7">
                  <c:v>Lung Cancer (mass detection)</c:v>
                </c:pt>
                <c:pt idx="8">
                  <c:v>Pleural Effusion</c:v>
                </c:pt>
                <c:pt idx="9">
                  <c:v>Pneumothorax</c:v>
                </c:pt>
                <c:pt idx="10">
                  <c:v>Atelectasis</c:v>
                </c:pt>
              </c:strCache>
            </c:strRef>
          </c:cat>
          <c:val>
            <c:numRef>
              <c:f>Sheet1!$B$2:$B$12</c:f>
              <c:numCache>
                <c:formatCode>General</c:formatCode>
                <c:ptCount val="11"/>
                <c:pt idx="0">
                  <c:v>0.33</c:v>
                </c:pt>
                <c:pt idx="1">
                  <c:v>0.05</c:v>
                </c:pt>
                <c:pt idx="2">
                  <c:v>0.03</c:v>
                </c:pt>
                <c:pt idx="3">
                  <c:v>0.02</c:v>
                </c:pt>
                <c:pt idx="4">
                  <c:v>0.1</c:v>
                </c:pt>
                <c:pt idx="5">
                  <c:v>0.2</c:v>
                </c:pt>
                <c:pt idx="6">
                  <c:v>0.01</c:v>
                </c:pt>
                <c:pt idx="7">
                  <c:v>0.25</c:v>
                </c:pt>
                <c:pt idx="8">
                  <c:v>0.01</c:v>
                </c:pt>
                <c:pt idx="9">
                  <c:v>0.02</c:v>
                </c:pt>
                <c:pt idx="10">
                  <c:v>0.01</c:v>
                </c:pt>
              </c:numCache>
            </c:numRef>
          </c:val>
          <c:extLst>
            <c:ext xmlns:c16="http://schemas.microsoft.com/office/drawing/2014/chart" uri="{C3380CC4-5D6E-409C-BE32-E72D297353CC}">
              <c16:uniqueId val="{00000004-54F7-294E-AF33-5421085665F3}"/>
            </c:ext>
          </c:extLst>
        </c:ser>
        <c:dLbls>
          <c:showLegendKey val="0"/>
          <c:showVal val="0"/>
          <c:showCatName val="0"/>
          <c:showSerName val="0"/>
          <c:showPercent val="0"/>
          <c:showBubbleSize val="0"/>
        </c:dLbls>
        <c:gapWidth val="0"/>
        <c:axId val="771352496"/>
        <c:axId val="1595029791"/>
      </c:barChart>
      <c:stockChart>
        <c:ser>
          <c:idx val="1"/>
          <c:order val="1"/>
          <c:tx>
            <c:strRef>
              <c:f>Sheet1!#REF!</c:f>
              <c:strCache>
                <c:ptCount val="1"/>
                <c:pt idx="0">
                  <c:v>#REF!</c:v>
                </c:pt>
              </c:strCache>
            </c:strRef>
          </c:tx>
          <c:spPr>
            <a:ln w="28575" cap="rnd">
              <a:noFill/>
              <a:round/>
            </a:ln>
            <a:effectLst/>
          </c:spPr>
          <c:marker>
            <c:symbol val="none"/>
          </c:marker>
          <c:cat>
            <c:strRef>
              <c:f>Sheet1!$A$2:$A$12</c:f>
              <c:strCache>
                <c:ptCount val="11"/>
                <c:pt idx="0">
                  <c:v>Normal</c:v>
                </c:pt>
                <c:pt idx="1">
                  <c:v>Pneumonia</c:v>
                </c:pt>
                <c:pt idx="2">
                  <c:v>Tuberculosis</c:v>
                </c:pt>
                <c:pt idx="3">
                  <c:v>COPD</c:v>
                </c:pt>
                <c:pt idx="4">
                  <c:v>Asthma (acute attacks)</c:v>
                </c:pt>
                <c:pt idx="5">
                  <c:v>Pulmonary Fibrosis</c:v>
                </c:pt>
                <c:pt idx="6">
                  <c:v>Sarcoidosis</c:v>
                </c:pt>
                <c:pt idx="7">
                  <c:v>Lung Cancer (mass detection)</c:v>
                </c:pt>
                <c:pt idx="8">
                  <c:v>Pleural Effusion</c:v>
                </c:pt>
                <c:pt idx="9">
                  <c:v>Pneumothorax</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5-54F7-294E-AF33-5421085665F3}"/>
            </c:ext>
          </c:extLst>
        </c:ser>
        <c:ser>
          <c:idx val="2"/>
          <c:order val="2"/>
          <c:tx>
            <c:strRef>
              <c:f>Sheet1!#REF!</c:f>
              <c:strCache>
                <c:ptCount val="1"/>
                <c:pt idx="0">
                  <c:v>#REF!</c:v>
                </c:pt>
              </c:strCache>
            </c:strRef>
          </c:tx>
          <c:spPr>
            <a:ln w="28575" cap="rnd">
              <a:noFill/>
              <a:round/>
            </a:ln>
            <a:effectLst/>
          </c:spPr>
          <c:marker>
            <c:symbol val="none"/>
          </c:marker>
          <c:cat>
            <c:strRef>
              <c:f>Sheet1!$A$2:$A$12</c:f>
              <c:strCache>
                <c:ptCount val="11"/>
                <c:pt idx="0">
                  <c:v>Normal</c:v>
                </c:pt>
                <c:pt idx="1">
                  <c:v>Pneumonia</c:v>
                </c:pt>
                <c:pt idx="2">
                  <c:v>Tuberculosis</c:v>
                </c:pt>
                <c:pt idx="3">
                  <c:v>COPD</c:v>
                </c:pt>
                <c:pt idx="4">
                  <c:v>Asthma (acute attacks)</c:v>
                </c:pt>
                <c:pt idx="5">
                  <c:v>Pulmonary Fibrosis</c:v>
                </c:pt>
                <c:pt idx="6">
                  <c:v>Sarcoidosis</c:v>
                </c:pt>
                <c:pt idx="7">
                  <c:v>Lung Cancer (mass detection)</c:v>
                </c:pt>
                <c:pt idx="8">
                  <c:v>Pleural Effusion</c:v>
                </c:pt>
                <c:pt idx="9">
                  <c:v>Pneumothorax</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6-54F7-294E-AF33-5421085665F3}"/>
            </c:ext>
          </c:extLst>
        </c:ser>
        <c:ser>
          <c:idx val="3"/>
          <c:order val="3"/>
          <c:tx>
            <c:strRef>
              <c:f>Sheet1!#REF!</c:f>
              <c:strCache>
                <c:ptCount val="1"/>
                <c:pt idx="0">
                  <c:v>#REF!</c:v>
                </c:pt>
              </c:strCache>
            </c:strRef>
          </c:tx>
          <c:spPr>
            <a:ln w="28575" cap="rnd">
              <a:noFill/>
              <a:round/>
            </a:ln>
            <a:effectLst/>
          </c:spPr>
          <c:marker>
            <c:symbol val="dot"/>
            <c:size val="5"/>
            <c:spPr>
              <a:solidFill>
                <a:schemeClr val="accent4"/>
              </a:solidFill>
              <a:ln w="9525">
                <a:solidFill>
                  <a:schemeClr val="accent4"/>
                </a:solidFill>
              </a:ln>
              <a:effectLst/>
            </c:spPr>
          </c:marker>
          <c:cat>
            <c:strRef>
              <c:f>Sheet1!$A$2:$A$12</c:f>
              <c:strCache>
                <c:ptCount val="11"/>
                <c:pt idx="0">
                  <c:v>Normal</c:v>
                </c:pt>
                <c:pt idx="1">
                  <c:v>Pneumonia</c:v>
                </c:pt>
                <c:pt idx="2">
                  <c:v>Tuberculosis</c:v>
                </c:pt>
                <c:pt idx="3">
                  <c:v>COPD</c:v>
                </c:pt>
                <c:pt idx="4">
                  <c:v>Asthma (acute attacks)</c:v>
                </c:pt>
                <c:pt idx="5">
                  <c:v>Pulmonary Fibrosis</c:v>
                </c:pt>
                <c:pt idx="6">
                  <c:v>Sarcoidosis</c:v>
                </c:pt>
                <c:pt idx="7">
                  <c:v>Lung Cancer (mass detection)</c:v>
                </c:pt>
                <c:pt idx="8">
                  <c:v>Pleural Effusion</c:v>
                </c:pt>
                <c:pt idx="9">
                  <c:v>Pneumothorax</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7-54F7-294E-AF33-5421085665F3}"/>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866737423"/>
        <c:axId val="1866688399"/>
      </c:stockChart>
      <c:catAx>
        <c:axId val="77135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5029791"/>
        <c:crosses val="autoZero"/>
        <c:auto val="1"/>
        <c:lblAlgn val="ctr"/>
        <c:lblOffset val="100"/>
        <c:noMultiLvlLbl val="0"/>
      </c:catAx>
      <c:valAx>
        <c:axId val="1595029791"/>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771352496"/>
        <c:crosses val="autoZero"/>
        <c:crossBetween val="between"/>
        <c:majorUnit val="0.1"/>
      </c:valAx>
      <c:valAx>
        <c:axId val="1866688399"/>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6737423"/>
        <c:crosses val="max"/>
        <c:crossBetween val="between"/>
      </c:valAx>
      <c:catAx>
        <c:axId val="1866737423"/>
        <c:scaling>
          <c:orientation val="minMax"/>
        </c:scaling>
        <c:delete val="1"/>
        <c:axPos val="b"/>
        <c:numFmt formatCode="General" sourceLinked="1"/>
        <c:majorTickMark val="none"/>
        <c:minorTickMark val="none"/>
        <c:tickLblPos val="nextTo"/>
        <c:crossAx val="186668839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Volume</c:v>
                </c:pt>
              </c:strCache>
            </c:strRef>
          </c:tx>
          <c:spPr>
            <a:solidFill>
              <a:schemeClr val="bg1"/>
            </a:solidFill>
            <a:ln w="28575">
              <a:solidFill>
                <a:schemeClr val="tx1"/>
              </a:solidFill>
            </a:ln>
            <a:effectLst/>
          </c:spPr>
          <c:invertIfNegative val="0"/>
          <c:dPt>
            <c:idx val="2"/>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1-E8F3-4C47-B092-D47C5D944B91}"/>
              </c:ext>
            </c:extLst>
          </c:dPt>
          <c:dPt>
            <c:idx val="3"/>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3-E8F3-4C47-B092-D47C5D944B91}"/>
              </c:ext>
            </c:extLst>
          </c:dPt>
          <c:dPt>
            <c:idx val="5"/>
            <c:invertIfNegative val="0"/>
            <c:bubble3D val="0"/>
            <c:spPr>
              <a:noFill/>
              <a:ln w="28575">
                <a:solidFill>
                  <a:schemeClr val="tx1"/>
                </a:solidFill>
              </a:ln>
              <a:effectLst/>
            </c:spPr>
            <c:extLst>
              <c:ext xmlns:c16="http://schemas.microsoft.com/office/drawing/2014/chart" uri="{C3380CC4-5D6E-409C-BE32-E72D297353CC}">
                <c16:uniqueId val="{00000005-E8F3-4C47-B092-D47C5D944B91}"/>
              </c:ext>
            </c:extLst>
          </c:dPt>
          <c:cat>
            <c:numRef>
              <c:f>Sheet1!$A$2:$A$11</c:f>
              <c:numCache>
                <c:formatCode>General</c:formatCode>
                <c:ptCount val="10"/>
                <c:pt idx="0">
                  <c:v>0</c:v>
                </c:pt>
                <c:pt idx="1">
                  <c:v>1</c:v>
                </c:pt>
                <c:pt idx="2">
                  <c:v>2</c:v>
                </c:pt>
                <c:pt idx="3">
                  <c:v>3</c:v>
                </c:pt>
                <c:pt idx="4">
                  <c:v>4</c:v>
                </c:pt>
                <c:pt idx="5">
                  <c:v>5</c:v>
                </c:pt>
                <c:pt idx="6">
                  <c:v>6</c:v>
                </c:pt>
                <c:pt idx="7">
                  <c:v>7</c:v>
                </c:pt>
                <c:pt idx="8">
                  <c:v>8</c:v>
                </c:pt>
                <c:pt idx="9">
                  <c:v>9</c:v>
                </c:pt>
              </c:numCache>
            </c:numRef>
          </c:cat>
          <c:val>
            <c:numRef>
              <c:f>Sheet1!$B$2:$B$11</c:f>
              <c:numCache>
                <c:formatCode>General</c:formatCode>
                <c:ptCount val="10"/>
                <c:pt idx="0">
                  <c:v>0.1</c:v>
                </c:pt>
                <c:pt idx="1">
                  <c:v>0.05</c:v>
                </c:pt>
                <c:pt idx="2">
                  <c:v>0.33</c:v>
                </c:pt>
                <c:pt idx="3">
                  <c:v>0.02</c:v>
                </c:pt>
                <c:pt idx="4">
                  <c:v>0.25</c:v>
                </c:pt>
                <c:pt idx="5">
                  <c:v>0.01</c:v>
                </c:pt>
                <c:pt idx="6">
                  <c:v>0.01</c:v>
                </c:pt>
                <c:pt idx="7">
                  <c:v>0.2</c:v>
                </c:pt>
                <c:pt idx="8">
                  <c:v>0.01</c:v>
                </c:pt>
                <c:pt idx="9">
                  <c:v>0.02</c:v>
                </c:pt>
              </c:numCache>
            </c:numRef>
          </c:val>
          <c:extLst>
            <c:ext xmlns:c16="http://schemas.microsoft.com/office/drawing/2014/chart" uri="{C3380CC4-5D6E-409C-BE32-E72D297353CC}">
              <c16:uniqueId val="{00000006-E8F3-4C47-B092-D47C5D944B91}"/>
            </c:ext>
          </c:extLst>
        </c:ser>
        <c:dLbls>
          <c:showLegendKey val="0"/>
          <c:showVal val="0"/>
          <c:showCatName val="0"/>
          <c:showSerName val="0"/>
          <c:showPercent val="0"/>
          <c:showBubbleSize val="0"/>
        </c:dLbls>
        <c:gapWidth val="0"/>
        <c:axId val="771352496"/>
        <c:axId val="1595029791"/>
      </c:barChart>
      <c:stockChart>
        <c:ser>
          <c:idx val="1"/>
          <c:order val="1"/>
          <c:tx>
            <c:strRef>
              <c:f>Sheet1!#REF!</c:f>
              <c:strCache>
                <c:ptCount val="1"/>
                <c:pt idx="0">
                  <c:v>#REF!</c:v>
                </c:pt>
              </c:strCache>
            </c:strRef>
          </c:tx>
          <c:spPr>
            <a:ln w="28575" cap="rnd">
              <a:noFill/>
              <a:round/>
            </a:ln>
            <a:effectLst/>
          </c:spPr>
          <c:marker>
            <c:symbol val="none"/>
          </c:marker>
          <c:cat>
            <c:numRef>
              <c:f>Sheet1!$A$2:$A$11</c:f>
              <c:numCache>
                <c:formatCode>General</c:formatCode>
                <c:ptCount val="10"/>
                <c:pt idx="0">
                  <c:v>0</c:v>
                </c:pt>
                <c:pt idx="1">
                  <c:v>1</c:v>
                </c:pt>
                <c:pt idx="2">
                  <c:v>2</c:v>
                </c:pt>
                <c:pt idx="3">
                  <c:v>3</c:v>
                </c:pt>
                <c:pt idx="4">
                  <c:v>4</c:v>
                </c:pt>
                <c:pt idx="5">
                  <c:v>5</c:v>
                </c:pt>
                <c:pt idx="6">
                  <c:v>6</c:v>
                </c:pt>
                <c:pt idx="7">
                  <c:v>7</c:v>
                </c:pt>
                <c:pt idx="8">
                  <c:v>8</c:v>
                </c:pt>
                <c:pt idx="9">
                  <c:v>9</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7-E8F3-4C47-B092-D47C5D944B91}"/>
            </c:ext>
          </c:extLst>
        </c:ser>
        <c:ser>
          <c:idx val="2"/>
          <c:order val="2"/>
          <c:tx>
            <c:strRef>
              <c:f>Sheet1!#REF!</c:f>
              <c:strCache>
                <c:ptCount val="1"/>
                <c:pt idx="0">
                  <c:v>#REF!</c:v>
                </c:pt>
              </c:strCache>
            </c:strRef>
          </c:tx>
          <c:spPr>
            <a:ln w="28575" cap="rnd">
              <a:noFill/>
              <a:round/>
            </a:ln>
            <a:effectLst/>
          </c:spPr>
          <c:marker>
            <c:symbol val="none"/>
          </c:marker>
          <c:cat>
            <c:numRef>
              <c:f>Sheet1!$A$2:$A$11</c:f>
              <c:numCache>
                <c:formatCode>General</c:formatCode>
                <c:ptCount val="10"/>
                <c:pt idx="0">
                  <c:v>0</c:v>
                </c:pt>
                <c:pt idx="1">
                  <c:v>1</c:v>
                </c:pt>
                <c:pt idx="2">
                  <c:v>2</c:v>
                </c:pt>
                <c:pt idx="3">
                  <c:v>3</c:v>
                </c:pt>
                <c:pt idx="4">
                  <c:v>4</c:v>
                </c:pt>
                <c:pt idx="5">
                  <c:v>5</c:v>
                </c:pt>
                <c:pt idx="6">
                  <c:v>6</c:v>
                </c:pt>
                <c:pt idx="7">
                  <c:v>7</c:v>
                </c:pt>
                <c:pt idx="8">
                  <c:v>8</c:v>
                </c:pt>
                <c:pt idx="9">
                  <c:v>9</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8-E8F3-4C47-B092-D47C5D944B91}"/>
            </c:ext>
          </c:extLst>
        </c:ser>
        <c:ser>
          <c:idx val="3"/>
          <c:order val="3"/>
          <c:tx>
            <c:strRef>
              <c:f>Sheet1!#REF!</c:f>
              <c:strCache>
                <c:ptCount val="1"/>
                <c:pt idx="0">
                  <c:v>#REF!</c:v>
                </c:pt>
              </c:strCache>
            </c:strRef>
          </c:tx>
          <c:spPr>
            <a:ln w="28575" cap="rnd">
              <a:noFill/>
              <a:round/>
            </a:ln>
            <a:effectLst/>
          </c:spPr>
          <c:marker>
            <c:symbol val="dot"/>
            <c:size val="5"/>
            <c:spPr>
              <a:solidFill>
                <a:schemeClr val="accent4"/>
              </a:solidFill>
              <a:ln w="9525">
                <a:solidFill>
                  <a:schemeClr val="accent4"/>
                </a:solidFill>
              </a:ln>
              <a:effectLst/>
            </c:spPr>
          </c:marker>
          <c:cat>
            <c:numRef>
              <c:f>Sheet1!$A$2:$A$11</c:f>
              <c:numCache>
                <c:formatCode>General</c:formatCode>
                <c:ptCount val="10"/>
                <c:pt idx="0">
                  <c:v>0</c:v>
                </c:pt>
                <c:pt idx="1">
                  <c:v>1</c:v>
                </c:pt>
                <c:pt idx="2">
                  <c:v>2</c:v>
                </c:pt>
                <c:pt idx="3">
                  <c:v>3</c:v>
                </c:pt>
                <c:pt idx="4">
                  <c:v>4</c:v>
                </c:pt>
                <c:pt idx="5">
                  <c:v>5</c:v>
                </c:pt>
                <c:pt idx="6">
                  <c:v>6</c:v>
                </c:pt>
                <c:pt idx="7">
                  <c:v>7</c:v>
                </c:pt>
                <c:pt idx="8">
                  <c:v>8</c:v>
                </c:pt>
                <c:pt idx="9">
                  <c:v>9</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9-E8F3-4C47-B092-D47C5D944B91}"/>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866737423"/>
        <c:axId val="1866688399"/>
      </c:stockChart>
      <c:catAx>
        <c:axId val="77135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5029791"/>
        <c:crosses val="autoZero"/>
        <c:auto val="1"/>
        <c:lblAlgn val="ctr"/>
        <c:lblOffset val="100"/>
        <c:noMultiLvlLbl val="0"/>
      </c:catAx>
      <c:valAx>
        <c:axId val="1595029791"/>
        <c:scaling>
          <c:orientation val="minMax"/>
          <c:max val="0.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1352496"/>
        <c:crosses val="autoZero"/>
        <c:crossBetween val="between"/>
        <c:majorUnit val="0.1"/>
      </c:valAx>
      <c:valAx>
        <c:axId val="1866688399"/>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6737423"/>
        <c:crosses val="max"/>
        <c:crossBetween val="between"/>
      </c:valAx>
      <c:catAx>
        <c:axId val="1866737423"/>
        <c:scaling>
          <c:orientation val="minMax"/>
        </c:scaling>
        <c:delete val="1"/>
        <c:axPos val="b"/>
        <c:numFmt formatCode="General" sourceLinked="1"/>
        <c:majorTickMark val="none"/>
        <c:minorTickMark val="none"/>
        <c:tickLblPos val="nextTo"/>
        <c:crossAx val="186668839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Volume</c:v>
                </c:pt>
              </c:strCache>
            </c:strRef>
          </c:tx>
          <c:spPr>
            <a:solidFill>
              <a:schemeClr val="bg1"/>
            </a:solidFill>
            <a:ln w="28575">
              <a:solidFill>
                <a:schemeClr val="tx1"/>
              </a:solidFill>
            </a:ln>
            <a:effectLst/>
          </c:spPr>
          <c:invertIfNegative val="0"/>
          <c:dPt>
            <c:idx val="0"/>
            <c:invertIfNegative val="0"/>
            <c:bubble3D val="0"/>
            <c:spPr>
              <a:pattFill prst="wdDn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B-B055-6240-8D97-42202AE7ED00}"/>
              </c:ext>
            </c:extLst>
          </c:dPt>
          <c:dPt>
            <c:idx val="1"/>
            <c:invertIfNegative val="0"/>
            <c:bubble3D val="0"/>
            <c:spPr>
              <a:pattFill prst="wdDn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A-B055-6240-8D97-42202AE7ED00}"/>
              </c:ext>
            </c:extLst>
          </c:dPt>
          <c:dPt>
            <c:idx val="2"/>
            <c:invertIfNegative val="0"/>
            <c:bubble3D val="0"/>
            <c:spPr>
              <a:pattFill prst="wdUpDiag">
                <a:fgClr>
                  <a:schemeClr val="tx1">
                    <a:lumMod val="75000"/>
                    <a:lumOff val="25000"/>
                  </a:schemeClr>
                </a:fgClr>
                <a:bgClr>
                  <a:schemeClr val="bg1"/>
                </a:bgClr>
              </a:pattFill>
              <a:ln w="28575">
                <a:solidFill>
                  <a:schemeClr val="tx1"/>
                </a:solidFill>
              </a:ln>
              <a:effectLst/>
            </c:spPr>
            <c:extLst>
              <c:ext xmlns:c16="http://schemas.microsoft.com/office/drawing/2014/chart" uri="{C3380CC4-5D6E-409C-BE32-E72D297353CC}">
                <c16:uniqueId val="{00000001-B055-6240-8D97-42202AE7ED00}"/>
              </c:ext>
            </c:extLst>
          </c:dPt>
          <c:dPt>
            <c:idx val="3"/>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3-B055-6240-8D97-42202AE7ED00}"/>
              </c:ext>
            </c:extLst>
          </c:dPt>
          <c:dPt>
            <c:idx val="5"/>
            <c:invertIfNegative val="0"/>
            <c:bubble3D val="0"/>
            <c:spPr>
              <a:noFill/>
              <a:ln w="28575">
                <a:solidFill>
                  <a:schemeClr val="tx1"/>
                </a:solidFill>
              </a:ln>
              <a:effectLst/>
            </c:spPr>
            <c:extLst>
              <c:ext xmlns:c16="http://schemas.microsoft.com/office/drawing/2014/chart" uri="{C3380CC4-5D6E-409C-BE32-E72D297353CC}">
                <c16:uniqueId val="{00000005-B055-6240-8D97-42202AE7ED00}"/>
              </c:ext>
            </c:extLst>
          </c:dPt>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Sheet1!$B$2:$B$12</c:f>
              <c:numCache>
                <c:formatCode>General</c:formatCode>
                <c:ptCount val="11"/>
                <c:pt idx="0">
                  <c:v>0.33</c:v>
                </c:pt>
                <c:pt idx="1">
                  <c:v>0.25</c:v>
                </c:pt>
                <c:pt idx="2">
                  <c:v>0.2</c:v>
                </c:pt>
                <c:pt idx="3">
                  <c:v>0.1</c:v>
                </c:pt>
                <c:pt idx="4">
                  <c:v>0.05</c:v>
                </c:pt>
                <c:pt idx="5">
                  <c:v>0.03</c:v>
                </c:pt>
                <c:pt idx="6">
                  <c:v>0.02</c:v>
                </c:pt>
                <c:pt idx="7">
                  <c:v>0.02</c:v>
                </c:pt>
                <c:pt idx="8">
                  <c:v>0.01</c:v>
                </c:pt>
                <c:pt idx="9">
                  <c:v>0.01</c:v>
                </c:pt>
                <c:pt idx="10">
                  <c:v>0.01</c:v>
                </c:pt>
              </c:numCache>
            </c:numRef>
          </c:val>
          <c:extLst>
            <c:ext xmlns:c16="http://schemas.microsoft.com/office/drawing/2014/chart" uri="{C3380CC4-5D6E-409C-BE32-E72D297353CC}">
              <c16:uniqueId val="{00000006-B055-6240-8D97-42202AE7ED00}"/>
            </c:ext>
          </c:extLst>
        </c:ser>
        <c:dLbls>
          <c:showLegendKey val="0"/>
          <c:showVal val="0"/>
          <c:showCatName val="0"/>
          <c:showSerName val="0"/>
          <c:showPercent val="0"/>
          <c:showBubbleSize val="0"/>
        </c:dLbls>
        <c:gapWidth val="0"/>
        <c:axId val="771352496"/>
        <c:axId val="1595029791"/>
      </c:barChart>
      <c:stockChart>
        <c:ser>
          <c:idx val="1"/>
          <c:order val="1"/>
          <c:tx>
            <c:strRef>
              <c:f>Sheet1!#REF!</c:f>
              <c:strCache>
                <c:ptCount val="1"/>
                <c:pt idx="0">
                  <c:v>#REF!</c:v>
                </c:pt>
              </c:strCache>
            </c:strRef>
          </c:tx>
          <c:spPr>
            <a:ln w="28575" cap="rnd">
              <a:noFill/>
              <a:round/>
            </a:ln>
            <a:effectLst/>
          </c:spPr>
          <c:marker>
            <c:symbol val="none"/>
          </c:marker>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7-B055-6240-8D97-42202AE7ED00}"/>
            </c:ext>
          </c:extLst>
        </c:ser>
        <c:ser>
          <c:idx val="2"/>
          <c:order val="2"/>
          <c:tx>
            <c:strRef>
              <c:f>Sheet1!#REF!</c:f>
              <c:strCache>
                <c:ptCount val="1"/>
                <c:pt idx="0">
                  <c:v>#REF!</c:v>
                </c:pt>
              </c:strCache>
            </c:strRef>
          </c:tx>
          <c:spPr>
            <a:ln w="28575" cap="rnd">
              <a:noFill/>
              <a:round/>
            </a:ln>
            <a:effectLst/>
          </c:spPr>
          <c:marker>
            <c:symbol val="none"/>
          </c:marker>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8-B055-6240-8D97-42202AE7ED00}"/>
            </c:ext>
          </c:extLst>
        </c:ser>
        <c:ser>
          <c:idx val="3"/>
          <c:order val="3"/>
          <c:tx>
            <c:strRef>
              <c:f>Sheet1!#REF!</c:f>
              <c:strCache>
                <c:ptCount val="1"/>
                <c:pt idx="0">
                  <c:v>#REF!</c:v>
                </c:pt>
              </c:strCache>
            </c:strRef>
          </c:tx>
          <c:spPr>
            <a:ln w="28575" cap="rnd">
              <a:noFill/>
              <a:round/>
            </a:ln>
            <a:effectLst/>
          </c:spPr>
          <c:marker>
            <c:symbol val="dot"/>
            <c:size val="5"/>
            <c:spPr>
              <a:solidFill>
                <a:schemeClr val="accent4"/>
              </a:solidFill>
              <a:ln w="9525">
                <a:solidFill>
                  <a:schemeClr val="accent4"/>
                </a:solidFill>
              </a:ln>
              <a:effectLst/>
            </c:spPr>
          </c:marker>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9-B055-6240-8D97-42202AE7ED00}"/>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866737423"/>
        <c:axId val="1866688399"/>
      </c:stockChart>
      <c:catAx>
        <c:axId val="77135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5029791"/>
        <c:crosses val="autoZero"/>
        <c:auto val="1"/>
        <c:lblAlgn val="ctr"/>
        <c:lblOffset val="100"/>
        <c:noMultiLvlLbl val="0"/>
      </c:catAx>
      <c:valAx>
        <c:axId val="1595029791"/>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771352496"/>
        <c:crosses val="autoZero"/>
        <c:crossBetween val="between"/>
        <c:majorUnit val="0.1"/>
      </c:valAx>
      <c:valAx>
        <c:axId val="1866688399"/>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6737423"/>
        <c:crosses val="max"/>
        <c:crossBetween val="between"/>
      </c:valAx>
      <c:catAx>
        <c:axId val="1866737423"/>
        <c:scaling>
          <c:orientation val="minMax"/>
        </c:scaling>
        <c:delete val="1"/>
        <c:axPos val="b"/>
        <c:numFmt formatCode="General" sourceLinked="1"/>
        <c:majorTickMark val="none"/>
        <c:minorTickMark val="none"/>
        <c:tickLblPos val="nextTo"/>
        <c:crossAx val="186668839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Volume</c:v>
                </c:pt>
              </c:strCache>
            </c:strRef>
          </c:tx>
          <c:spPr>
            <a:solidFill>
              <a:schemeClr val="bg1"/>
            </a:solidFill>
            <a:ln w="28575">
              <a:solidFill>
                <a:schemeClr val="tx1"/>
              </a:solidFill>
            </a:ln>
            <a:effectLst/>
          </c:spPr>
          <c:invertIfNegative val="0"/>
          <c:dPt>
            <c:idx val="0"/>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A-B1C5-4843-A290-43192A5CBC5D}"/>
              </c:ext>
            </c:extLst>
          </c:dPt>
          <c:dPt>
            <c:idx val="1"/>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B-B1C5-4843-A290-43192A5CBC5D}"/>
              </c:ext>
            </c:extLst>
          </c:dPt>
          <c:dPt>
            <c:idx val="2"/>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1-B1C5-4843-A290-43192A5CBC5D}"/>
              </c:ext>
            </c:extLst>
          </c:dPt>
          <c:dPt>
            <c:idx val="3"/>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3-B1C5-4843-A290-43192A5CBC5D}"/>
              </c:ext>
            </c:extLst>
          </c:dPt>
          <c:dPt>
            <c:idx val="5"/>
            <c:invertIfNegative val="0"/>
            <c:bubble3D val="0"/>
            <c:spPr>
              <a:noFill/>
              <a:ln w="28575">
                <a:solidFill>
                  <a:schemeClr val="tx1"/>
                </a:solidFill>
              </a:ln>
              <a:effectLst/>
            </c:spPr>
            <c:extLst>
              <c:ext xmlns:c16="http://schemas.microsoft.com/office/drawing/2014/chart" uri="{C3380CC4-5D6E-409C-BE32-E72D297353CC}">
                <c16:uniqueId val="{00000005-B1C5-4843-A290-43192A5CBC5D}"/>
              </c:ext>
            </c:extLst>
          </c:dPt>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Sheet1!$B$2:$B$11</c:f>
              <c:numCache>
                <c:formatCode>General</c:formatCode>
                <c:ptCount val="10"/>
                <c:pt idx="0">
                  <c:v>0.3</c:v>
                </c:pt>
                <c:pt idx="1">
                  <c:v>0.2</c:v>
                </c:pt>
                <c:pt idx="2">
                  <c:v>0.19</c:v>
                </c:pt>
                <c:pt idx="3">
                  <c:v>0.18</c:v>
                </c:pt>
                <c:pt idx="4">
                  <c:v>0.05</c:v>
                </c:pt>
                <c:pt idx="5">
                  <c:v>0.02</c:v>
                </c:pt>
                <c:pt idx="6">
                  <c:v>0.02</c:v>
                </c:pt>
                <c:pt idx="7">
                  <c:v>0.01</c:v>
                </c:pt>
                <c:pt idx="8">
                  <c:v>0.01</c:v>
                </c:pt>
                <c:pt idx="9">
                  <c:v>0.01</c:v>
                </c:pt>
              </c:numCache>
            </c:numRef>
          </c:val>
          <c:extLst>
            <c:ext xmlns:c16="http://schemas.microsoft.com/office/drawing/2014/chart" uri="{C3380CC4-5D6E-409C-BE32-E72D297353CC}">
              <c16:uniqueId val="{00000006-B1C5-4843-A290-43192A5CBC5D}"/>
            </c:ext>
          </c:extLst>
        </c:ser>
        <c:dLbls>
          <c:showLegendKey val="0"/>
          <c:showVal val="0"/>
          <c:showCatName val="0"/>
          <c:showSerName val="0"/>
          <c:showPercent val="0"/>
          <c:showBubbleSize val="0"/>
        </c:dLbls>
        <c:gapWidth val="0"/>
        <c:axId val="771352496"/>
        <c:axId val="1595029791"/>
      </c:barChart>
      <c:stockChart>
        <c:ser>
          <c:idx val="1"/>
          <c:order val="1"/>
          <c:tx>
            <c:strRef>
              <c:f>Sheet1!#REF!</c:f>
              <c:strCache>
                <c:ptCount val="1"/>
                <c:pt idx="0">
                  <c:v>#REF!</c:v>
                </c:pt>
              </c:strCache>
            </c:strRef>
          </c:tx>
          <c:spPr>
            <a:ln w="28575" cap="rnd">
              <a:noFill/>
              <a:round/>
            </a:ln>
            <a:effectLst/>
          </c:spPr>
          <c:marker>
            <c:symbol val="none"/>
          </c:marker>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7-B1C5-4843-A290-43192A5CBC5D}"/>
            </c:ext>
          </c:extLst>
        </c:ser>
        <c:ser>
          <c:idx val="2"/>
          <c:order val="2"/>
          <c:tx>
            <c:strRef>
              <c:f>Sheet1!#REF!</c:f>
              <c:strCache>
                <c:ptCount val="1"/>
                <c:pt idx="0">
                  <c:v>#REF!</c:v>
                </c:pt>
              </c:strCache>
            </c:strRef>
          </c:tx>
          <c:spPr>
            <a:ln w="28575" cap="rnd">
              <a:noFill/>
              <a:round/>
            </a:ln>
            <a:effectLst/>
          </c:spPr>
          <c:marker>
            <c:symbol val="none"/>
          </c:marker>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8-B1C5-4843-A290-43192A5CBC5D}"/>
            </c:ext>
          </c:extLst>
        </c:ser>
        <c:ser>
          <c:idx val="3"/>
          <c:order val="3"/>
          <c:tx>
            <c:strRef>
              <c:f>Sheet1!#REF!</c:f>
              <c:strCache>
                <c:ptCount val="1"/>
                <c:pt idx="0">
                  <c:v>#REF!</c:v>
                </c:pt>
              </c:strCache>
            </c:strRef>
          </c:tx>
          <c:spPr>
            <a:ln w="28575" cap="rnd">
              <a:noFill/>
              <a:round/>
            </a:ln>
            <a:effectLst/>
          </c:spPr>
          <c:marker>
            <c:symbol val="dot"/>
            <c:size val="5"/>
            <c:spPr>
              <a:solidFill>
                <a:schemeClr val="accent4"/>
              </a:solidFill>
              <a:ln w="9525">
                <a:solidFill>
                  <a:schemeClr val="accent4"/>
                </a:solidFill>
              </a:ln>
              <a:effectLst/>
            </c:spPr>
          </c:marker>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9-B1C5-4843-A290-43192A5CBC5D}"/>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866737423"/>
        <c:axId val="1866688399"/>
      </c:stockChart>
      <c:catAx>
        <c:axId val="77135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5029791"/>
        <c:crosses val="autoZero"/>
        <c:auto val="1"/>
        <c:lblAlgn val="ctr"/>
        <c:lblOffset val="100"/>
        <c:noMultiLvlLbl val="0"/>
      </c:catAx>
      <c:valAx>
        <c:axId val="1595029791"/>
        <c:scaling>
          <c:orientation val="minMax"/>
          <c:max val="0.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1352496"/>
        <c:crosses val="autoZero"/>
        <c:crossBetween val="between"/>
        <c:majorUnit val="0.1"/>
      </c:valAx>
      <c:valAx>
        <c:axId val="1866688399"/>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6737423"/>
        <c:crosses val="max"/>
        <c:crossBetween val="between"/>
      </c:valAx>
      <c:catAx>
        <c:axId val="1866737423"/>
        <c:scaling>
          <c:orientation val="minMax"/>
        </c:scaling>
        <c:delete val="1"/>
        <c:axPos val="b"/>
        <c:numFmt formatCode="General" sourceLinked="1"/>
        <c:majorTickMark val="none"/>
        <c:minorTickMark val="none"/>
        <c:tickLblPos val="nextTo"/>
        <c:crossAx val="186668839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Volume</c:v>
                </c:pt>
              </c:strCache>
            </c:strRef>
          </c:tx>
          <c:spPr>
            <a:solidFill>
              <a:schemeClr val="bg1"/>
            </a:solidFill>
            <a:ln w="28575">
              <a:solidFill>
                <a:schemeClr val="tx1"/>
              </a:solidFill>
            </a:ln>
            <a:effectLst/>
          </c:spPr>
          <c:invertIfNegative val="0"/>
          <c:dPt>
            <c:idx val="0"/>
            <c:invertIfNegative val="0"/>
            <c:bubble3D val="0"/>
            <c:spPr>
              <a:pattFill prst="wdDn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B-B055-6240-8D97-42202AE7ED00}"/>
              </c:ext>
            </c:extLst>
          </c:dPt>
          <c:dPt>
            <c:idx val="1"/>
            <c:invertIfNegative val="0"/>
            <c:bubble3D val="0"/>
            <c:spPr>
              <a:pattFill prst="wdDn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A-B055-6240-8D97-42202AE7ED00}"/>
              </c:ext>
            </c:extLst>
          </c:dPt>
          <c:dPt>
            <c:idx val="2"/>
            <c:invertIfNegative val="0"/>
            <c:bubble3D val="0"/>
            <c:spPr>
              <a:pattFill prst="wdUpDiag">
                <a:fgClr>
                  <a:schemeClr val="tx1">
                    <a:lumMod val="75000"/>
                    <a:lumOff val="25000"/>
                  </a:schemeClr>
                </a:fgClr>
                <a:bgClr>
                  <a:schemeClr val="bg1"/>
                </a:bgClr>
              </a:pattFill>
              <a:ln w="28575">
                <a:solidFill>
                  <a:schemeClr val="tx1"/>
                </a:solidFill>
              </a:ln>
              <a:effectLst/>
            </c:spPr>
            <c:extLst>
              <c:ext xmlns:c16="http://schemas.microsoft.com/office/drawing/2014/chart" uri="{C3380CC4-5D6E-409C-BE32-E72D297353CC}">
                <c16:uniqueId val="{00000001-B055-6240-8D97-42202AE7ED00}"/>
              </c:ext>
            </c:extLst>
          </c:dPt>
          <c:dPt>
            <c:idx val="3"/>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3-B055-6240-8D97-42202AE7ED00}"/>
              </c:ext>
            </c:extLst>
          </c:dPt>
          <c:dPt>
            <c:idx val="5"/>
            <c:invertIfNegative val="0"/>
            <c:bubble3D val="0"/>
            <c:spPr>
              <a:noFill/>
              <a:ln w="28575">
                <a:solidFill>
                  <a:schemeClr val="tx1"/>
                </a:solidFill>
              </a:ln>
              <a:effectLst/>
            </c:spPr>
            <c:extLst>
              <c:ext xmlns:c16="http://schemas.microsoft.com/office/drawing/2014/chart" uri="{C3380CC4-5D6E-409C-BE32-E72D297353CC}">
                <c16:uniqueId val="{00000005-B055-6240-8D97-42202AE7ED00}"/>
              </c:ext>
            </c:extLst>
          </c:dPt>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Sheet1!$B$2:$B$12</c:f>
              <c:numCache>
                <c:formatCode>General</c:formatCode>
                <c:ptCount val="11"/>
                <c:pt idx="0">
                  <c:v>0.33</c:v>
                </c:pt>
                <c:pt idx="1">
                  <c:v>0.25</c:v>
                </c:pt>
                <c:pt idx="2">
                  <c:v>0.2</c:v>
                </c:pt>
                <c:pt idx="3">
                  <c:v>0.1</c:v>
                </c:pt>
                <c:pt idx="4">
                  <c:v>0.05</c:v>
                </c:pt>
                <c:pt idx="5">
                  <c:v>0.03</c:v>
                </c:pt>
                <c:pt idx="6">
                  <c:v>0.02</c:v>
                </c:pt>
                <c:pt idx="7">
                  <c:v>0.02</c:v>
                </c:pt>
                <c:pt idx="8">
                  <c:v>0.01</c:v>
                </c:pt>
                <c:pt idx="9">
                  <c:v>0.01</c:v>
                </c:pt>
                <c:pt idx="10">
                  <c:v>0.01</c:v>
                </c:pt>
              </c:numCache>
            </c:numRef>
          </c:val>
          <c:extLst>
            <c:ext xmlns:c16="http://schemas.microsoft.com/office/drawing/2014/chart" uri="{C3380CC4-5D6E-409C-BE32-E72D297353CC}">
              <c16:uniqueId val="{00000006-B055-6240-8D97-42202AE7ED00}"/>
            </c:ext>
          </c:extLst>
        </c:ser>
        <c:dLbls>
          <c:showLegendKey val="0"/>
          <c:showVal val="0"/>
          <c:showCatName val="0"/>
          <c:showSerName val="0"/>
          <c:showPercent val="0"/>
          <c:showBubbleSize val="0"/>
        </c:dLbls>
        <c:gapWidth val="0"/>
        <c:axId val="771352496"/>
        <c:axId val="1595029791"/>
      </c:barChart>
      <c:stockChart>
        <c:ser>
          <c:idx val="1"/>
          <c:order val="1"/>
          <c:tx>
            <c:strRef>
              <c:f>Sheet1!#REF!</c:f>
              <c:strCache>
                <c:ptCount val="1"/>
                <c:pt idx="0">
                  <c:v>#REF!</c:v>
                </c:pt>
              </c:strCache>
            </c:strRef>
          </c:tx>
          <c:spPr>
            <a:ln w="28575" cap="rnd">
              <a:noFill/>
              <a:round/>
            </a:ln>
            <a:effectLst/>
          </c:spPr>
          <c:marker>
            <c:symbol val="none"/>
          </c:marker>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7-B055-6240-8D97-42202AE7ED00}"/>
            </c:ext>
          </c:extLst>
        </c:ser>
        <c:ser>
          <c:idx val="2"/>
          <c:order val="2"/>
          <c:tx>
            <c:strRef>
              <c:f>Sheet1!#REF!</c:f>
              <c:strCache>
                <c:ptCount val="1"/>
                <c:pt idx="0">
                  <c:v>#REF!</c:v>
                </c:pt>
              </c:strCache>
            </c:strRef>
          </c:tx>
          <c:spPr>
            <a:ln w="28575" cap="rnd">
              <a:noFill/>
              <a:round/>
            </a:ln>
            <a:effectLst/>
          </c:spPr>
          <c:marker>
            <c:symbol val="none"/>
          </c:marker>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8-B055-6240-8D97-42202AE7ED00}"/>
            </c:ext>
          </c:extLst>
        </c:ser>
        <c:ser>
          <c:idx val="3"/>
          <c:order val="3"/>
          <c:tx>
            <c:strRef>
              <c:f>Sheet1!#REF!</c:f>
              <c:strCache>
                <c:ptCount val="1"/>
                <c:pt idx="0">
                  <c:v>#REF!</c:v>
                </c:pt>
              </c:strCache>
            </c:strRef>
          </c:tx>
          <c:spPr>
            <a:ln w="28575" cap="rnd">
              <a:noFill/>
              <a:round/>
            </a:ln>
            <a:effectLst/>
          </c:spPr>
          <c:marker>
            <c:symbol val="dot"/>
            <c:size val="5"/>
            <c:spPr>
              <a:solidFill>
                <a:schemeClr val="accent4"/>
              </a:solidFill>
              <a:ln w="9525">
                <a:solidFill>
                  <a:schemeClr val="accent4"/>
                </a:solidFill>
              </a:ln>
              <a:effectLst/>
            </c:spPr>
          </c:marker>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9-B055-6240-8D97-42202AE7ED00}"/>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866737423"/>
        <c:axId val="1866688399"/>
      </c:stockChart>
      <c:catAx>
        <c:axId val="77135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5029791"/>
        <c:crosses val="autoZero"/>
        <c:auto val="1"/>
        <c:lblAlgn val="ctr"/>
        <c:lblOffset val="100"/>
        <c:noMultiLvlLbl val="0"/>
      </c:catAx>
      <c:valAx>
        <c:axId val="1595029791"/>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771352496"/>
        <c:crosses val="autoZero"/>
        <c:crossBetween val="between"/>
        <c:majorUnit val="0.1"/>
      </c:valAx>
      <c:valAx>
        <c:axId val="1866688399"/>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6737423"/>
        <c:crosses val="max"/>
        <c:crossBetween val="between"/>
      </c:valAx>
      <c:catAx>
        <c:axId val="1866737423"/>
        <c:scaling>
          <c:orientation val="minMax"/>
        </c:scaling>
        <c:delete val="1"/>
        <c:axPos val="b"/>
        <c:numFmt formatCode="General" sourceLinked="1"/>
        <c:majorTickMark val="none"/>
        <c:minorTickMark val="none"/>
        <c:tickLblPos val="nextTo"/>
        <c:crossAx val="186668839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Volume</c:v>
                </c:pt>
              </c:strCache>
            </c:strRef>
          </c:tx>
          <c:spPr>
            <a:solidFill>
              <a:schemeClr val="bg1"/>
            </a:solidFill>
            <a:ln w="28575">
              <a:solidFill>
                <a:schemeClr val="tx1"/>
              </a:solidFill>
            </a:ln>
            <a:effectLst/>
          </c:spPr>
          <c:invertIfNegative val="0"/>
          <c:dPt>
            <c:idx val="0"/>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A-B1C5-4843-A290-43192A5CBC5D}"/>
              </c:ext>
            </c:extLst>
          </c:dPt>
          <c:dPt>
            <c:idx val="1"/>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B-B1C5-4843-A290-43192A5CBC5D}"/>
              </c:ext>
            </c:extLst>
          </c:dPt>
          <c:dPt>
            <c:idx val="2"/>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1-B1C5-4843-A290-43192A5CBC5D}"/>
              </c:ext>
            </c:extLst>
          </c:dPt>
          <c:dPt>
            <c:idx val="3"/>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3-B1C5-4843-A290-43192A5CBC5D}"/>
              </c:ext>
            </c:extLst>
          </c:dPt>
          <c:dPt>
            <c:idx val="5"/>
            <c:invertIfNegative val="0"/>
            <c:bubble3D val="0"/>
            <c:spPr>
              <a:noFill/>
              <a:ln w="28575">
                <a:solidFill>
                  <a:schemeClr val="tx1"/>
                </a:solidFill>
              </a:ln>
              <a:effectLst/>
            </c:spPr>
            <c:extLst>
              <c:ext xmlns:c16="http://schemas.microsoft.com/office/drawing/2014/chart" uri="{C3380CC4-5D6E-409C-BE32-E72D297353CC}">
                <c16:uniqueId val="{00000005-B1C5-4843-A290-43192A5CBC5D}"/>
              </c:ext>
            </c:extLst>
          </c:dPt>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Sheet1!$B$2:$B$11</c:f>
              <c:numCache>
                <c:formatCode>General</c:formatCode>
                <c:ptCount val="10"/>
                <c:pt idx="0">
                  <c:v>0.3</c:v>
                </c:pt>
                <c:pt idx="1">
                  <c:v>0.2</c:v>
                </c:pt>
                <c:pt idx="2">
                  <c:v>0.19</c:v>
                </c:pt>
                <c:pt idx="3">
                  <c:v>0.18</c:v>
                </c:pt>
                <c:pt idx="4">
                  <c:v>0.05</c:v>
                </c:pt>
                <c:pt idx="5">
                  <c:v>0.02</c:v>
                </c:pt>
                <c:pt idx="6">
                  <c:v>0.02</c:v>
                </c:pt>
                <c:pt idx="7">
                  <c:v>0.01</c:v>
                </c:pt>
                <c:pt idx="8">
                  <c:v>0.01</c:v>
                </c:pt>
                <c:pt idx="9">
                  <c:v>0.01</c:v>
                </c:pt>
              </c:numCache>
            </c:numRef>
          </c:val>
          <c:extLst>
            <c:ext xmlns:c16="http://schemas.microsoft.com/office/drawing/2014/chart" uri="{C3380CC4-5D6E-409C-BE32-E72D297353CC}">
              <c16:uniqueId val="{00000006-B1C5-4843-A290-43192A5CBC5D}"/>
            </c:ext>
          </c:extLst>
        </c:ser>
        <c:dLbls>
          <c:showLegendKey val="0"/>
          <c:showVal val="0"/>
          <c:showCatName val="0"/>
          <c:showSerName val="0"/>
          <c:showPercent val="0"/>
          <c:showBubbleSize val="0"/>
        </c:dLbls>
        <c:gapWidth val="0"/>
        <c:axId val="771352496"/>
        <c:axId val="1595029791"/>
      </c:barChart>
      <c:stockChart>
        <c:ser>
          <c:idx val="1"/>
          <c:order val="1"/>
          <c:tx>
            <c:strRef>
              <c:f>Sheet1!#REF!</c:f>
              <c:strCache>
                <c:ptCount val="1"/>
                <c:pt idx="0">
                  <c:v>#REF!</c:v>
                </c:pt>
              </c:strCache>
            </c:strRef>
          </c:tx>
          <c:spPr>
            <a:ln w="28575" cap="rnd">
              <a:noFill/>
              <a:round/>
            </a:ln>
            <a:effectLst/>
          </c:spPr>
          <c:marker>
            <c:symbol val="none"/>
          </c:marker>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7-B1C5-4843-A290-43192A5CBC5D}"/>
            </c:ext>
          </c:extLst>
        </c:ser>
        <c:ser>
          <c:idx val="2"/>
          <c:order val="2"/>
          <c:tx>
            <c:strRef>
              <c:f>Sheet1!#REF!</c:f>
              <c:strCache>
                <c:ptCount val="1"/>
                <c:pt idx="0">
                  <c:v>#REF!</c:v>
                </c:pt>
              </c:strCache>
            </c:strRef>
          </c:tx>
          <c:spPr>
            <a:ln w="28575" cap="rnd">
              <a:noFill/>
              <a:round/>
            </a:ln>
            <a:effectLst/>
          </c:spPr>
          <c:marker>
            <c:symbol val="none"/>
          </c:marker>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8-B1C5-4843-A290-43192A5CBC5D}"/>
            </c:ext>
          </c:extLst>
        </c:ser>
        <c:ser>
          <c:idx val="3"/>
          <c:order val="3"/>
          <c:tx>
            <c:strRef>
              <c:f>Sheet1!#REF!</c:f>
              <c:strCache>
                <c:ptCount val="1"/>
                <c:pt idx="0">
                  <c:v>#REF!</c:v>
                </c:pt>
              </c:strCache>
            </c:strRef>
          </c:tx>
          <c:spPr>
            <a:ln w="28575" cap="rnd">
              <a:noFill/>
              <a:round/>
            </a:ln>
            <a:effectLst/>
          </c:spPr>
          <c:marker>
            <c:symbol val="dot"/>
            <c:size val="5"/>
            <c:spPr>
              <a:solidFill>
                <a:schemeClr val="accent4"/>
              </a:solidFill>
              <a:ln w="9525">
                <a:solidFill>
                  <a:schemeClr val="accent4"/>
                </a:solidFill>
              </a:ln>
              <a:effectLst/>
            </c:spPr>
          </c:marker>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9-B1C5-4843-A290-43192A5CBC5D}"/>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866737423"/>
        <c:axId val="1866688399"/>
      </c:stockChart>
      <c:catAx>
        <c:axId val="77135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5029791"/>
        <c:crosses val="autoZero"/>
        <c:auto val="1"/>
        <c:lblAlgn val="ctr"/>
        <c:lblOffset val="100"/>
        <c:noMultiLvlLbl val="0"/>
      </c:catAx>
      <c:valAx>
        <c:axId val="1595029791"/>
        <c:scaling>
          <c:orientation val="minMax"/>
          <c:max val="0.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1352496"/>
        <c:crosses val="autoZero"/>
        <c:crossBetween val="between"/>
        <c:majorUnit val="0.1"/>
      </c:valAx>
      <c:valAx>
        <c:axId val="1866688399"/>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6737423"/>
        <c:crosses val="max"/>
        <c:crossBetween val="between"/>
      </c:valAx>
      <c:catAx>
        <c:axId val="1866737423"/>
        <c:scaling>
          <c:orientation val="minMax"/>
        </c:scaling>
        <c:delete val="1"/>
        <c:axPos val="b"/>
        <c:numFmt formatCode="General" sourceLinked="1"/>
        <c:majorTickMark val="none"/>
        <c:minorTickMark val="none"/>
        <c:tickLblPos val="nextTo"/>
        <c:crossAx val="186668839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Volume</c:v>
                </c:pt>
              </c:strCache>
            </c:strRef>
          </c:tx>
          <c:spPr>
            <a:solidFill>
              <a:schemeClr val="bg1"/>
            </a:solidFill>
            <a:ln w="28575">
              <a:solidFill>
                <a:schemeClr val="tx1"/>
              </a:solidFill>
            </a:ln>
            <a:effectLst/>
          </c:spPr>
          <c:invertIfNegative val="0"/>
          <c:dPt>
            <c:idx val="0"/>
            <c:invertIfNegative val="0"/>
            <c:bubble3D val="0"/>
            <c:spPr>
              <a:pattFill prst="wdDn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B-B055-6240-8D97-42202AE7ED00}"/>
              </c:ext>
            </c:extLst>
          </c:dPt>
          <c:dPt>
            <c:idx val="1"/>
            <c:invertIfNegative val="0"/>
            <c:bubble3D val="0"/>
            <c:spPr>
              <a:pattFill prst="wdDn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A-B055-6240-8D97-42202AE7ED00}"/>
              </c:ext>
            </c:extLst>
          </c:dPt>
          <c:dPt>
            <c:idx val="2"/>
            <c:invertIfNegative val="0"/>
            <c:bubble3D val="0"/>
            <c:spPr>
              <a:pattFill prst="wdUpDiag">
                <a:fgClr>
                  <a:schemeClr val="tx1">
                    <a:lumMod val="75000"/>
                    <a:lumOff val="25000"/>
                  </a:schemeClr>
                </a:fgClr>
                <a:bgClr>
                  <a:schemeClr val="bg1"/>
                </a:bgClr>
              </a:pattFill>
              <a:ln w="28575">
                <a:solidFill>
                  <a:schemeClr val="tx1"/>
                </a:solidFill>
              </a:ln>
              <a:effectLst/>
            </c:spPr>
            <c:extLst>
              <c:ext xmlns:c16="http://schemas.microsoft.com/office/drawing/2014/chart" uri="{C3380CC4-5D6E-409C-BE32-E72D297353CC}">
                <c16:uniqueId val="{00000001-B055-6240-8D97-42202AE7ED00}"/>
              </c:ext>
            </c:extLst>
          </c:dPt>
          <c:dPt>
            <c:idx val="3"/>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3-B055-6240-8D97-42202AE7ED00}"/>
              </c:ext>
            </c:extLst>
          </c:dPt>
          <c:dPt>
            <c:idx val="5"/>
            <c:invertIfNegative val="0"/>
            <c:bubble3D val="0"/>
            <c:spPr>
              <a:noFill/>
              <a:ln w="28575">
                <a:solidFill>
                  <a:schemeClr val="tx1"/>
                </a:solidFill>
              </a:ln>
              <a:effectLst/>
            </c:spPr>
            <c:extLst>
              <c:ext xmlns:c16="http://schemas.microsoft.com/office/drawing/2014/chart" uri="{C3380CC4-5D6E-409C-BE32-E72D297353CC}">
                <c16:uniqueId val="{00000005-B055-6240-8D97-42202AE7ED00}"/>
              </c:ext>
            </c:extLst>
          </c:dPt>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Sheet1!$B$2:$B$12</c:f>
              <c:numCache>
                <c:formatCode>General</c:formatCode>
                <c:ptCount val="11"/>
                <c:pt idx="0">
                  <c:v>0.33</c:v>
                </c:pt>
                <c:pt idx="1">
                  <c:v>0.25</c:v>
                </c:pt>
                <c:pt idx="2">
                  <c:v>0.2</c:v>
                </c:pt>
                <c:pt idx="3">
                  <c:v>0.1</c:v>
                </c:pt>
                <c:pt idx="4">
                  <c:v>0.05</c:v>
                </c:pt>
                <c:pt idx="5">
                  <c:v>0.03</c:v>
                </c:pt>
                <c:pt idx="6">
                  <c:v>0.02</c:v>
                </c:pt>
                <c:pt idx="7">
                  <c:v>0.02</c:v>
                </c:pt>
                <c:pt idx="8">
                  <c:v>0.01</c:v>
                </c:pt>
                <c:pt idx="9">
                  <c:v>0.01</c:v>
                </c:pt>
                <c:pt idx="10">
                  <c:v>0.01</c:v>
                </c:pt>
              </c:numCache>
            </c:numRef>
          </c:val>
          <c:extLst>
            <c:ext xmlns:c16="http://schemas.microsoft.com/office/drawing/2014/chart" uri="{C3380CC4-5D6E-409C-BE32-E72D297353CC}">
              <c16:uniqueId val="{00000006-B055-6240-8D97-42202AE7ED00}"/>
            </c:ext>
          </c:extLst>
        </c:ser>
        <c:dLbls>
          <c:showLegendKey val="0"/>
          <c:showVal val="0"/>
          <c:showCatName val="0"/>
          <c:showSerName val="0"/>
          <c:showPercent val="0"/>
          <c:showBubbleSize val="0"/>
        </c:dLbls>
        <c:gapWidth val="0"/>
        <c:axId val="771352496"/>
        <c:axId val="1595029791"/>
      </c:barChart>
      <c:stockChart>
        <c:ser>
          <c:idx val="1"/>
          <c:order val="1"/>
          <c:tx>
            <c:strRef>
              <c:f>Sheet1!#REF!</c:f>
              <c:strCache>
                <c:ptCount val="1"/>
                <c:pt idx="0">
                  <c:v>#REF!</c:v>
                </c:pt>
              </c:strCache>
            </c:strRef>
          </c:tx>
          <c:spPr>
            <a:ln w="28575" cap="rnd">
              <a:noFill/>
              <a:round/>
            </a:ln>
            <a:effectLst/>
          </c:spPr>
          <c:marker>
            <c:symbol val="none"/>
          </c:marker>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7-B055-6240-8D97-42202AE7ED00}"/>
            </c:ext>
          </c:extLst>
        </c:ser>
        <c:ser>
          <c:idx val="2"/>
          <c:order val="2"/>
          <c:tx>
            <c:strRef>
              <c:f>Sheet1!#REF!</c:f>
              <c:strCache>
                <c:ptCount val="1"/>
                <c:pt idx="0">
                  <c:v>#REF!</c:v>
                </c:pt>
              </c:strCache>
            </c:strRef>
          </c:tx>
          <c:spPr>
            <a:ln w="28575" cap="rnd">
              <a:noFill/>
              <a:round/>
            </a:ln>
            <a:effectLst/>
          </c:spPr>
          <c:marker>
            <c:symbol val="none"/>
          </c:marker>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8-B055-6240-8D97-42202AE7ED00}"/>
            </c:ext>
          </c:extLst>
        </c:ser>
        <c:ser>
          <c:idx val="3"/>
          <c:order val="3"/>
          <c:tx>
            <c:strRef>
              <c:f>Sheet1!#REF!</c:f>
              <c:strCache>
                <c:ptCount val="1"/>
                <c:pt idx="0">
                  <c:v>#REF!</c:v>
                </c:pt>
              </c:strCache>
            </c:strRef>
          </c:tx>
          <c:spPr>
            <a:ln w="28575" cap="rnd">
              <a:noFill/>
              <a:round/>
            </a:ln>
            <a:effectLst/>
          </c:spPr>
          <c:marker>
            <c:symbol val="dot"/>
            <c:size val="5"/>
            <c:spPr>
              <a:solidFill>
                <a:schemeClr val="accent4"/>
              </a:solidFill>
              <a:ln w="9525">
                <a:solidFill>
                  <a:schemeClr val="accent4"/>
                </a:solidFill>
              </a:ln>
              <a:effectLst/>
            </c:spPr>
          </c:marker>
          <c:cat>
            <c:strRef>
              <c:f>Sheet1!$A$2:$A$12</c:f>
              <c:strCache>
                <c:ptCount val="11"/>
                <c:pt idx="0">
                  <c:v>Normal</c:v>
                </c:pt>
                <c:pt idx="1">
                  <c:v>Lung Cancer (mass detection)</c:v>
                </c:pt>
                <c:pt idx="2">
                  <c:v>Pulmonary Fibrosis</c:v>
                </c:pt>
                <c:pt idx="3">
                  <c:v>Asthma (acute attacks)</c:v>
                </c:pt>
                <c:pt idx="4">
                  <c:v>Pneumonia</c:v>
                </c:pt>
                <c:pt idx="5">
                  <c:v>Tuberculosis</c:v>
                </c:pt>
                <c:pt idx="6">
                  <c:v>COPD</c:v>
                </c:pt>
                <c:pt idx="7">
                  <c:v>Pneumothorax</c:v>
                </c:pt>
                <c:pt idx="8">
                  <c:v>Sarcoidosis</c:v>
                </c:pt>
                <c:pt idx="9">
                  <c:v>Pleural Effusion</c:v>
                </c:pt>
                <c:pt idx="10">
                  <c:v>Atelectasis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9-B055-6240-8D97-42202AE7ED00}"/>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866737423"/>
        <c:axId val="1866688399"/>
      </c:stockChart>
      <c:catAx>
        <c:axId val="77135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5029791"/>
        <c:crosses val="autoZero"/>
        <c:auto val="1"/>
        <c:lblAlgn val="ctr"/>
        <c:lblOffset val="100"/>
        <c:noMultiLvlLbl val="0"/>
      </c:catAx>
      <c:valAx>
        <c:axId val="1595029791"/>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771352496"/>
        <c:crosses val="autoZero"/>
        <c:crossBetween val="between"/>
        <c:majorUnit val="0.1"/>
      </c:valAx>
      <c:valAx>
        <c:axId val="1866688399"/>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6737423"/>
        <c:crosses val="max"/>
        <c:crossBetween val="between"/>
      </c:valAx>
      <c:catAx>
        <c:axId val="1866737423"/>
        <c:scaling>
          <c:orientation val="minMax"/>
        </c:scaling>
        <c:delete val="1"/>
        <c:axPos val="b"/>
        <c:numFmt formatCode="General" sourceLinked="1"/>
        <c:majorTickMark val="none"/>
        <c:minorTickMark val="none"/>
        <c:tickLblPos val="nextTo"/>
        <c:crossAx val="186668839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Volume</c:v>
                </c:pt>
              </c:strCache>
            </c:strRef>
          </c:tx>
          <c:spPr>
            <a:solidFill>
              <a:schemeClr val="bg1"/>
            </a:solidFill>
            <a:ln w="28575">
              <a:solidFill>
                <a:schemeClr val="tx1"/>
              </a:solidFill>
            </a:ln>
            <a:effectLst/>
          </c:spPr>
          <c:invertIfNegative val="0"/>
          <c:dPt>
            <c:idx val="0"/>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A-B1C5-4843-A290-43192A5CBC5D}"/>
              </c:ext>
            </c:extLst>
          </c:dPt>
          <c:dPt>
            <c:idx val="1"/>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B-B1C5-4843-A290-43192A5CBC5D}"/>
              </c:ext>
            </c:extLst>
          </c:dPt>
          <c:dPt>
            <c:idx val="2"/>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1-B1C5-4843-A290-43192A5CBC5D}"/>
              </c:ext>
            </c:extLst>
          </c:dPt>
          <c:dPt>
            <c:idx val="3"/>
            <c:invertIfNegative val="0"/>
            <c:bubble3D val="0"/>
            <c:spPr>
              <a:pattFill prst="wdUpDiag">
                <a:fgClr>
                  <a:schemeClr val="accent1"/>
                </a:fgClr>
                <a:bgClr>
                  <a:schemeClr val="bg1"/>
                </a:bgClr>
              </a:pattFill>
              <a:ln w="28575">
                <a:solidFill>
                  <a:schemeClr val="tx1"/>
                </a:solidFill>
              </a:ln>
              <a:effectLst/>
            </c:spPr>
            <c:extLst>
              <c:ext xmlns:c16="http://schemas.microsoft.com/office/drawing/2014/chart" uri="{C3380CC4-5D6E-409C-BE32-E72D297353CC}">
                <c16:uniqueId val="{00000003-B1C5-4843-A290-43192A5CBC5D}"/>
              </c:ext>
            </c:extLst>
          </c:dPt>
          <c:dPt>
            <c:idx val="5"/>
            <c:invertIfNegative val="0"/>
            <c:bubble3D val="0"/>
            <c:spPr>
              <a:noFill/>
              <a:ln w="28575">
                <a:solidFill>
                  <a:schemeClr val="tx1"/>
                </a:solidFill>
              </a:ln>
              <a:effectLst/>
            </c:spPr>
            <c:extLst>
              <c:ext xmlns:c16="http://schemas.microsoft.com/office/drawing/2014/chart" uri="{C3380CC4-5D6E-409C-BE32-E72D297353CC}">
                <c16:uniqueId val="{00000005-B1C5-4843-A290-43192A5CBC5D}"/>
              </c:ext>
            </c:extLst>
          </c:dPt>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Sheet1!$B$2:$B$11</c:f>
              <c:numCache>
                <c:formatCode>General</c:formatCode>
                <c:ptCount val="10"/>
                <c:pt idx="0">
                  <c:v>0.3</c:v>
                </c:pt>
                <c:pt idx="1">
                  <c:v>0.2</c:v>
                </c:pt>
                <c:pt idx="2">
                  <c:v>0.19</c:v>
                </c:pt>
                <c:pt idx="3">
                  <c:v>0.18</c:v>
                </c:pt>
                <c:pt idx="4">
                  <c:v>0.05</c:v>
                </c:pt>
                <c:pt idx="5">
                  <c:v>0.02</c:v>
                </c:pt>
                <c:pt idx="6">
                  <c:v>0.02</c:v>
                </c:pt>
                <c:pt idx="7">
                  <c:v>0.01</c:v>
                </c:pt>
                <c:pt idx="8">
                  <c:v>0.01</c:v>
                </c:pt>
                <c:pt idx="9">
                  <c:v>0.01</c:v>
                </c:pt>
              </c:numCache>
            </c:numRef>
          </c:val>
          <c:extLst>
            <c:ext xmlns:c16="http://schemas.microsoft.com/office/drawing/2014/chart" uri="{C3380CC4-5D6E-409C-BE32-E72D297353CC}">
              <c16:uniqueId val="{00000006-B1C5-4843-A290-43192A5CBC5D}"/>
            </c:ext>
          </c:extLst>
        </c:ser>
        <c:dLbls>
          <c:showLegendKey val="0"/>
          <c:showVal val="0"/>
          <c:showCatName val="0"/>
          <c:showSerName val="0"/>
          <c:showPercent val="0"/>
          <c:showBubbleSize val="0"/>
        </c:dLbls>
        <c:gapWidth val="0"/>
        <c:axId val="771352496"/>
        <c:axId val="1595029791"/>
      </c:barChart>
      <c:stockChart>
        <c:ser>
          <c:idx val="1"/>
          <c:order val="1"/>
          <c:tx>
            <c:strRef>
              <c:f>Sheet1!#REF!</c:f>
              <c:strCache>
                <c:ptCount val="1"/>
                <c:pt idx="0">
                  <c:v>#REF!</c:v>
                </c:pt>
              </c:strCache>
            </c:strRef>
          </c:tx>
          <c:spPr>
            <a:ln w="28575" cap="rnd">
              <a:noFill/>
              <a:round/>
            </a:ln>
            <a:effectLst/>
          </c:spPr>
          <c:marker>
            <c:symbol val="none"/>
          </c:marker>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7-B1C5-4843-A290-43192A5CBC5D}"/>
            </c:ext>
          </c:extLst>
        </c:ser>
        <c:ser>
          <c:idx val="2"/>
          <c:order val="2"/>
          <c:tx>
            <c:strRef>
              <c:f>Sheet1!#REF!</c:f>
              <c:strCache>
                <c:ptCount val="1"/>
                <c:pt idx="0">
                  <c:v>#REF!</c:v>
                </c:pt>
              </c:strCache>
            </c:strRef>
          </c:tx>
          <c:spPr>
            <a:ln w="28575" cap="rnd">
              <a:noFill/>
              <a:round/>
            </a:ln>
            <a:effectLst/>
          </c:spPr>
          <c:marker>
            <c:symbol val="none"/>
          </c:marker>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8-B1C5-4843-A290-43192A5CBC5D}"/>
            </c:ext>
          </c:extLst>
        </c:ser>
        <c:ser>
          <c:idx val="3"/>
          <c:order val="3"/>
          <c:tx>
            <c:strRef>
              <c:f>Sheet1!#REF!</c:f>
              <c:strCache>
                <c:ptCount val="1"/>
                <c:pt idx="0">
                  <c:v>#REF!</c:v>
                </c:pt>
              </c:strCache>
            </c:strRef>
          </c:tx>
          <c:spPr>
            <a:ln w="28575" cap="rnd">
              <a:noFill/>
              <a:round/>
            </a:ln>
            <a:effectLst/>
          </c:spPr>
          <c:marker>
            <c:symbol val="dot"/>
            <c:size val="5"/>
            <c:spPr>
              <a:solidFill>
                <a:schemeClr val="accent4"/>
              </a:solidFill>
              <a:ln w="9525">
                <a:solidFill>
                  <a:schemeClr val="accent4"/>
                </a:solidFill>
              </a:ln>
              <a:effectLst/>
            </c:spPr>
          </c:marker>
          <c:cat>
            <c:numRef>
              <c:f>Sheet1!$A$2:$A$11</c:f>
              <c:numCache>
                <c:formatCode>General</c:formatCode>
                <c:ptCount val="10"/>
                <c:pt idx="0">
                  <c:v>2</c:v>
                </c:pt>
                <c:pt idx="1">
                  <c:v>4</c:v>
                </c:pt>
                <c:pt idx="2">
                  <c:v>7</c:v>
                </c:pt>
                <c:pt idx="3">
                  <c:v>0</c:v>
                </c:pt>
                <c:pt idx="4">
                  <c:v>1</c:v>
                </c:pt>
                <c:pt idx="5">
                  <c:v>3</c:v>
                </c:pt>
                <c:pt idx="6">
                  <c:v>9</c:v>
                </c:pt>
                <c:pt idx="7">
                  <c:v>5</c:v>
                </c:pt>
                <c:pt idx="8">
                  <c:v>6</c:v>
                </c:pt>
                <c:pt idx="9">
                  <c:v>8</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9-B1C5-4843-A290-43192A5CBC5D}"/>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866737423"/>
        <c:axId val="1866688399"/>
      </c:stockChart>
      <c:catAx>
        <c:axId val="77135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5029791"/>
        <c:crosses val="autoZero"/>
        <c:auto val="1"/>
        <c:lblAlgn val="ctr"/>
        <c:lblOffset val="100"/>
        <c:noMultiLvlLbl val="0"/>
      </c:catAx>
      <c:valAx>
        <c:axId val="1595029791"/>
        <c:scaling>
          <c:orientation val="minMax"/>
          <c:max val="0.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1352496"/>
        <c:crosses val="autoZero"/>
        <c:crossBetween val="between"/>
        <c:majorUnit val="0.1"/>
      </c:valAx>
      <c:valAx>
        <c:axId val="1866688399"/>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6737423"/>
        <c:crosses val="max"/>
        <c:crossBetween val="between"/>
      </c:valAx>
      <c:catAx>
        <c:axId val="1866737423"/>
        <c:scaling>
          <c:orientation val="minMax"/>
        </c:scaling>
        <c:delete val="1"/>
        <c:axPos val="b"/>
        <c:numFmt formatCode="General" sourceLinked="1"/>
        <c:majorTickMark val="none"/>
        <c:minorTickMark val="none"/>
        <c:tickLblPos val="nextTo"/>
        <c:crossAx val="186668839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FAC9F-696B-074C-BD1E-D7ADB9148F4F}" type="datetimeFigureOut">
              <a:rPr lang="en-US" smtClean="0"/>
              <a:pPr/>
              <a:t>9/9/2024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1634A-3EEE-0D4F-B63C-21410F45D48C}" type="slidenum">
              <a:rPr lang="en-US" smtClean="0"/>
              <a:pPr/>
              <a:t>‹#›</a:t>
            </a:fld>
            <a:endParaRPr lang="en-US"/>
          </a:p>
        </p:txBody>
      </p:sp>
    </p:spTree>
    <p:extLst>
      <p:ext uri="{BB962C8B-B14F-4D97-AF65-F5344CB8AC3E}">
        <p14:creationId xmlns:p14="http://schemas.microsoft.com/office/powerpoint/2010/main" val="3701756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1634A-3EEE-0D4F-B63C-21410F45D48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90% of our examples from the calibration dataset have their true scores above this number (q^).</a:t>
            </a:r>
          </a:p>
          <a:p>
            <a:r>
              <a:rPr lang="en-US" dirty="0"/>
              <a:t>10% of the mass (true scores) falls below q^ and 90% of the mass falls above it.</a:t>
            </a:r>
          </a:p>
          <a:p>
            <a:endParaRPr lang="en-US" dirty="0"/>
          </a:p>
        </p:txBody>
      </p:sp>
      <p:sp>
        <p:nvSpPr>
          <p:cNvPr id="4" name="Slide Number Placeholder 3"/>
          <p:cNvSpPr>
            <a:spLocks noGrp="1"/>
          </p:cNvSpPr>
          <p:nvPr>
            <p:ph type="sldNum" sz="quarter" idx="5"/>
          </p:nvPr>
        </p:nvSpPr>
        <p:spPr/>
        <p:txBody>
          <a:bodyPr/>
          <a:lstStyle/>
          <a:p>
            <a:fld id="{29A1634A-3EEE-0D4F-B63C-21410F45D48C}" type="slidenum">
              <a:rPr lang="en-US" smtClean="0"/>
              <a:pPr/>
              <a:t>19</a:t>
            </a:fld>
            <a:endParaRPr lang="en-US"/>
          </a:p>
        </p:txBody>
      </p:sp>
    </p:spTree>
    <p:extLst>
      <p:ext uri="{BB962C8B-B14F-4D97-AF65-F5344CB8AC3E}">
        <p14:creationId xmlns:p14="http://schemas.microsoft.com/office/powerpoint/2010/main" val="90639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method I showed you has the first property and in fact provides the smallest average set size but  not good with adaptivity, large set for hard problem and small for easy </a:t>
            </a:r>
          </a:p>
        </p:txBody>
      </p:sp>
      <p:sp>
        <p:nvSpPr>
          <p:cNvPr id="4" name="Slide Number Placeholder 3"/>
          <p:cNvSpPr>
            <a:spLocks noGrp="1"/>
          </p:cNvSpPr>
          <p:nvPr>
            <p:ph type="sldNum" sz="quarter" idx="5"/>
          </p:nvPr>
        </p:nvSpPr>
        <p:spPr/>
        <p:txBody>
          <a:bodyPr/>
          <a:lstStyle/>
          <a:p>
            <a:fld id="{29A1634A-3EEE-0D4F-B63C-21410F45D48C}" type="slidenum">
              <a:rPr lang="en-US" smtClean="0"/>
              <a:pPr/>
              <a:t>20</a:t>
            </a:fld>
            <a:endParaRPr lang="en-US"/>
          </a:p>
        </p:txBody>
      </p:sp>
    </p:spTree>
    <p:extLst>
      <p:ext uri="{BB962C8B-B14F-4D97-AF65-F5344CB8AC3E}">
        <p14:creationId xmlns:p14="http://schemas.microsoft.com/office/powerpoint/2010/main" val="1853946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method I showed you has the first property and in fact provides the smallest average set size but  not good with adaptivity, large set for hard problem and small for easy </a:t>
            </a:r>
          </a:p>
        </p:txBody>
      </p:sp>
      <p:sp>
        <p:nvSpPr>
          <p:cNvPr id="4" name="Slide Number Placeholder 3"/>
          <p:cNvSpPr>
            <a:spLocks noGrp="1"/>
          </p:cNvSpPr>
          <p:nvPr>
            <p:ph type="sldNum" sz="quarter" idx="5"/>
          </p:nvPr>
        </p:nvSpPr>
        <p:spPr/>
        <p:txBody>
          <a:bodyPr/>
          <a:lstStyle/>
          <a:p>
            <a:fld id="{29A1634A-3EEE-0D4F-B63C-21410F45D48C}" type="slidenum">
              <a:rPr lang="en-US" smtClean="0"/>
              <a:pPr/>
              <a:t>21</a:t>
            </a:fld>
            <a:endParaRPr lang="en-US"/>
          </a:p>
        </p:txBody>
      </p:sp>
    </p:spTree>
    <p:extLst>
      <p:ext uri="{BB962C8B-B14F-4D97-AF65-F5344CB8AC3E}">
        <p14:creationId xmlns:p14="http://schemas.microsoft.com/office/powerpoint/2010/main" val="258530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method I showed you has the first property and in fact provides the smallest average set size but  not good with adaptivity, large set for hard problem and small for easy </a:t>
            </a:r>
          </a:p>
        </p:txBody>
      </p:sp>
      <p:sp>
        <p:nvSpPr>
          <p:cNvPr id="4" name="Slide Number Placeholder 3"/>
          <p:cNvSpPr>
            <a:spLocks noGrp="1"/>
          </p:cNvSpPr>
          <p:nvPr>
            <p:ph type="sldNum" sz="quarter" idx="5"/>
          </p:nvPr>
        </p:nvSpPr>
        <p:spPr/>
        <p:txBody>
          <a:bodyPr/>
          <a:lstStyle/>
          <a:p>
            <a:fld id="{29A1634A-3EEE-0D4F-B63C-21410F45D48C}" type="slidenum">
              <a:rPr lang="en-US" smtClean="0"/>
              <a:pPr/>
              <a:t>22</a:t>
            </a:fld>
            <a:endParaRPr lang="en-US"/>
          </a:p>
        </p:txBody>
      </p:sp>
    </p:spTree>
    <p:extLst>
      <p:ext uri="{BB962C8B-B14F-4D97-AF65-F5344CB8AC3E}">
        <p14:creationId xmlns:p14="http://schemas.microsoft.com/office/powerpoint/2010/main" val="279792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interpretability is not about what is your results; it is about why you achieved this result. </a:t>
            </a:r>
          </a:p>
        </p:txBody>
      </p:sp>
      <p:sp>
        <p:nvSpPr>
          <p:cNvPr id="4" name="Slide Number Placeholder 3"/>
          <p:cNvSpPr>
            <a:spLocks noGrp="1"/>
          </p:cNvSpPr>
          <p:nvPr>
            <p:ph type="sldNum" sz="quarter" idx="5"/>
          </p:nvPr>
        </p:nvSpPr>
        <p:spPr/>
        <p:txBody>
          <a:bodyPr/>
          <a:lstStyle/>
          <a:p>
            <a:fld id="{4D707351-67DF-B942-8E29-E11A0B5DFEF3}" type="slidenum">
              <a:rPr lang="en-US" smtClean="0"/>
              <a:t>23</a:t>
            </a:fld>
            <a:endParaRPr lang="en-US"/>
          </a:p>
        </p:txBody>
      </p:sp>
    </p:spTree>
    <p:extLst>
      <p:ext uri="{BB962C8B-B14F-4D97-AF65-F5344CB8AC3E}">
        <p14:creationId xmlns:p14="http://schemas.microsoft.com/office/powerpoint/2010/main" val="4076396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7F1B0295-3E0D-4F76-9067-6CA6E48A27BA}" type="slidenum">
              <a:rPr lang="en-US" smtClean="0"/>
              <a:t>24</a:t>
            </a:fld>
            <a:endParaRPr lang="en-US"/>
          </a:p>
        </p:txBody>
      </p:sp>
    </p:spTree>
    <p:extLst>
      <p:ext uri="{BB962C8B-B14F-4D97-AF65-F5344CB8AC3E}">
        <p14:creationId xmlns:p14="http://schemas.microsoft.com/office/powerpoint/2010/main" val="140120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given classification model</a:t>
            </a:r>
          </a:p>
        </p:txBody>
      </p:sp>
      <p:sp>
        <p:nvSpPr>
          <p:cNvPr id="4" name="Slide Number Placeholder 3"/>
          <p:cNvSpPr>
            <a:spLocks noGrp="1"/>
          </p:cNvSpPr>
          <p:nvPr>
            <p:ph type="sldNum" sz="quarter" idx="5"/>
          </p:nvPr>
        </p:nvSpPr>
        <p:spPr/>
        <p:txBody>
          <a:bodyPr/>
          <a:lstStyle/>
          <a:p>
            <a:fld id="{29A1634A-3EEE-0D4F-B63C-21410F45D48C}" type="slidenum">
              <a:rPr lang="en-US" smtClean="0"/>
              <a:pPr/>
              <a:t>2</a:t>
            </a:fld>
            <a:endParaRPr lang="en-US"/>
          </a:p>
        </p:txBody>
      </p:sp>
    </p:spTree>
    <p:extLst>
      <p:ext uri="{BB962C8B-B14F-4D97-AF65-F5344CB8AC3E}">
        <p14:creationId xmlns:p14="http://schemas.microsoft.com/office/powerpoint/2010/main" val="376050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baseline="0" dirty="0">
                <a:latin typeface="NimbusRomNo9L-Regu"/>
              </a:rPr>
              <a:t>the set size is smaller when the model encounters easier test data rather than the inherently harder ones. </a:t>
            </a:r>
          </a:p>
          <a:p>
            <a:pPr marL="171450" indent="-171450">
              <a:buFontTx/>
              <a:buChar char="-"/>
            </a:pPr>
            <a:r>
              <a:rPr lang="en-US" sz="1200" b="0" i="0" u="none" strike="noStrike" baseline="0" dirty="0">
                <a:latin typeface="NimbusRomNo9L-Regu"/>
              </a:rPr>
              <a:t>for example, the set size property tries to make the sets smaller, while the adaptivity property tries to make the sets larger for harder data points when the model is uncertain, or choosing the fixed-size sets may satisfy the coverage property, but </a:t>
            </a:r>
            <a:r>
              <a:rPr lang="en-CA" sz="1200" b="0" i="0" u="none" strike="noStrike" baseline="0" dirty="0">
                <a:latin typeface="NimbusRomNo9L-Regu"/>
              </a:rPr>
              <a:t>without adaptivity.</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dirty="0">
                <a:latin typeface="Calibri Light" panose="020F0302020204030204" pitchFamily="34" charset="0"/>
                <a:cs typeface="Calibri Light" panose="020F0302020204030204" pitchFamily="34" charset="0"/>
              </a:rPr>
              <a:t>These properties affect each other</a:t>
            </a:r>
            <a:endParaRPr lang="en-CA" sz="1800" dirty="0">
              <a:latin typeface="Calibri Light" panose="020F0302020204030204" pitchFamily="34" charset="0"/>
              <a:cs typeface="Calibri Light" panose="020F0302020204030204" pitchFamily="34" charset="0"/>
            </a:endParaRP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4D707351-67DF-B942-8E29-E11A0B5DFEF3}" type="slidenum">
              <a:rPr lang="en-US" smtClean="0"/>
              <a:t>3</a:t>
            </a:fld>
            <a:endParaRPr lang="en-US"/>
          </a:p>
        </p:txBody>
      </p:sp>
    </p:spTree>
    <p:extLst>
      <p:ext uri="{BB962C8B-B14F-4D97-AF65-F5344CB8AC3E}">
        <p14:creationId xmlns:p14="http://schemas.microsoft.com/office/powerpoint/2010/main" val="267642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US" b="0" i="0" u="none" strike="noStrike" baseline="0" dirty="0">
                <a:latin typeface="+mj-lt"/>
              </a:rPr>
              <a:t>- To enhance the accuracy and reliability of uncertainty estimation in real-world applications </a:t>
            </a:r>
          </a:p>
          <a:p>
            <a:pPr lvl="1" algn="just"/>
            <a:r>
              <a:rPr lang="en-US" b="0" i="0" u="none" strike="noStrike" baseline="0" dirty="0">
                <a:latin typeface="+mj-lt"/>
              </a:rPr>
              <a:t>- To equip medical professionals with a more reliable and guaranteed</a:t>
            </a:r>
            <a:r>
              <a:rPr lang="en-US" b="0" i="0" u="none" strike="noStrike" dirty="0">
                <a:latin typeface="+mj-lt"/>
              </a:rPr>
              <a:t> </a:t>
            </a:r>
            <a:r>
              <a:rPr lang="en-US" b="0" i="0" u="none" strike="noStrike" baseline="0" dirty="0">
                <a:latin typeface="+mj-lt"/>
              </a:rPr>
              <a:t>uncertainty quantification and support their decision-making process</a:t>
            </a:r>
            <a:endParaRPr lang="en-CA" dirty="0">
              <a:latin typeface="+mj-lt"/>
            </a:endParaRPr>
          </a:p>
          <a:p>
            <a:endParaRPr lang="en-CA" dirty="0"/>
          </a:p>
        </p:txBody>
      </p:sp>
      <p:sp>
        <p:nvSpPr>
          <p:cNvPr id="4" name="Slide Number Placeholder 3"/>
          <p:cNvSpPr>
            <a:spLocks noGrp="1"/>
          </p:cNvSpPr>
          <p:nvPr>
            <p:ph type="sldNum" sz="quarter" idx="5"/>
          </p:nvPr>
        </p:nvSpPr>
        <p:spPr/>
        <p:txBody>
          <a:bodyPr/>
          <a:lstStyle/>
          <a:p>
            <a:fld id="{4D707351-67DF-B942-8E29-E11A0B5DFEF3}" type="slidenum">
              <a:rPr lang="en-US" smtClean="0"/>
              <a:t>5</a:t>
            </a:fld>
            <a:endParaRPr lang="en-US"/>
          </a:p>
        </p:txBody>
      </p:sp>
    </p:spTree>
    <p:extLst>
      <p:ext uri="{BB962C8B-B14F-4D97-AF65-F5344CB8AC3E}">
        <p14:creationId xmlns:p14="http://schemas.microsoft.com/office/powerpoint/2010/main" val="119328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a:t>
            </a:r>
            <a:r>
              <a:rPr lang="en-CA" sz="1200" dirty="0">
                <a:effectLst/>
                <a:latin typeface="Calibri Light" panose="020F0302020204030204" pitchFamily="34" charset="0"/>
                <a:cs typeface="Calibri Light" panose="020F0302020204030204" pitchFamily="34" charset="0"/>
              </a:rPr>
              <a:t>form the score function for higher adaptivity and smaller set size</a:t>
            </a:r>
          </a:p>
          <a:p>
            <a:endParaRPr lang="en-US" dirty="0"/>
          </a:p>
          <a:p>
            <a:r>
              <a:rPr lang="en-US" dirty="0"/>
              <a:t>Design Decision: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when the rank of label k denoted by </a:t>
            </a:r>
            <a:r>
              <a:rPr lang="en-US" dirty="0" err="1"/>
              <a:t>rk</a:t>
            </a:r>
            <a:r>
              <a:rPr lang="en-US" dirty="0"/>
              <a:t> ∈ {0, 1, ..., K − 1} in a descending-sorted set of predictive probabilities ⟨P ⟩ is higher, the ECC associated with the label k is also increased</a:t>
            </a:r>
          </a:p>
          <a:p>
            <a:endParaRPr lang="en-US" dirty="0"/>
          </a:p>
          <a:p>
            <a:r>
              <a:rPr lang="en-US" dirty="0" err="1"/>
              <a:t>C^hat</a:t>
            </a:r>
            <a:r>
              <a:rPr lang="en-US" dirty="0"/>
              <a:t>: label evidential cost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Sort them (descending) based on </a:t>
            </a:r>
            <a:r>
              <a:rPr lang="en-US" dirty="0" err="1"/>
              <a:t>softmax</a:t>
            </a:r>
            <a:r>
              <a:rPr lang="en-US" dirty="0"/>
              <a:t> to find out the difficulty </a:t>
            </a:r>
            <a:r>
              <a:rPr lang="en-US" dirty="0" err="1"/>
              <a:t>leve</a:t>
            </a:r>
            <a:r>
              <a:rPr lang="en-US" dirty="0"/>
              <a:t> (</a:t>
            </a:r>
            <a:r>
              <a:rPr lang="en-US" dirty="0" err="1"/>
              <a:t>r_y</a:t>
            </a:r>
            <a:r>
              <a:rPr lang="en-US" dirty="0"/>
              <a:t>)l</a:t>
            </a:r>
          </a:p>
          <a:p>
            <a:endParaRPr lang="en-US" dirty="0"/>
          </a:p>
        </p:txBody>
      </p:sp>
      <p:sp>
        <p:nvSpPr>
          <p:cNvPr id="4" name="Slide Number Placeholder 3"/>
          <p:cNvSpPr>
            <a:spLocks noGrp="1"/>
          </p:cNvSpPr>
          <p:nvPr>
            <p:ph type="sldNum" sz="quarter" idx="5"/>
          </p:nvPr>
        </p:nvSpPr>
        <p:spPr/>
        <p:txBody>
          <a:bodyPr/>
          <a:lstStyle/>
          <a:p>
            <a:fld id="{29A1634A-3EEE-0D4F-B63C-21410F45D48C}" type="slidenum">
              <a:rPr lang="en-US" smtClean="0"/>
              <a:pPr/>
              <a:t>7</a:t>
            </a:fld>
            <a:endParaRPr lang="en-US"/>
          </a:p>
        </p:txBody>
      </p:sp>
    </p:spTree>
    <p:extLst>
      <p:ext uri="{BB962C8B-B14F-4D97-AF65-F5344CB8AC3E}">
        <p14:creationId xmlns:p14="http://schemas.microsoft.com/office/powerpoint/2010/main" val="288191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Or </a:t>
            </a:r>
            <a:r>
              <a:rPr lang="en-CA" sz="1200" dirty="0">
                <a:latin typeface="+mj-lt"/>
              </a:rPr>
              <a:t>Conformal Inference </a:t>
            </a:r>
            <a:endParaRPr lang="en-CA" dirty="0"/>
          </a:p>
        </p:txBody>
      </p:sp>
      <p:sp>
        <p:nvSpPr>
          <p:cNvPr id="4" name="Slide Number Placeholder 3"/>
          <p:cNvSpPr>
            <a:spLocks noGrp="1"/>
          </p:cNvSpPr>
          <p:nvPr>
            <p:ph type="sldNum" sz="quarter" idx="5"/>
          </p:nvPr>
        </p:nvSpPr>
        <p:spPr/>
        <p:txBody>
          <a:bodyPr/>
          <a:lstStyle/>
          <a:p>
            <a:fld id="{29A1634A-3EEE-0D4F-B63C-21410F45D48C}" type="slidenum">
              <a:rPr lang="en-US" smtClean="0"/>
              <a:pPr/>
              <a:t>13</a:t>
            </a:fld>
            <a:endParaRPr lang="en-US"/>
          </a:p>
        </p:txBody>
      </p:sp>
    </p:spTree>
    <p:extLst>
      <p:ext uri="{BB962C8B-B14F-4D97-AF65-F5344CB8AC3E}">
        <p14:creationId xmlns:p14="http://schemas.microsoft.com/office/powerpoint/2010/main" val="1462154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NimbusRomNo9L-Regu"/>
              </a:rPr>
              <a:t>In conformal prediction, we generally take any heuristic notion of model uncertainty associated with the input data point in any data distribution and any model, and transform this uncertainty to a rigorous form. </a:t>
            </a:r>
          </a:p>
          <a:p>
            <a:endParaRPr lang="en-CA" dirty="0"/>
          </a:p>
        </p:txBody>
      </p:sp>
      <p:sp>
        <p:nvSpPr>
          <p:cNvPr id="4" name="Slide Number Placeholder 3"/>
          <p:cNvSpPr>
            <a:spLocks noGrp="1"/>
          </p:cNvSpPr>
          <p:nvPr>
            <p:ph type="sldNum" sz="quarter" idx="5"/>
          </p:nvPr>
        </p:nvSpPr>
        <p:spPr/>
        <p:txBody>
          <a:bodyPr/>
          <a:lstStyle/>
          <a:p>
            <a:fld id="{4D707351-67DF-B942-8E29-E11A0B5DFEF3}" type="slidenum">
              <a:rPr lang="en-US" smtClean="0"/>
              <a:t>14</a:t>
            </a:fld>
            <a:endParaRPr lang="en-US"/>
          </a:p>
        </p:txBody>
      </p:sp>
    </p:spTree>
    <p:extLst>
      <p:ext uri="{BB962C8B-B14F-4D97-AF65-F5344CB8AC3E}">
        <p14:creationId xmlns:p14="http://schemas.microsoft.com/office/powerpoint/2010/main" val="313206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For example, if the scores are random noise, then the sets will contain a random sample of the label space, where that random sample is large enough to provide valid marginal coverage.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score function incorporates almost all the information we know about our problem and data, including the underlying model itself.</a:t>
            </a:r>
            <a:endParaRPr lang="en-CA" dirty="0"/>
          </a:p>
          <a:p>
            <a:endParaRPr lang="en-CA" dirty="0"/>
          </a:p>
        </p:txBody>
      </p:sp>
      <p:sp>
        <p:nvSpPr>
          <p:cNvPr id="4" name="Slide Number Placeholder 3"/>
          <p:cNvSpPr>
            <a:spLocks noGrp="1"/>
          </p:cNvSpPr>
          <p:nvPr>
            <p:ph type="sldNum" sz="quarter" idx="5"/>
          </p:nvPr>
        </p:nvSpPr>
        <p:spPr/>
        <p:txBody>
          <a:bodyPr/>
          <a:lstStyle/>
          <a:p>
            <a:fld id="{4D707351-67DF-B942-8E29-E11A0B5DFEF3}" type="slidenum">
              <a:rPr lang="en-US" smtClean="0"/>
              <a:t>15</a:t>
            </a:fld>
            <a:endParaRPr lang="en-US"/>
          </a:p>
        </p:txBody>
      </p:sp>
    </p:spTree>
    <p:extLst>
      <p:ext uri="{BB962C8B-B14F-4D97-AF65-F5344CB8AC3E}">
        <p14:creationId xmlns:p14="http://schemas.microsoft.com/office/powerpoint/2010/main" val="334614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There are two problems with the naive method: first, the probabilities output by deep classifiers are known to be incorrect and </a:t>
            </a:r>
            <a:r>
              <a:rPr lang="en-US" dirty="0" err="1"/>
              <a:t>miscalibrated</a:t>
            </a:r>
            <a:r>
              <a:rPr lang="en-US" dirty="0"/>
              <a:t> (Nixon et al., 2019), specifically, tail probabilities, leading to large sets that do not correctly represent the model uncertainty and do not achieve coverage. Second, for examples where the model is not confident, the naive strategy must select many classes before it reaches the desired confidence level, leading to a large set size. </a:t>
            </a:r>
          </a:p>
          <a:p>
            <a:pPr algn="just"/>
            <a:r>
              <a:rPr lang="en-US" dirty="0"/>
              <a:t>- Temperature scaling cannot solve this problem, since it only calibrates the score of the top classes, and it is intractable to calibrate the rest. Perhaps surprisingly, even if all scores were perfectly calibrated, naive still would not achieve coverage.</a:t>
            </a:r>
          </a:p>
          <a:p>
            <a:endParaRPr lang="en-US" dirty="0"/>
          </a:p>
          <a:p>
            <a:r>
              <a:rPr lang="en-US" dirty="0"/>
              <a:t>The coverage problem can be solved by picking a new threshold using holdout samples. </a:t>
            </a:r>
          </a:p>
          <a:p>
            <a:r>
              <a:rPr lang="en-US" dirty="0"/>
              <a:t>- For example, with α =10%, if choosing sets that contain 93% estimated probability achieves 90% coverage on the holdout set, we use the 93% cutoff instead. </a:t>
            </a:r>
          </a:p>
          <a:p>
            <a:endParaRPr lang="en-US" dirty="0"/>
          </a:p>
          <a:p>
            <a:r>
              <a:rPr lang="en-US" dirty="0"/>
              <a:t>- RAPS is a modification of the conformal score from APS [Romano et al. (2020)] to have smaller, more stable sets. </a:t>
            </a:r>
          </a:p>
          <a:p>
            <a:pPr algn="just"/>
            <a:endParaRPr lang="en-US" dirty="0"/>
          </a:p>
          <a:p>
            <a:endParaRPr lang="en-CA" dirty="0"/>
          </a:p>
        </p:txBody>
      </p:sp>
      <p:sp>
        <p:nvSpPr>
          <p:cNvPr id="4" name="Slide Number Placeholder 3"/>
          <p:cNvSpPr>
            <a:spLocks noGrp="1"/>
          </p:cNvSpPr>
          <p:nvPr>
            <p:ph type="sldNum" sz="quarter" idx="5"/>
          </p:nvPr>
        </p:nvSpPr>
        <p:spPr/>
        <p:txBody>
          <a:bodyPr/>
          <a:lstStyle/>
          <a:p>
            <a:fld id="{4D707351-67DF-B942-8E29-E11A0B5DFEF3}" type="slidenum">
              <a:rPr lang="en-US" smtClean="0"/>
              <a:t>16</a:t>
            </a:fld>
            <a:endParaRPr lang="en-US"/>
          </a:p>
        </p:txBody>
      </p:sp>
    </p:spTree>
    <p:extLst>
      <p:ext uri="{BB962C8B-B14F-4D97-AF65-F5344CB8AC3E}">
        <p14:creationId xmlns:p14="http://schemas.microsoft.com/office/powerpoint/2010/main" val="4913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988905"/>
            <a:ext cx="10360501" cy="1470025"/>
          </a:xfrm>
        </p:spPr>
        <p:txBody>
          <a:bodyPr>
            <a:normAutofit/>
          </a:bodyPr>
          <a:lstStyle>
            <a:lvl1pPr algn="l">
              <a:defRPr sz="3600">
                <a:solidFill>
                  <a:schemeClr val="tx1">
                    <a:lumMod val="85000"/>
                    <a:lumOff val="15000"/>
                  </a:schemeClr>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828324" y="2958715"/>
            <a:ext cx="8532178" cy="1752600"/>
          </a:xfrm>
        </p:spPr>
        <p:txBody>
          <a:bodyPr>
            <a:normAutofit/>
          </a:bodyPr>
          <a:lstStyle>
            <a:lvl1pPr marL="0" indent="0" algn="ctr">
              <a:buNone/>
              <a:defRPr sz="28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17" name="Rectangle 5"/>
          <p:cNvSpPr>
            <a:spLocks noGrp="1" noChangeArrowheads="1"/>
          </p:cNvSpPr>
          <p:nvPr>
            <p:ph type="ftr" sz="quarter" idx="11"/>
          </p:nvPr>
        </p:nvSpPr>
        <p:spPr>
          <a:xfrm>
            <a:off x="3536051" y="6553200"/>
            <a:ext cx="5484971" cy="304800"/>
          </a:xfrm>
          <a:prstGeom prst="rect">
            <a:avLst/>
          </a:prstGeom>
          <a:noFill/>
          <a:ln>
            <a:noFill/>
          </a:ln>
        </p:spPr>
        <p:txBody>
          <a:bodyPr wrap="square"/>
          <a:lstStyle>
            <a:lvl1pPr>
              <a:defRPr lang="en-US" sz="1200" smtClean="0">
                <a:solidFill>
                  <a:srgbClr val="7F7F7F"/>
                </a:solidFill>
                <a:effectLst/>
              </a:defRPr>
            </a:lvl1pPr>
          </a:lstStyle>
          <a:p>
            <a:pPr>
              <a:defRPr/>
            </a:pPr>
            <a:endParaRPr lang="en-US" altLang="en-US" dirty="0"/>
          </a:p>
        </p:txBody>
      </p:sp>
      <p:sp>
        <p:nvSpPr>
          <p:cNvPr id="18" name="Rectangle 6"/>
          <p:cNvSpPr>
            <a:spLocks noGrp="1" noChangeArrowheads="1"/>
          </p:cNvSpPr>
          <p:nvPr>
            <p:ph type="sldNum" sz="quarter" idx="12"/>
          </p:nvPr>
        </p:nvSpPr>
        <p:spPr>
          <a:xfrm>
            <a:off x="9040047" y="6553200"/>
            <a:ext cx="3148781" cy="304800"/>
          </a:xfrm>
          <a:prstGeom prst="rect">
            <a:avLst/>
          </a:prstGeom>
          <a:noFill/>
        </p:spPr>
        <p:txBody>
          <a:bodyPr/>
          <a:lstStyle>
            <a:lvl1pPr algn="ctr">
              <a:defRPr sz="1400">
                <a:solidFill>
                  <a:srgbClr val="7F7F7F"/>
                </a:solidFill>
                <a:latin typeface="Calibri"/>
                <a:cs typeface="Calibri"/>
              </a:defRPr>
            </a:lvl1pPr>
          </a:lstStyle>
          <a:p>
            <a:pPr>
              <a:defRPr/>
            </a:pPr>
            <a:r>
              <a:rPr lang="en-US"/>
              <a:t>Week 1 - </a:t>
            </a:r>
            <a:fld id="{5D0D0778-A836-6E40-941B-50BD2EEC6F7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90ABFB0-9518-48D4-B077-44FF1EF84DCA}" type="datetime1">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FCEEF-06EB-4445-B7E9-CF841A7AC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9" y="274642"/>
            <a:ext cx="2742486"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442" y="274642"/>
            <a:ext cx="802431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7183AC6-02D1-4B3E-AAF4-792C82177B45}" type="datetime1">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FCEEF-06EB-4445-B7E9-CF841A7AC1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5749"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343" y="4243845"/>
            <a:ext cx="3076307" cy="276940"/>
          </a:xfrm>
          <a:prstGeom prst="rect">
            <a:avLst/>
          </a:prstGeom>
        </p:spPr>
      </p:pic>
      <p:sp>
        <p:nvSpPr>
          <p:cNvPr id="9" name="Rectangle 8"/>
          <p:cNvSpPr/>
          <p:nvPr/>
        </p:nvSpPr>
        <p:spPr>
          <a:xfrm>
            <a:off x="0" y="2590078"/>
            <a:ext cx="8965750"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09342" y="2590078"/>
            <a:ext cx="3076308"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145" y="2733709"/>
            <a:ext cx="8142013" cy="1373070"/>
          </a:xfrm>
        </p:spPr>
        <p:txBody>
          <a:bodyPr anchor="b">
            <a:noAutofit/>
          </a:bodyPr>
          <a:lstStyle>
            <a:lvl1pPr algn="r">
              <a:defRPr sz="5398"/>
            </a:lvl1pPr>
          </a:lstStyle>
          <a:p>
            <a:r>
              <a:rPr lang="zh-CN" altLang="en-US"/>
              <a:t>单击此处编辑母版标题样式</a:t>
            </a:r>
            <a:endParaRPr lang="en-US" dirty="0"/>
          </a:p>
        </p:txBody>
      </p:sp>
      <p:sp>
        <p:nvSpPr>
          <p:cNvPr id="3" name="Subtitle 2"/>
          <p:cNvSpPr>
            <a:spLocks noGrp="1"/>
          </p:cNvSpPr>
          <p:nvPr>
            <p:ph type="subTitle" idx="1"/>
          </p:nvPr>
        </p:nvSpPr>
        <p:spPr>
          <a:xfrm>
            <a:off x="680145" y="4394040"/>
            <a:ext cx="8142013" cy="1117687"/>
          </a:xfrm>
        </p:spPr>
        <p:txBody>
          <a:bodyPr>
            <a:normAutofit/>
          </a:bodyPr>
          <a:lstStyle>
            <a:lvl1pPr marL="0" indent="0" algn="r">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274BBD0-7A3E-4A09-AD31-9F0CD908E029}" type="datetime1">
              <a:rPr lang="en-US" smtClean="0"/>
              <a:t>9/9/2024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252936" y="2750337"/>
            <a:ext cx="1171583" cy="1356442"/>
          </a:xfrm>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147717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7" name="Rectangle 16"/>
          <p:cNvSpPr/>
          <p:nvPr/>
        </p:nvSpPr>
        <p:spPr>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ormAutofit/>
          </a:bodyPr>
          <a:lstStyle>
            <a:lvl1pPr>
              <a:defRPr sz="2399"/>
            </a:lvl1pPr>
            <a:lvl2pPr>
              <a:defRPr sz="1999"/>
            </a:lvl2pPr>
            <a:lvl3pPr>
              <a:defRPr sz="1799"/>
            </a:lvl3pPr>
            <a:lvl4pPr>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1AF1EC7-DCBC-4097-8CE8-C1FED892F758}" type="datetime1">
              <a:rPr lang="en-US" smtClean="0"/>
              <a:t>9/9/2024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419270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5094"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68" y="4087901"/>
            <a:ext cx="1602580" cy="144270"/>
          </a:xfrm>
          <a:prstGeom prst="rect">
            <a:avLst/>
          </a:prstGeom>
        </p:spPr>
      </p:pic>
      <p:sp>
        <p:nvSpPr>
          <p:cNvPr id="9" name="Rectangle 8"/>
          <p:cNvSpPr/>
          <p:nvPr/>
        </p:nvSpPr>
        <p:spPr>
          <a:xfrm>
            <a:off x="-2" y="2726267"/>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3069" y="2726267"/>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5" y="2869895"/>
            <a:ext cx="9611356" cy="1090788"/>
          </a:xfrm>
        </p:spPr>
        <p:txBody>
          <a:bodyPr anchor="ctr">
            <a:normAutofit/>
          </a:bodyPr>
          <a:lstStyle>
            <a:lvl1pPr algn="r">
              <a:defRPr sz="3599"/>
            </a:lvl1pPr>
          </a:lstStyle>
          <a:p>
            <a:r>
              <a:rPr lang="zh-CN" altLang="en-US"/>
              <a:t>单击此处编辑母版标题样式</a:t>
            </a:r>
            <a:endParaRPr lang="en-US" dirty="0"/>
          </a:p>
        </p:txBody>
      </p:sp>
      <p:sp>
        <p:nvSpPr>
          <p:cNvPr id="3" name="Text Placeholder 2"/>
          <p:cNvSpPr>
            <a:spLocks noGrp="1"/>
          </p:cNvSpPr>
          <p:nvPr>
            <p:ph type="body" idx="1"/>
          </p:nvPr>
        </p:nvSpPr>
        <p:spPr>
          <a:xfrm>
            <a:off x="680145" y="4232172"/>
            <a:ext cx="9611356" cy="1704017"/>
          </a:xfrm>
        </p:spPr>
        <p:txBody>
          <a:bodyPr>
            <a:normAutofit/>
          </a:bodyPr>
          <a:lstStyle>
            <a:lvl1pPr marL="0" indent="0" algn="r">
              <a:buNone/>
              <a:defRPr sz="19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0DD6296-DBE1-4D82-8AC8-5F1C600A8912}" type="datetime1">
              <a:rPr lang="en-US" smtClean="0"/>
              <a:t>9/9/2024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726662" y="2869896"/>
            <a:ext cx="1153850" cy="1090789"/>
          </a:xfrm>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195406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0" name="Rectangle 9"/>
          <p:cNvSpPr/>
          <p:nvPr/>
        </p:nvSpPr>
        <p:spPr>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0143" y="2336873"/>
            <a:ext cx="4697134" cy="359931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5592666" y="2336873"/>
            <a:ext cx="4698834" cy="359931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9A95230-4D0C-4906-9A26-8E0BF0B2DC3B}" type="datetime1">
              <a:rPr lang="en-US" smtClean="0"/>
              <a:t>9/9/2024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227724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2" name="Rectangle 11"/>
          <p:cNvSpPr/>
          <p:nvPr/>
        </p:nvSpPr>
        <p:spPr>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3" y="753230"/>
            <a:ext cx="9611359" cy="108093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906115" y="2336874"/>
            <a:ext cx="4471162" cy="693135"/>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80146" y="3030009"/>
            <a:ext cx="4697131" cy="29061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5818638" y="2336873"/>
            <a:ext cx="4472863" cy="692076"/>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592667" y="3030009"/>
            <a:ext cx="4698835" cy="29061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83D8D92-D148-4CC5-93FD-D7E6C48BFBA2}" type="datetime1">
              <a:rPr lang="en-US" smtClean="0"/>
              <a:t>9/9/2024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252046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8" name="Rectangle 7"/>
          <p:cNvSpPr/>
          <p:nvPr/>
        </p:nvSpPr>
        <p:spPr>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95E89C7-938A-4969-9982-2FB5DA46E544}" type="datetime1">
              <a:rPr lang="en-US" smtClean="0"/>
              <a:t>9/9/2024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415032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6" name="Rectangle 5"/>
          <p:cNvSpPr/>
          <p:nvPr/>
        </p:nvSpPr>
        <p:spPr>
          <a:xfrm>
            <a:off x="10583070" y="1349406"/>
            <a:ext cx="1602582" cy="628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FBF66D6-64B2-4934-B983-423643BD08BC}" type="datetime1">
              <a:rPr lang="en-US" smtClean="0"/>
              <a:t>9/9/2024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10583067" y="1580842"/>
            <a:ext cx="954945" cy="396956"/>
          </a:xfrm>
        </p:spPr>
        <p:txBody>
          <a:bodyPr/>
          <a:lstStyle/>
          <a:p>
            <a:fld id="{A8BFEE3A-67E4-4B3D-A091-BD4F1EAF448D}" type="slidenum">
              <a:rPr lang="en-CA" smtClean="0"/>
              <a:t>‹#›</a:t>
            </a:fld>
            <a:endParaRPr lang="en-CA" dirty="0"/>
          </a:p>
        </p:txBody>
      </p:sp>
    </p:spTree>
    <p:extLst>
      <p:ext uri="{BB962C8B-B14F-4D97-AF65-F5344CB8AC3E}">
        <p14:creationId xmlns:p14="http://schemas.microsoft.com/office/powerpoint/2010/main" val="333955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0" name="Rectangle 9"/>
          <p:cNvSpPr/>
          <p:nvPr/>
        </p:nvSpPr>
        <p:spPr>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5" y="753227"/>
            <a:ext cx="9611355" cy="1080940"/>
          </a:xfrm>
        </p:spPr>
        <p:txBody>
          <a:bodyPr anchor="ctr">
            <a:normAutofit/>
          </a:bodyPr>
          <a:lstStyle>
            <a:lvl1pPr>
              <a:defRPr sz="3599"/>
            </a:lvl1pPr>
          </a:lstStyle>
          <a:p>
            <a:r>
              <a:rPr lang="zh-CN" altLang="en-US"/>
              <a:t>单击此处编辑母版标题样式</a:t>
            </a:r>
            <a:endParaRPr lang="en-US" dirty="0"/>
          </a:p>
        </p:txBody>
      </p:sp>
      <p:sp>
        <p:nvSpPr>
          <p:cNvPr id="3" name="Content Placeholder 2"/>
          <p:cNvSpPr>
            <a:spLocks noGrp="1"/>
          </p:cNvSpPr>
          <p:nvPr>
            <p:ph idx="1"/>
          </p:nvPr>
        </p:nvSpPr>
        <p:spPr>
          <a:xfrm>
            <a:off x="4684626" y="2336874"/>
            <a:ext cx="5606875" cy="35993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80145" y="2336873"/>
            <a:ext cx="3789091" cy="359931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A66DC8F-9C01-4EFB-B2B5-DEAFA4DF128C}" type="datetime1">
              <a:rPr lang="en-US" smtClean="0"/>
              <a:t>9/9/2024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187810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62626"/>
                </a:solidFill>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lvl1pPr>
              <a:defRPr>
                <a:solidFill>
                  <a:srgbClr val="262626"/>
                </a:solidFill>
              </a:defRPr>
            </a:lvl1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a:extLst>
              <a:ext uri="{FF2B5EF4-FFF2-40B4-BE49-F238E27FC236}">
                <a16:creationId xmlns:a16="http://schemas.microsoft.com/office/drawing/2014/main" id="{9F8216A3-410D-66CF-B7EE-D8B99D0748A2}"/>
              </a:ext>
            </a:extLst>
          </p:cNvPr>
          <p:cNvSpPr>
            <a:spLocks noGrp="1"/>
          </p:cNvSpPr>
          <p:nvPr>
            <p:ph type="dt" sz="half" idx="10"/>
          </p:nvPr>
        </p:nvSpPr>
        <p:spPr/>
        <p:txBody>
          <a:bodyPr/>
          <a:lstStyle/>
          <a:p>
            <a:fld id="{C051187B-A0DE-47CF-B552-244F37F62F24}" type="datetime1">
              <a:rPr lang="en-US" smtClean="0"/>
              <a:t>9/9/2024</a:t>
            </a:fld>
            <a:endParaRPr lang="en-US"/>
          </a:p>
        </p:txBody>
      </p:sp>
      <p:sp>
        <p:nvSpPr>
          <p:cNvPr id="5" name="Footer Placeholder 4">
            <a:extLst>
              <a:ext uri="{FF2B5EF4-FFF2-40B4-BE49-F238E27FC236}">
                <a16:creationId xmlns:a16="http://schemas.microsoft.com/office/drawing/2014/main" id="{7851D690-D507-9E6D-BEE2-5190736293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F671CC-E4F5-E842-E0AB-6B74AADE0D81}"/>
              </a:ext>
            </a:extLst>
          </p:cNvPr>
          <p:cNvSpPr>
            <a:spLocks noGrp="1"/>
          </p:cNvSpPr>
          <p:nvPr>
            <p:ph type="sldNum" sz="quarter" idx="12"/>
          </p:nvPr>
        </p:nvSpPr>
        <p:spPr>
          <a:xfrm>
            <a:off x="8735325" y="6355576"/>
            <a:ext cx="2844060" cy="365125"/>
          </a:xfrm>
        </p:spPr>
        <p:txBody>
          <a:bodyPr/>
          <a:lstStyle>
            <a:lvl1pPr>
              <a:defRPr b="1">
                <a:latin typeface="Calibri Light" panose="020F0302020204030204" pitchFamily="34" charset="0"/>
                <a:cs typeface="Calibri Light" panose="020F0302020204030204" pitchFamily="34" charset="0"/>
              </a:defRPr>
            </a:lvl1pPr>
          </a:lstStyle>
          <a:p>
            <a:fld id="{7DCFCEEF-06EB-4445-B7E9-CF841A7AC1E2}" type="slidenum">
              <a:rPr lang="en-US" smtClean="0"/>
              <a:pPr/>
              <a:t>‹#›</a:t>
            </a:fld>
            <a:r>
              <a:rPr lang="en-US" dirty="0"/>
              <a:t> / 11</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0" name="Rectangle 9"/>
          <p:cNvSpPr/>
          <p:nvPr/>
        </p:nvSpPr>
        <p:spPr>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7" y="753228"/>
            <a:ext cx="9611353" cy="1080938"/>
          </a:xfrm>
        </p:spPr>
        <p:txBody>
          <a:bodyPr anchor="ctr">
            <a:normAutofit/>
          </a:bodyPr>
          <a:lstStyle>
            <a:lvl1pPr>
              <a:defRPr sz="35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867066" y="2336874"/>
            <a:ext cx="5424436" cy="3599312"/>
          </a:xfrm>
          <a:noFill/>
          <a:ln>
            <a:noFill/>
          </a:ln>
          <a:effectLst>
            <a:outerShdw blurRad="76200" dist="63500" dir="5040000" algn="tl" rotWithShape="0">
              <a:srgbClr val="000000">
                <a:alpha val="41000"/>
              </a:srgb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680146" y="2336874"/>
            <a:ext cx="3875247" cy="3599315"/>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85EDA3A-E94F-4776-870D-B9BB9E2D9A70}" type="datetime1">
              <a:rPr lang="en-US" smtClean="0"/>
              <a:t>9/9/2024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134372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5094"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5929622"/>
            <a:ext cx="1602580" cy="144270"/>
          </a:xfrm>
          <a:prstGeom prst="rect">
            <a:avLst/>
          </a:prstGeom>
        </p:spPr>
      </p:pic>
      <p:sp>
        <p:nvSpPr>
          <p:cNvPr id="10" name="Rectangle 9"/>
          <p:cNvSpPr/>
          <p:nvPr/>
        </p:nvSpPr>
        <p:spPr>
          <a:xfrm>
            <a:off x="0" y="4567988"/>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3071" y="4567988"/>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6" y="4711617"/>
            <a:ext cx="9611355" cy="453051"/>
          </a:xfrm>
        </p:spPr>
        <p:txBody>
          <a:bodyPr anchor="b">
            <a:normAutofit/>
          </a:bodyPr>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80146" y="609598"/>
            <a:ext cx="9611355" cy="3589575"/>
          </a:xfrm>
          <a:noFill/>
          <a:ln>
            <a:noFill/>
          </a:ln>
          <a:effectLst>
            <a:outerShdw blurRad="76200" dist="63500" dir="5040000" algn="tl" rotWithShape="0">
              <a:srgbClr val="000000">
                <a:alpha val="41000"/>
              </a:srgb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680142" y="5169584"/>
            <a:ext cx="9611358" cy="622971"/>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EF112D-211A-474D-8527-9BC119730878}" type="datetime1">
              <a:rPr lang="en-US" smtClean="0"/>
              <a:t>9/9/2024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6662" y="4711310"/>
            <a:ext cx="1153850" cy="1090789"/>
          </a:xfrm>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292514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5094"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5929622"/>
            <a:ext cx="1602580" cy="144270"/>
          </a:xfrm>
          <a:prstGeom prst="rect">
            <a:avLst/>
          </a:prstGeom>
        </p:spPr>
      </p:pic>
      <p:sp>
        <p:nvSpPr>
          <p:cNvPr id="10" name="Rectangle 9"/>
          <p:cNvSpPr/>
          <p:nvPr/>
        </p:nvSpPr>
        <p:spPr>
          <a:xfrm>
            <a:off x="0" y="4567988"/>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3071" y="4567988"/>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5" y="609597"/>
            <a:ext cx="9611354" cy="3592750"/>
          </a:xfrm>
        </p:spPr>
        <p:txBody>
          <a:bodyPr anchor="ctr"/>
          <a:lstStyle>
            <a:lvl1pPr>
              <a:defRPr sz="3199"/>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0146" y="4711616"/>
            <a:ext cx="9611355" cy="1090789"/>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AAEE799-C4B2-4802-B0BD-8F6AB41E0D6D}" type="datetime1">
              <a:rPr lang="en-US" smtClean="0"/>
              <a:t>9/9/2024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6662" y="4711616"/>
            <a:ext cx="1153850" cy="1090789"/>
          </a:xfrm>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38124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5094"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5929622"/>
            <a:ext cx="1602580" cy="144270"/>
          </a:xfrm>
          <a:prstGeom prst="rect">
            <a:avLst/>
          </a:prstGeom>
        </p:spPr>
      </p:pic>
      <p:sp>
        <p:nvSpPr>
          <p:cNvPr id="14" name="Rectangle 13"/>
          <p:cNvSpPr/>
          <p:nvPr/>
        </p:nvSpPr>
        <p:spPr>
          <a:xfrm>
            <a:off x="0" y="4567988"/>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3071" y="4567988"/>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563" y="609598"/>
            <a:ext cx="8716606" cy="3036061"/>
          </a:xfrm>
        </p:spPr>
        <p:txBody>
          <a:bodyPr anchor="ctr"/>
          <a:lstStyle>
            <a:lvl1pPr>
              <a:defRPr sz="3199"/>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401923" y="3653379"/>
            <a:ext cx="8154455"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680146" y="4711616"/>
            <a:ext cx="9611355" cy="1090789"/>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A3FBB1F-439E-44B4-BC48-F46326FE57FA}" type="datetime1">
              <a:rPr lang="en-US" smtClean="0"/>
              <a:t>9/9/2024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6662" y="4709926"/>
            <a:ext cx="1153850" cy="1090789"/>
          </a:xfrm>
        </p:spPr>
        <p:txBody>
          <a:bodyPr/>
          <a:lstStyle/>
          <a:p>
            <a:fld id="{A8BFEE3A-67E4-4B3D-A091-BD4F1EAF448D}" type="slidenum">
              <a:rPr lang="en-CA" smtClean="0"/>
              <a:t>‹#›</a:t>
            </a:fld>
            <a:endParaRPr lang="en-CA"/>
          </a:p>
        </p:txBody>
      </p:sp>
      <p:sp>
        <p:nvSpPr>
          <p:cNvPr id="16" name="TextBox 15"/>
          <p:cNvSpPr txBox="1"/>
          <p:nvPr/>
        </p:nvSpPr>
        <p:spPr>
          <a:xfrm>
            <a:off x="583420" y="748116"/>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198" dirty="0">
                <a:solidFill>
                  <a:schemeClr val="tx1"/>
                </a:solidFill>
                <a:effectLst/>
              </a:rPr>
              <a:t>“</a:t>
            </a:r>
          </a:p>
        </p:txBody>
      </p:sp>
      <p:sp>
        <p:nvSpPr>
          <p:cNvPr id="17" name="TextBox 16"/>
          <p:cNvSpPr txBox="1"/>
          <p:nvPr/>
        </p:nvSpPr>
        <p:spPr>
          <a:xfrm>
            <a:off x="9660293" y="303352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198" dirty="0">
                <a:solidFill>
                  <a:schemeClr val="tx1"/>
                </a:solidFill>
                <a:effectLst/>
              </a:rPr>
              <a:t>”</a:t>
            </a:r>
          </a:p>
        </p:txBody>
      </p:sp>
    </p:spTree>
    <p:extLst>
      <p:ext uri="{BB962C8B-B14F-4D97-AF65-F5344CB8AC3E}">
        <p14:creationId xmlns:p14="http://schemas.microsoft.com/office/powerpoint/2010/main" val="234289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5094"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5929622"/>
            <a:ext cx="1602580" cy="144270"/>
          </a:xfrm>
          <a:prstGeom prst="rect">
            <a:avLst/>
          </a:prstGeom>
        </p:spPr>
      </p:pic>
      <p:sp>
        <p:nvSpPr>
          <p:cNvPr id="11" name="Rectangle 10"/>
          <p:cNvSpPr/>
          <p:nvPr/>
        </p:nvSpPr>
        <p:spPr>
          <a:xfrm>
            <a:off x="0" y="4567988"/>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3071" y="4567988"/>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142" y="4711616"/>
            <a:ext cx="9611358" cy="588535"/>
          </a:xfrm>
        </p:spPr>
        <p:txBody>
          <a:bodyPr anchor="b"/>
          <a:lstStyle>
            <a:lvl1pPr>
              <a:defRPr sz="3199"/>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0143" y="5300150"/>
            <a:ext cx="9611358" cy="50225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A635BF1-A4AA-40AD-B968-C8493B07C6F0}" type="datetime1">
              <a:rPr lang="en-US" smtClean="0"/>
              <a:t>9/9/2024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6662" y="4709926"/>
            <a:ext cx="1153850" cy="1090789"/>
          </a:xfrm>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403694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6" name="Rectangle 15"/>
          <p:cNvSpPr/>
          <p:nvPr/>
        </p:nvSpPr>
        <p:spPr>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047" y="753228"/>
            <a:ext cx="9622454" cy="1080938"/>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660774" y="2336873"/>
            <a:ext cx="3069235"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680145" y="3022674"/>
            <a:ext cx="3048908" cy="291351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3954995" y="2336873"/>
            <a:ext cx="3062442"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3944443" y="3022674"/>
            <a:ext cx="3062442" cy="291351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222275" y="2336873"/>
            <a:ext cx="3069226"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222275" y="3022674"/>
            <a:ext cx="3069226" cy="291351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7ABE8B3E-A36A-4BDE-A264-AA90FD67C35A}" type="datetime1">
              <a:rPr lang="en-US" smtClean="0"/>
              <a:t>9/9/2024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341041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17" name="Rectangle 16"/>
          <p:cNvSpPr/>
          <p:nvPr/>
        </p:nvSpPr>
        <p:spPr>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145" y="753228"/>
            <a:ext cx="9611356" cy="1080938"/>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680141" y="4297503"/>
            <a:ext cx="3048911"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680141" y="2336873"/>
            <a:ext cx="3048911"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680141" y="4873765"/>
            <a:ext cx="3048911" cy="106242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3944444" y="4297503"/>
            <a:ext cx="3062442"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3944443" y="2336873"/>
            <a:ext cx="306244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3943090" y="4873764"/>
            <a:ext cx="3066498" cy="106242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228796" y="4297503"/>
            <a:ext cx="3062707" cy="576262"/>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228795" y="2336873"/>
            <a:ext cx="306270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228671" y="4873762"/>
            <a:ext cx="3066764" cy="106242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BB6A328C-9CDE-4599-89F6-CEA3E83D0E78}" type="datetime1">
              <a:rPr lang="en-US" smtClean="0"/>
              <a:t>9/9/2024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39054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5094"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70" y="1971234"/>
            <a:ext cx="1602580" cy="144270"/>
          </a:xfrm>
          <a:prstGeom prst="rect">
            <a:avLst/>
          </a:prstGeom>
        </p:spPr>
      </p:pic>
      <p:sp>
        <p:nvSpPr>
          <p:cNvPr id="9" name="Rectangle 8"/>
          <p:cNvSpPr/>
          <p:nvPr/>
        </p:nvSpPr>
        <p:spPr>
          <a:xfrm>
            <a:off x="0" y="609600"/>
            <a:ext cx="10435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3071" y="609600"/>
            <a:ext cx="160258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F24B94-651B-4501-BCD1-69C52A6A013D}" type="datetime1">
              <a:rPr lang="en-US" smtClean="0"/>
              <a:t>9/9/2024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BFEE3A-67E4-4B3D-A091-BD4F1EAF448D}" type="slidenum">
              <a:rPr lang="en-CA" smtClean="0"/>
              <a:t>‹#›</a:t>
            </a:fld>
            <a:endParaRPr lang="en-CA"/>
          </a:p>
        </p:txBody>
      </p:sp>
    </p:spTree>
    <p:extLst>
      <p:ext uri="{BB962C8B-B14F-4D97-AF65-F5344CB8AC3E}">
        <p14:creationId xmlns:p14="http://schemas.microsoft.com/office/powerpoint/2010/main" val="9401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7" name="Rectangle 6"/>
          <p:cNvSpPr/>
          <p:nvPr/>
        </p:nvSpPr>
        <p:spPr>
          <a:xfrm rot="5400000">
            <a:off x="8113428" y="1869573"/>
            <a:ext cx="5106988" cy="136784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5424" y="5372581"/>
            <a:ext cx="1602997" cy="1367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6593" y="609597"/>
            <a:ext cx="1073522" cy="435376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0145" y="609598"/>
            <a:ext cx="8867694" cy="532658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805353" y="5936188"/>
            <a:ext cx="2742486" cy="365125"/>
          </a:xfrm>
        </p:spPr>
        <p:txBody>
          <a:bodyPr/>
          <a:lstStyle/>
          <a:p>
            <a:fld id="{BACAFE1F-7F7E-4AE3-A238-3415C1D01A21}" type="datetime1">
              <a:rPr lang="en-US" smtClean="0"/>
              <a:t>9/9/2024</a:t>
            </a:fld>
            <a:endParaRPr lang="en-CA"/>
          </a:p>
        </p:txBody>
      </p:sp>
      <p:sp>
        <p:nvSpPr>
          <p:cNvPr id="5" name="Footer Placeholder 4"/>
          <p:cNvSpPr>
            <a:spLocks noGrp="1"/>
          </p:cNvSpPr>
          <p:nvPr>
            <p:ph type="ftr" sz="quarter" idx="11"/>
          </p:nvPr>
        </p:nvSpPr>
        <p:spPr>
          <a:xfrm>
            <a:off x="680145" y="5936189"/>
            <a:ext cx="6125209" cy="365125"/>
          </a:xfrm>
        </p:spPr>
        <p:txBody>
          <a:bodyPr/>
          <a:lstStyle/>
          <a:p>
            <a:endParaRPr lang="en-CA"/>
          </a:p>
        </p:txBody>
      </p:sp>
      <p:sp>
        <p:nvSpPr>
          <p:cNvPr id="6" name="Slide Number Placeholder 5"/>
          <p:cNvSpPr>
            <a:spLocks noGrp="1"/>
          </p:cNvSpPr>
          <p:nvPr>
            <p:ph type="sldNum" sz="quarter" idx="12"/>
          </p:nvPr>
        </p:nvSpPr>
        <p:spPr>
          <a:xfrm>
            <a:off x="10094921" y="5398634"/>
            <a:ext cx="1153850" cy="1090789"/>
          </a:xfrm>
        </p:spPr>
        <p:txBody>
          <a:bodyPr anchor="t"/>
          <a:lstStyle>
            <a:lvl1pPr algn="ctr">
              <a:defRPr/>
            </a:lvl1pPr>
          </a:lstStyle>
          <a:p>
            <a:fld id="{A8BFEE3A-67E4-4B3D-A091-BD4F1EAF448D}" type="slidenum">
              <a:rPr lang="en-CA" smtClean="0"/>
              <a:t>‹#›</a:t>
            </a:fld>
            <a:endParaRPr lang="en-CA"/>
          </a:p>
        </p:txBody>
      </p:sp>
    </p:spTree>
    <p:extLst>
      <p:ext uri="{BB962C8B-B14F-4D97-AF65-F5344CB8AC3E}">
        <p14:creationId xmlns:p14="http://schemas.microsoft.com/office/powerpoint/2010/main" val="296714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4"/>
            <a:ext cx="10360501"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63B25802-884D-430A-84FE-057A16BD2183}" type="datetime1">
              <a:rPr lang="en-US" smtClean="0"/>
              <a:t>9/9/2024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FCEEF-06EB-4445-B7E9-CF841A7AC1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441" y="1600204"/>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5987" y="1600204"/>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B6C1297-8F26-44A6-A005-ED4354B8B42B}" type="datetime1">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FCEEF-06EB-4445-B7E9-CF841A7AC1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175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57306E33-2EF7-4DDF-B2C1-52FBBBA3FE46}" type="datetime1">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FCEEF-06EB-4445-B7E9-CF841A7AC1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1A13C1F9-D2B3-41A3-A0CB-399F4B5E2007}" type="datetime1">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FCEEF-06EB-4445-B7E9-CF841A7AC1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9B755-F762-4730-8B21-B473C11E4552}" type="datetime1">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FCEEF-06EB-4445-B7E9-CF841A7AC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0"/>
            <a:ext cx="4010039"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5492" y="273054"/>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C0E933E6-5DF3-4104-84D4-47D633A6969E}" type="datetime1">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FCEEF-06EB-4445-B7E9-CF841A7AC1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03D7E0E-9EB0-4BD2-B990-9E2F802CF7D1}" type="datetime1">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FCEEF-06EB-4445-B7E9-CF841A7AC1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42"/>
            <a:ext cx="10969943" cy="788675"/>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609442" y="1275305"/>
            <a:ext cx="10969943" cy="486828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609442" y="6356354"/>
            <a:ext cx="28440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52D38-F02D-43EE-A6DB-E3F945274F21}" type="datetime1">
              <a:rPr lang="en-US" smtClean="0"/>
              <a:t>9/9/2024</a:t>
            </a:fld>
            <a:endParaRPr lang="en-US"/>
          </a:p>
        </p:txBody>
      </p:sp>
      <p:sp>
        <p:nvSpPr>
          <p:cNvPr id="5" name="Footer Placeholder 4"/>
          <p:cNvSpPr>
            <a:spLocks noGrp="1"/>
          </p:cNvSpPr>
          <p:nvPr>
            <p:ph type="ftr" sz="quarter" idx="3"/>
          </p:nvPr>
        </p:nvSpPr>
        <p:spPr>
          <a:xfrm>
            <a:off x="4164515" y="6356354"/>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4"/>
            <a:ext cx="28440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FCEEF-06EB-4445-B7E9-CF841A7AC1E2}" type="slidenum">
              <a:rPr lang="en-US" smtClean="0"/>
              <a:pPr/>
              <a:t>‹#›</a:t>
            </a:fld>
            <a:endParaRPr lang="en-US"/>
          </a:p>
        </p:txBody>
      </p:sp>
      <p:sp>
        <p:nvSpPr>
          <p:cNvPr id="7" name="Rectangle 4"/>
          <p:cNvSpPr txBox="1">
            <a:spLocks noChangeArrowheads="1"/>
          </p:cNvSpPr>
          <p:nvPr userDrawn="1"/>
        </p:nvSpPr>
        <p:spPr>
          <a:xfrm>
            <a:off x="609440" y="6553200"/>
            <a:ext cx="3219588" cy="304800"/>
          </a:xfrm>
          <a:prstGeom prst="rect">
            <a:avLst/>
          </a:prstGeom>
          <a:noFill/>
          <a:ln>
            <a:noFill/>
          </a:ln>
        </p:spPr>
        <p:txBody>
          <a:bodyPr/>
          <a:lstStyle>
            <a:lvl1pPr>
              <a:defRPr sz="1400">
                <a:solidFill>
                  <a:schemeClr val="bg1"/>
                </a:solidFill>
                <a:latin typeface="Calibri"/>
                <a:cs typeface="Calibri"/>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lumMod val="50000"/>
                  <a:lumOff val="50000"/>
                </a:schemeClr>
              </a:solidFill>
              <a:effectLst/>
              <a:uLnTx/>
              <a:uFillTx/>
              <a:latin typeface="Calibri"/>
              <a:ea typeface="Arial" charset="0"/>
              <a:cs typeface="Calibri"/>
            </a:endParaRPr>
          </a:p>
        </p:txBody>
      </p:sp>
      <p:sp>
        <p:nvSpPr>
          <p:cNvPr id="8" name="Rectangle 5"/>
          <p:cNvSpPr txBox="1">
            <a:spLocks noChangeArrowheads="1"/>
          </p:cNvSpPr>
          <p:nvPr userDrawn="1"/>
        </p:nvSpPr>
        <p:spPr>
          <a:xfrm>
            <a:off x="3351926" y="6484940"/>
            <a:ext cx="5484971" cy="304800"/>
          </a:xfrm>
          <a:prstGeom prst="rect">
            <a:avLst/>
          </a:prstGeom>
          <a:noFill/>
          <a:ln>
            <a:noFill/>
          </a:ln>
        </p:spPr>
        <p:txBody>
          <a:bodyPr vert="horz" wrap="square" lIns="91440" tIns="45720" rIns="91440" bIns="45720" rtlCol="0" anchor="ctr"/>
          <a:lstStyle>
            <a:lvl1pPr>
              <a:defRPr sz="1400">
                <a:solidFill>
                  <a:srgbClr val="FFFFFF"/>
                </a:solidFill>
                <a:latin typeface="Calibri"/>
                <a:cs typeface="Calibr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schemeClr val="tx1">
                  <a:lumMod val="50000"/>
                  <a:lumOff val="50000"/>
                </a:schemeClr>
              </a:solidFill>
              <a:effectLst/>
              <a:uLnTx/>
              <a:uFillTx/>
              <a:latin typeface="Calibri"/>
              <a:ea typeface="+mn-ea"/>
              <a:cs typeface="Calibri"/>
            </a:endParaRPr>
          </a:p>
        </p:txBody>
      </p:sp>
      <p:sp>
        <p:nvSpPr>
          <p:cNvPr id="9" name="Rectangle 6"/>
          <p:cNvSpPr txBox="1">
            <a:spLocks noChangeArrowheads="1"/>
          </p:cNvSpPr>
          <p:nvPr userDrawn="1"/>
        </p:nvSpPr>
        <p:spPr>
          <a:xfrm>
            <a:off x="10604665" y="6553200"/>
            <a:ext cx="1584164" cy="304800"/>
          </a:xfrm>
          <a:prstGeom prst="rect">
            <a:avLst/>
          </a:prstGeom>
          <a:noFill/>
          <a:ln>
            <a:noFill/>
          </a:ln>
        </p:spPr>
        <p:txBody>
          <a:bodyPr vert="horz" lIns="91440" tIns="45720" rIns="91440" bIns="45720" rtlCol="0" anchor="ctr"/>
          <a:lstStyle>
            <a:lvl1pPr algn="ctr">
              <a:defRPr sz="1400">
                <a:latin typeface="Calibri"/>
                <a:cs typeface="Calibr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D0D0778-A836-6E40-941B-50BD2EEC6F78}" type="slidenum">
              <a:rPr kumimoji="0" lang="en-US" sz="1400" b="0" i="0" u="none" strike="noStrike" kern="1200" cap="none" spc="0" normalizeH="0" baseline="0" noProof="0" smtClean="0">
                <a:ln>
                  <a:noFill/>
                </a:ln>
                <a:solidFill>
                  <a:schemeClr val="tx1">
                    <a:lumMod val="50000"/>
                    <a:lumOff val="50000"/>
                  </a:schemeClr>
                </a:solidFill>
                <a:effectLst/>
                <a:uLnTx/>
                <a:uFillTx/>
                <a:latin typeface="Calibri"/>
                <a:ea typeface="+mn-ea"/>
                <a:cs typeface="Calibri"/>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lumMod val="50000"/>
                  <a:lumOff val="50000"/>
                </a:schemeClr>
              </a:solidFill>
              <a:effectLst/>
              <a:uLnTx/>
              <a:uFillTx/>
              <a:latin typeface="Calibri"/>
              <a:ea typeface="+mn-ea"/>
              <a:cs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200" b="1" i="0" kern="1200">
          <a:solidFill>
            <a:schemeClr val="tx1">
              <a:lumMod val="85000"/>
              <a:lumOff val="15000"/>
            </a:schemeClr>
          </a:solidFill>
          <a:latin typeface="Calibri Light"/>
          <a:ea typeface="+mj-ea"/>
          <a:cs typeface="Calibri Light"/>
        </a:defRPr>
      </a:lvl1pPr>
    </p:titleStyle>
    <p:bodyStyle>
      <a:lvl1pPr marL="342900" indent="-342900" algn="l" defTabSz="457200" rtl="0" eaLnBrk="1" latinLnBrk="0" hangingPunct="1">
        <a:spcBef>
          <a:spcPct val="20000"/>
        </a:spcBef>
        <a:buSzPct val="100000"/>
        <a:buFont typeface="Arial"/>
        <a:buChar char="•"/>
        <a:defRPr sz="2800" b="0" i="0" kern="1200">
          <a:solidFill>
            <a:srgbClr val="262626"/>
          </a:solidFill>
          <a:latin typeface="Calibri Light"/>
          <a:ea typeface="+mn-ea"/>
          <a:cs typeface="Calibri Light"/>
        </a:defRPr>
      </a:lvl1pPr>
      <a:lvl2pPr marL="742950" indent="-285750" algn="l" defTabSz="457200" rtl="0" eaLnBrk="1" latinLnBrk="0" hangingPunct="1">
        <a:spcBef>
          <a:spcPct val="20000"/>
        </a:spcBef>
        <a:buFont typeface="Lucida Grande"/>
        <a:buChar char="-"/>
        <a:defRPr sz="2400" b="0" i="0" kern="1200">
          <a:solidFill>
            <a:srgbClr val="262626"/>
          </a:solidFill>
          <a:latin typeface="Calibri Light"/>
          <a:ea typeface="+mn-ea"/>
          <a:cs typeface="Calibri Light"/>
        </a:defRPr>
      </a:lvl2pPr>
      <a:lvl3pPr marL="1143000" indent="-228600" algn="l" defTabSz="457200" rtl="0" eaLnBrk="1" latinLnBrk="0" hangingPunct="1">
        <a:spcBef>
          <a:spcPct val="20000"/>
        </a:spcBef>
        <a:buFont typeface="Wingdings" charset="2"/>
        <a:buChar char="§"/>
        <a:defRPr sz="2000" b="0" i="0" kern="1200">
          <a:solidFill>
            <a:srgbClr val="262626"/>
          </a:solidFill>
          <a:latin typeface="Calibri Light"/>
          <a:ea typeface="+mn-ea"/>
          <a:cs typeface="Calibri Light"/>
        </a:defRPr>
      </a:lvl3pPr>
      <a:lvl4pPr marL="1600200" indent="-228600" algn="l" defTabSz="457200" rtl="0" eaLnBrk="1" latinLnBrk="0" hangingPunct="1">
        <a:spcBef>
          <a:spcPct val="20000"/>
        </a:spcBef>
        <a:buFont typeface="Courier New"/>
        <a:buChar char="o"/>
        <a:defRPr sz="1800" b="0" i="0" kern="1200">
          <a:solidFill>
            <a:srgbClr val="262626"/>
          </a:solidFill>
          <a:latin typeface="Calibri Light"/>
          <a:ea typeface="+mn-ea"/>
          <a:cs typeface="Calibri Light"/>
        </a:defRPr>
      </a:lvl4pPr>
      <a:lvl5pPr marL="2057400" indent="-228600" algn="l" defTabSz="457200" rtl="0" eaLnBrk="1" latinLnBrk="0" hangingPunct="1">
        <a:spcBef>
          <a:spcPct val="20000"/>
        </a:spcBef>
        <a:buFont typeface="Arial"/>
        <a:buChar char="»"/>
        <a:defRPr sz="1600" b="0" i="0" kern="1200">
          <a:solidFill>
            <a:srgbClr val="262626"/>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8626"/>
            <a:ext cx="12188825" cy="6858000"/>
          </a:xfrm>
          <a:prstGeom prst="rect">
            <a:avLst/>
          </a:prstGeom>
        </p:spPr>
      </p:pic>
      <p:sp>
        <p:nvSpPr>
          <p:cNvPr id="2" name="Title Placeholder 1"/>
          <p:cNvSpPr>
            <a:spLocks noGrp="1"/>
          </p:cNvSpPr>
          <p:nvPr>
            <p:ph type="title"/>
          </p:nvPr>
        </p:nvSpPr>
        <p:spPr>
          <a:xfrm>
            <a:off x="1" y="250166"/>
            <a:ext cx="6321515" cy="534838"/>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80145" y="2336873"/>
            <a:ext cx="9611357" cy="35993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549014" y="5936188"/>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AF835D-E77B-4535-B55B-DAE541ABAE48}" type="datetime1">
              <a:rPr lang="en-US" smtClean="0"/>
              <a:t>9/9/2024</a:t>
            </a:fld>
            <a:endParaRPr lang="en-CA"/>
          </a:p>
        </p:txBody>
      </p:sp>
      <p:sp>
        <p:nvSpPr>
          <p:cNvPr id="5" name="Footer Placeholder 4"/>
          <p:cNvSpPr>
            <a:spLocks noGrp="1"/>
          </p:cNvSpPr>
          <p:nvPr>
            <p:ph type="ftr" sz="quarter" idx="3"/>
          </p:nvPr>
        </p:nvSpPr>
        <p:spPr>
          <a:xfrm>
            <a:off x="680144" y="5936189"/>
            <a:ext cx="6868871"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726662" y="753228"/>
            <a:ext cx="1153850" cy="1090789"/>
          </a:xfrm>
          <a:prstGeom prst="rect">
            <a:avLst/>
          </a:prstGeom>
        </p:spPr>
        <p:txBody>
          <a:bodyPr vert="horz" lIns="91440" tIns="45720" rIns="91440" bIns="45720" rtlCol="0" anchor="ctr"/>
          <a:lstStyle>
            <a:lvl1pPr algn="l">
              <a:defRPr sz="3599">
                <a:solidFill>
                  <a:schemeClr val="tx1">
                    <a:tint val="75000"/>
                  </a:schemeClr>
                </a:solidFill>
              </a:defRPr>
            </a:lvl1pPr>
          </a:lstStyle>
          <a:p>
            <a:fld id="{A8BFEE3A-67E4-4B3D-A091-BD4F1EAF448D}" type="slidenum">
              <a:rPr lang="en-CA" smtClean="0"/>
              <a:t>‹#›</a:t>
            </a:fld>
            <a:endParaRPr lang="en-CA"/>
          </a:p>
        </p:txBody>
      </p:sp>
    </p:spTree>
    <p:extLst>
      <p:ext uri="{BB962C8B-B14F-4D97-AF65-F5344CB8AC3E}">
        <p14:creationId xmlns:p14="http://schemas.microsoft.com/office/powerpoint/2010/main" val="12656267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35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1999" kern="1200">
          <a:solidFill>
            <a:schemeClr val="tx1"/>
          </a:solidFill>
          <a:effectLst>
            <a:outerShdw blurRad="228600" algn="ctr" rotWithShape="0">
              <a:prstClr val="black">
                <a:alpha val="53000"/>
              </a:prstClr>
            </a:outerShdw>
          </a:effectLst>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effectLst>
            <a:outerShdw blurRad="228600" algn="ctr" rotWithShape="0">
              <a:prstClr val="black">
                <a:alpha val="53000"/>
              </a:prstClr>
            </a:outerShdw>
          </a:effectLst>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9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www.ecb.torontomu.ca/~samavi/" TargetMode="External"/><Relationship Id="rId5" Type="http://schemas.openxmlformats.org/officeDocument/2006/relationships/hyperlink" Target="mailto:hamed.karimi@torontomu.ca"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410.png"/><Relationship Id="rId18" Type="http://schemas.openxmlformats.org/officeDocument/2006/relationships/image" Target="../media/image440.png"/><Relationship Id="rId3" Type="http://schemas.openxmlformats.org/officeDocument/2006/relationships/chart" Target="../charts/chart1.xml"/><Relationship Id="rId7" Type="http://schemas.openxmlformats.org/officeDocument/2006/relationships/image" Target="../media/image350.png"/><Relationship Id="rId12" Type="http://schemas.openxmlformats.org/officeDocument/2006/relationships/image" Target="../media/image400.png"/><Relationship Id="rId17" Type="http://schemas.openxmlformats.org/officeDocument/2006/relationships/image" Target="../media/image430.png"/><Relationship Id="rId2" Type="http://schemas.openxmlformats.org/officeDocument/2006/relationships/notesSlide" Target="../notesSlides/notesSlide10.xml"/><Relationship Id="rId16" Type="http://schemas.openxmlformats.org/officeDocument/2006/relationships/image" Target="../media/image420.png"/><Relationship Id="rId1" Type="http://schemas.openxmlformats.org/officeDocument/2006/relationships/slideLayout" Target="../slideLayouts/slideLayout2.xml"/><Relationship Id="rId6" Type="http://schemas.openxmlformats.org/officeDocument/2006/relationships/image" Target="../media/image340.png"/><Relationship Id="rId11" Type="http://schemas.openxmlformats.org/officeDocument/2006/relationships/image" Target="../media/image390.png"/><Relationship Id="rId5" Type="http://schemas.openxmlformats.org/officeDocument/2006/relationships/image" Target="../media/image330.png"/><Relationship Id="rId15" Type="http://schemas.openxmlformats.org/officeDocument/2006/relationships/chart" Target="../charts/chart2.xml"/><Relationship Id="rId10" Type="http://schemas.openxmlformats.org/officeDocument/2006/relationships/image" Target="../media/image380.png"/><Relationship Id="rId4" Type="http://schemas.openxmlformats.org/officeDocument/2006/relationships/chart" Target="../charts/chart1.xml"/><Relationship Id="rId9" Type="http://schemas.openxmlformats.org/officeDocument/2006/relationships/image" Target="../media/image370.png"/><Relationship Id="rId1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550.PNG"/><Relationship Id="rId3" Type="http://schemas.openxmlformats.org/officeDocument/2006/relationships/chart" Target="../charts/chart3.xml"/><Relationship Id="rId7" Type="http://schemas.openxmlformats.org/officeDocument/2006/relationships/image" Target="../media/image490.PNG"/><Relationship Id="rId12" Type="http://schemas.openxmlformats.org/officeDocument/2006/relationships/image" Target="../media/image540.png"/><Relationship Id="rId17" Type="http://schemas.openxmlformats.org/officeDocument/2006/relationships/image" Target="../media/image570.png"/><Relationship Id="rId2" Type="http://schemas.openxmlformats.org/officeDocument/2006/relationships/notesSlide" Target="../notesSlides/notesSlide11.xml"/><Relationship Id="rId16" Type="http://schemas.openxmlformats.org/officeDocument/2006/relationships/image" Target="../media/image560.png"/><Relationship Id="rId1" Type="http://schemas.openxmlformats.org/officeDocument/2006/relationships/slideLayout" Target="../slideLayouts/slideLayout2.xml"/><Relationship Id="rId6" Type="http://schemas.openxmlformats.org/officeDocument/2006/relationships/image" Target="../media/image480.PNG"/><Relationship Id="rId11" Type="http://schemas.openxmlformats.org/officeDocument/2006/relationships/image" Target="../media/image530.PNG"/><Relationship Id="rId5" Type="http://schemas.openxmlformats.org/officeDocument/2006/relationships/image" Target="../media/image470.png"/><Relationship Id="rId15" Type="http://schemas.openxmlformats.org/officeDocument/2006/relationships/chart" Target="../charts/chart4.xml"/><Relationship Id="rId10" Type="http://schemas.openxmlformats.org/officeDocument/2006/relationships/image" Target="../media/image520.png"/><Relationship Id="rId4" Type="http://schemas.openxmlformats.org/officeDocument/2006/relationships/chart" Target="../charts/chart3.xml"/><Relationship Id="rId9" Type="http://schemas.openxmlformats.org/officeDocument/2006/relationships/image" Target="../media/image510.png"/><Relationship Id="rId14" Type="http://schemas.openxmlformats.org/officeDocument/2006/relationships/chart" Target="../charts/chart4.xml"/></Relationships>
</file>

<file path=ppt/slides/_rels/slide21.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chart" Target="../charts/chart5.xml"/><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4.png"/><Relationship Id="rId2" Type="http://schemas.openxmlformats.org/officeDocument/2006/relationships/notesSlide" Target="../notesSlides/notesSlide12.xml"/><Relationship Id="rId16"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chart" Target="../charts/chart6.xml"/><Relationship Id="rId10" Type="http://schemas.openxmlformats.org/officeDocument/2006/relationships/image" Target="../media/image109.png"/><Relationship Id="rId4" Type="http://schemas.openxmlformats.org/officeDocument/2006/relationships/chart" Target="../charts/chart5.xml"/><Relationship Id="rId9" Type="http://schemas.openxmlformats.org/officeDocument/2006/relationships/image" Target="../media/image108.png"/><Relationship Id="rId14" Type="http://schemas.openxmlformats.org/officeDocument/2006/relationships/chart" Target="../charts/chart6.xml"/></Relationships>
</file>

<file path=ppt/slides/_rels/slide22.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3" Type="http://schemas.openxmlformats.org/officeDocument/2006/relationships/chart" Target="../charts/chart7.xml"/><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5.png"/><Relationship Id="rId2" Type="http://schemas.openxmlformats.org/officeDocument/2006/relationships/notesSlide" Target="../notesSlides/notesSlide13.xml"/><Relationship Id="rId16"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chart" Target="../charts/chart8.xml"/><Relationship Id="rId10" Type="http://schemas.openxmlformats.org/officeDocument/2006/relationships/image" Target="../media/image120.png"/><Relationship Id="rId4" Type="http://schemas.openxmlformats.org/officeDocument/2006/relationships/chart" Target="../charts/chart7.xml"/><Relationship Id="rId9" Type="http://schemas.openxmlformats.org/officeDocument/2006/relationships/image" Target="../media/image119.png"/><Relationship Id="rId1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1.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4.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5.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37.png"/><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471.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501.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602" y="1099446"/>
            <a:ext cx="10935004" cy="1446583"/>
          </a:xfrm>
        </p:spPr>
        <p:txBody>
          <a:bodyPr>
            <a:normAutofit/>
          </a:bodyPr>
          <a:lstStyle/>
          <a:p>
            <a:pPr algn="ctr"/>
            <a:r>
              <a:rPr lang="en-US" sz="3200" dirty="0"/>
              <a:t>Evidential Uncertainty Sets in Deep Classifiers </a:t>
            </a:r>
            <a:br>
              <a:rPr lang="en-US" sz="3200" dirty="0"/>
            </a:br>
            <a:r>
              <a:rPr lang="en-US" sz="3200" dirty="0"/>
              <a:t>Using Conformal Prediction</a:t>
            </a:r>
          </a:p>
        </p:txBody>
      </p:sp>
      <p:sp>
        <p:nvSpPr>
          <p:cNvPr id="5" name="Subtitle 2"/>
          <p:cNvSpPr>
            <a:spLocks noGrp="1"/>
          </p:cNvSpPr>
          <p:nvPr>
            <p:ph type="subTitle" idx="1"/>
          </p:nvPr>
        </p:nvSpPr>
        <p:spPr>
          <a:xfrm>
            <a:off x="1096848" y="2266693"/>
            <a:ext cx="9638099" cy="2567709"/>
          </a:xfrm>
        </p:spPr>
        <p:txBody>
          <a:bodyPr>
            <a:normAutofit/>
          </a:bodyPr>
          <a:lstStyle/>
          <a:p>
            <a:endParaRPr lang="en-US" sz="2000" b="1" dirty="0"/>
          </a:p>
          <a:p>
            <a:endParaRPr lang="en-US" sz="1600" b="1" dirty="0"/>
          </a:p>
          <a:p>
            <a:r>
              <a:rPr lang="en-US" sz="1600" b="1" dirty="0"/>
              <a:t>The 13</a:t>
            </a:r>
            <a:r>
              <a:rPr lang="en-US" sz="1600" b="1" baseline="30000" dirty="0"/>
              <a:t>th</a:t>
            </a:r>
            <a:r>
              <a:rPr lang="en-US" sz="1600" b="1" dirty="0"/>
              <a:t> Symposium on Conformal and Probabilistic Prediction with Applications</a:t>
            </a:r>
          </a:p>
          <a:p>
            <a:endParaRPr lang="en-US" sz="2000" b="1" dirty="0"/>
          </a:p>
          <a:p>
            <a:endParaRPr lang="en-US" sz="2000" b="1" dirty="0"/>
          </a:p>
          <a:p>
            <a:r>
              <a:rPr lang="en-US" sz="2000" b="1" dirty="0"/>
              <a:t>Hamed Karimi and Reza </a:t>
            </a:r>
            <a:r>
              <a:rPr lang="en-US" sz="2000" b="1" dirty="0" err="1"/>
              <a:t>Samavi</a:t>
            </a:r>
            <a:endParaRPr lang="en-US" sz="2000" b="1" dirty="0"/>
          </a:p>
          <a:p>
            <a:endParaRPr lang="en-US" dirty="0"/>
          </a:p>
        </p:txBody>
      </p:sp>
      <p:pic>
        <p:nvPicPr>
          <p:cNvPr id="6" name="Picture 5">
            <a:extLst>
              <a:ext uri="{FF2B5EF4-FFF2-40B4-BE49-F238E27FC236}">
                <a16:creationId xmlns:a16="http://schemas.microsoft.com/office/drawing/2014/main" id="{B9C72D45-44A7-B541-B874-97E8A65DF1FC}"/>
              </a:ext>
            </a:extLst>
          </p:cNvPr>
          <p:cNvPicPr>
            <a:picLocks noChangeAspect="1"/>
          </p:cNvPicPr>
          <p:nvPr/>
        </p:nvPicPr>
        <p:blipFill>
          <a:blip r:embed="rId3"/>
          <a:stretch>
            <a:fillRect/>
          </a:stretch>
        </p:blipFill>
        <p:spPr>
          <a:xfrm>
            <a:off x="191386" y="5840242"/>
            <a:ext cx="1008432" cy="875360"/>
          </a:xfrm>
          <a:prstGeom prst="rect">
            <a:avLst/>
          </a:prstGeom>
        </p:spPr>
      </p:pic>
      <p:pic>
        <p:nvPicPr>
          <p:cNvPr id="10" name="Google Shape;90;p1" descr="Text">
            <a:extLst>
              <a:ext uri="{FF2B5EF4-FFF2-40B4-BE49-F238E27FC236}">
                <a16:creationId xmlns:a16="http://schemas.microsoft.com/office/drawing/2014/main" id="{9AEF8621-C485-A892-4DAC-35A72823E666}"/>
              </a:ext>
            </a:extLst>
          </p:cNvPr>
          <p:cNvPicPr preferRelativeResize="0"/>
          <p:nvPr/>
        </p:nvPicPr>
        <p:blipFill rotWithShape="1">
          <a:blip r:embed="rId4">
            <a:alphaModFix/>
          </a:blip>
          <a:srcRect/>
          <a:stretch/>
        </p:blipFill>
        <p:spPr>
          <a:xfrm>
            <a:off x="10837817" y="5995852"/>
            <a:ext cx="1159622" cy="665146"/>
          </a:xfrm>
          <a:prstGeom prst="rect">
            <a:avLst/>
          </a:prstGeom>
          <a:noFill/>
          <a:ln>
            <a:noFill/>
          </a:ln>
        </p:spPr>
      </p:pic>
      <p:sp>
        <p:nvSpPr>
          <p:cNvPr id="4" name="TextBox 3">
            <a:extLst>
              <a:ext uri="{FF2B5EF4-FFF2-40B4-BE49-F238E27FC236}">
                <a16:creationId xmlns:a16="http://schemas.microsoft.com/office/drawing/2014/main" id="{9589E2CC-4DA5-CE3C-A45F-9A9457463B4A}"/>
              </a:ext>
            </a:extLst>
          </p:cNvPr>
          <p:cNvSpPr txBox="1"/>
          <p:nvPr/>
        </p:nvSpPr>
        <p:spPr>
          <a:xfrm>
            <a:off x="3683912" y="5470439"/>
            <a:ext cx="4821000" cy="1246495"/>
          </a:xfrm>
          <a:prstGeom prst="rect">
            <a:avLst/>
          </a:prstGeom>
          <a:noFill/>
        </p:spPr>
        <p:txBody>
          <a:bodyPr wrap="none" rtlCol="0">
            <a:spAutoFit/>
          </a:bodyPr>
          <a:lstStyle/>
          <a:p>
            <a:pPr algn="ctr"/>
            <a:r>
              <a:rPr lang="en-US" sz="1400" dirty="0">
                <a:latin typeface="Calibri Light" panose="020F0302020204030204" pitchFamily="34" charset="0"/>
                <a:cs typeface="Calibri Light" panose="020F0302020204030204" pitchFamily="34" charset="0"/>
              </a:rPr>
              <a:t>Department of Electrical, Computer, and Biomedical Engineering</a:t>
            </a:r>
            <a:br>
              <a:rPr lang="en-US" sz="1400" dirty="0">
                <a:latin typeface="Calibri Light" panose="020F0302020204030204" pitchFamily="34" charset="0"/>
                <a:cs typeface="Calibri Light" panose="020F0302020204030204" pitchFamily="34" charset="0"/>
              </a:rPr>
            </a:br>
            <a:r>
              <a:rPr lang="en-US" sz="1400" dirty="0">
                <a:latin typeface="Calibri Light" panose="020F0302020204030204" pitchFamily="34" charset="0"/>
                <a:cs typeface="Calibri Light" panose="020F0302020204030204" pitchFamily="34" charset="0"/>
              </a:rPr>
              <a:t>Toronto Metropolitan University </a:t>
            </a:r>
            <a:br>
              <a:rPr lang="en-US" sz="1400" dirty="0">
                <a:latin typeface="Calibri Light" panose="020F0302020204030204" pitchFamily="34" charset="0"/>
                <a:cs typeface="Calibri Light" panose="020F0302020204030204" pitchFamily="34" charset="0"/>
              </a:rPr>
            </a:br>
            <a:r>
              <a:rPr lang="en-US" sz="1400" dirty="0">
                <a:latin typeface="Calibri Light" panose="020F0302020204030204" pitchFamily="34" charset="0"/>
                <a:cs typeface="Calibri Light" panose="020F0302020204030204" pitchFamily="34" charset="0"/>
              </a:rPr>
              <a:t>Toronto, ON, Canada</a:t>
            </a:r>
          </a:p>
          <a:p>
            <a:pPr algn="ctr"/>
            <a:endParaRPr lang="en-US" sz="1100" dirty="0">
              <a:latin typeface="Calibri Light" panose="020F0302020204030204" pitchFamily="34" charset="0"/>
              <a:cs typeface="Calibri Light" panose="020F0302020204030204" pitchFamily="34" charset="0"/>
            </a:endParaRPr>
          </a:p>
          <a:p>
            <a:pPr algn="ctr"/>
            <a:endParaRPr lang="en-US" sz="1100" dirty="0">
              <a:latin typeface="Calibri Light" panose="020F0302020204030204" pitchFamily="34" charset="0"/>
              <a:cs typeface="Calibri Light" panose="020F0302020204030204" pitchFamily="34" charset="0"/>
            </a:endParaRPr>
          </a:p>
          <a:p>
            <a:pPr algn="ctr"/>
            <a:r>
              <a:rPr lang="en-US" sz="1100" dirty="0">
                <a:latin typeface="Calibri Light" panose="020F0302020204030204" pitchFamily="34" charset="0"/>
                <a:cs typeface="Calibri Light" panose="020F0302020204030204" pitchFamily="34" charset="0"/>
              </a:rPr>
              <a:t>September 9</a:t>
            </a:r>
            <a:r>
              <a:rPr lang="en-US" sz="1100" baseline="30000" dirty="0">
                <a:latin typeface="Calibri Light" panose="020F0302020204030204" pitchFamily="34" charset="0"/>
                <a:cs typeface="Calibri Light" panose="020F0302020204030204" pitchFamily="34" charset="0"/>
              </a:rPr>
              <a:t>th</a:t>
            </a:r>
            <a:r>
              <a:rPr lang="en-US" sz="1100" dirty="0">
                <a:latin typeface="Calibri Light" panose="020F0302020204030204" pitchFamily="34" charset="0"/>
                <a:cs typeface="Calibri Light" panose="020F0302020204030204" pitchFamily="34" charset="0"/>
              </a:rPr>
              <a:t>, 2024</a:t>
            </a:r>
          </a:p>
        </p:txBody>
      </p:sp>
      <p:grpSp>
        <p:nvGrpSpPr>
          <p:cNvPr id="7" name="Group 6">
            <a:extLst>
              <a:ext uri="{FF2B5EF4-FFF2-40B4-BE49-F238E27FC236}">
                <a16:creationId xmlns:a16="http://schemas.microsoft.com/office/drawing/2014/main" id="{04EBA580-1070-66CD-2FE8-526ADE8ACABE}"/>
              </a:ext>
            </a:extLst>
          </p:cNvPr>
          <p:cNvGrpSpPr/>
          <p:nvPr/>
        </p:nvGrpSpPr>
        <p:grpSpPr>
          <a:xfrm>
            <a:off x="4864612" y="387395"/>
            <a:ext cx="2102569" cy="680266"/>
            <a:chOff x="4799723" y="271083"/>
            <a:chExt cx="2102569" cy="680266"/>
          </a:xfrm>
        </p:grpSpPr>
        <p:pic>
          <p:nvPicPr>
            <p:cNvPr id="14" name="Picture 13">
              <a:extLst>
                <a:ext uri="{FF2B5EF4-FFF2-40B4-BE49-F238E27FC236}">
                  <a16:creationId xmlns:a16="http://schemas.microsoft.com/office/drawing/2014/main" id="{ABA529AB-4B0B-2442-CA92-0943E76BE0F2}"/>
                </a:ext>
              </a:extLst>
            </p:cNvPr>
            <p:cNvPicPr>
              <a:picLocks noChangeAspect="1"/>
            </p:cNvPicPr>
            <p:nvPr/>
          </p:nvPicPr>
          <p:blipFill>
            <a:blip r:embed="rId5"/>
            <a:stretch>
              <a:fillRect/>
            </a:stretch>
          </p:blipFill>
          <p:spPr>
            <a:xfrm>
              <a:off x="4877078" y="278540"/>
              <a:ext cx="2025214" cy="672809"/>
            </a:xfrm>
            <a:prstGeom prst="rect">
              <a:avLst/>
            </a:prstGeom>
          </p:spPr>
        </p:pic>
        <p:pic>
          <p:nvPicPr>
            <p:cNvPr id="13" name="Picture 12">
              <a:extLst>
                <a:ext uri="{FF2B5EF4-FFF2-40B4-BE49-F238E27FC236}">
                  <a16:creationId xmlns:a16="http://schemas.microsoft.com/office/drawing/2014/main" id="{B938E3C7-9C00-1E43-7DEC-E0FED8AEEECA}"/>
                </a:ext>
              </a:extLst>
            </p:cNvPr>
            <p:cNvPicPr>
              <a:picLocks noChangeAspect="1"/>
            </p:cNvPicPr>
            <p:nvPr/>
          </p:nvPicPr>
          <p:blipFill>
            <a:blip r:embed="rId6"/>
            <a:stretch>
              <a:fillRect/>
            </a:stretch>
          </p:blipFill>
          <p:spPr>
            <a:xfrm>
              <a:off x="4799723" y="271083"/>
              <a:ext cx="738929" cy="680266"/>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4EA9-AC0A-DE57-C9B9-E5B4A4FAB309}"/>
              </a:ext>
            </a:extLst>
          </p:cNvPr>
          <p:cNvSpPr>
            <a:spLocks noGrp="1"/>
          </p:cNvSpPr>
          <p:nvPr>
            <p:ph type="title"/>
          </p:nvPr>
        </p:nvSpPr>
        <p:spPr/>
        <p:txBody>
          <a:bodyPr/>
          <a:lstStyle/>
          <a:p>
            <a:r>
              <a:rPr lang="en-US" dirty="0"/>
              <a:t>Experimental Evaluation: Size-adaptivity Trade-off (SAT)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A04FE4-2CDB-7690-3422-45C1DC5B26C0}"/>
                  </a:ext>
                </a:extLst>
              </p:cNvPr>
              <p:cNvSpPr>
                <a:spLocks noGrp="1"/>
              </p:cNvSpPr>
              <p:nvPr>
                <p:ph idx="1"/>
              </p:nvPr>
            </p:nvSpPr>
            <p:spPr/>
            <p:txBody>
              <a:bodyPr>
                <a:normAutofit/>
              </a:bodyPr>
              <a:lstStyle/>
              <a:p>
                <a:endParaRPr lang="en-US" sz="1800" dirty="0"/>
              </a:p>
              <a:p>
                <a:pPr marL="254000" indent="-254000"/>
                <a:r>
                  <a:rPr lang="en-US" sz="1800" dirty="0"/>
                  <a:t>SAT represents the quality of prediction sets (ImageNet-Val with </a:t>
                </a:r>
                <a14:m>
                  <m:oMath xmlns:m="http://schemas.openxmlformats.org/officeDocument/2006/math">
                    <m:r>
                      <a:rPr lang="en-CA" sz="1800" b="0" i="1" smtClean="0">
                        <a:latin typeface="Cambria Math" panose="02040503050406030204" pitchFamily="18" charset="0"/>
                      </a:rPr>
                      <m:t>𝛿</m:t>
                    </m:r>
                    <m:r>
                      <a:rPr lang="en-CA" sz="1800" b="0" i="1" smtClean="0">
                        <a:latin typeface="Cambria Math" panose="02040503050406030204" pitchFamily="18" charset="0"/>
                      </a:rPr>
                      <m:t>=0.1</m:t>
                    </m:r>
                  </m:oMath>
                </a14:m>
                <a:r>
                  <a:rPr lang="en-US" sz="1800" dirty="0"/>
                  <a:t>)</a:t>
                </a:r>
              </a:p>
              <a:p>
                <a:pPr indent="-254000"/>
                <a:endParaRPr lang="en-US" sz="1800" dirty="0"/>
              </a:p>
              <a:p>
                <a:pPr marL="269875" indent="-269875"/>
                <a:r>
                  <a:rPr lang="en-US" sz="1800" dirty="0"/>
                  <a:t>Size-stratified Coverage Violence (SSCV) </a:t>
                </a:r>
                <a:r>
                  <a:rPr lang="en-US" sz="1200" dirty="0"/>
                  <a:t>[</a:t>
                </a:r>
                <a:r>
                  <a:rPr lang="en-US" sz="1200" dirty="0">
                    <a:latin typeface="Calibri Light" panose="020F0302020204030204" pitchFamily="34" charset="0"/>
                    <a:cs typeface="Calibri Light" panose="020F0302020204030204" pitchFamily="34" charset="0"/>
                  </a:rPr>
                  <a:t>Angelopoulos et al. 2020</a:t>
                </a:r>
                <a:r>
                  <a:rPr lang="en-US" sz="1200" dirty="0"/>
                  <a:t>]</a:t>
                </a:r>
                <a:endParaRPr lang="en-US" sz="1800" dirty="0"/>
              </a:p>
              <a:p>
                <a:pPr lvl="1"/>
                <a:r>
                  <a:rPr lang="en-US" sz="1400" dirty="0"/>
                  <a:t>Coverage guarantee in size-stratified prediction sets (conditional coverage)</a:t>
                </a:r>
              </a:p>
              <a:p>
                <a:endParaRPr lang="en-US" sz="1800" dirty="0"/>
              </a:p>
              <a:p>
                <a:endParaRPr lang="en-US" sz="1800" dirty="0"/>
              </a:p>
              <a:p>
                <a:pPr marL="269875" indent="-269875"/>
                <a:r>
                  <a:rPr lang="en-US" sz="1800" dirty="0"/>
                  <a:t>Size-adaptivity Trade-off (SAT score):</a:t>
                </a:r>
              </a:p>
              <a:p>
                <a:endParaRPr lang="en-US" sz="1800" dirty="0"/>
              </a:p>
              <a:p>
                <a:pPr marL="0" indent="0">
                  <a:buNone/>
                </a:pPr>
                <a14:m>
                  <m:oMathPara xmlns:m="http://schemas.openxmlformats.org/officeDocument/2006/math">
                    <m:oMathParaPr>
                      <m:jc m:val="left"/>
                    </m:oMathParaPr>
                    <m:oMath xmlns:m="http://schemas.openxmlformats.org/officeDocument/2006/math">
                      <m:r>
                        <a:rPr lang="en-CA" sz="1800" b="0" i="1" smtClean="0">
                          <a:latin typeface="Cambria Math" panose="02040503050406030204" pitchFamily="18" charset="0"/>
                        </a:rPr>
                        <m:t>𝑆𝐴𝑇</m:t>
                      </m:r>
                      <m:d>
                        <m:dPr>
                          <m:ctrlPr>
                            <a:rPr lang="en-CA" sz="1800" b="0" i="1" smtClean="0">
                              <a:latin typeface="Cambria Math" panose="02040503050406030204" pitchFamily="18" charset="0"/>
                            </a:rPr>
                          </m:ctrlPr>
                        </m:dPr>
                        <m:e>
                          <m:r>
                            <a:rPr lang="en-CA" sz="1800" b="0" i="1" smtClean="0">
                              <a:latin typeface="Cambria Math" panose="02040503050406030204" pitchFamily="18" charset="0"/>
                              <a:ea typeface="Cambria Math" panose="02040503050406030204" pitchFamily="18" charset="0"/>
                            </a:rPr>
                            <m:t>𝒞</m:t>
                          </m:r>
                        </m:e>
                      </m:d>
                      <m:r>
                        <a:rPr lang="en-CA" sz="1800" b="0" i="1" smtClean="0">
                          <a:latin typeface="Cambria Math" panose="02040503050406030204" pitchFamily="18" charset="0"/>
                        </a:rPr>
                        <m:t>=</m:t>
                      </m:r>
                      <m:f>
                        <m:fPr>
                          <m:ctrlPr>
                            <a:rPr lang="en-CA" sz="1800" b="0" i="1" smtClean="0">
                              <a:latin typeface="Cambria Math" panose="02040503050406030204" pitchFamily="18" charset="0"/>
                            </a:rPr>
                          </m:ctrlPr>
                        </m:fPr>
                        <m:num>
                          <m:r>
                            <a:rPr lang="en-CA" sz="1800" b="0" i="1" smtClean="0">
                              <a:latin typeface="Cambria Math" panose="02040503050406030204" pitchFamily="18" charset="0"/>
                            </a:rPr>
                            <m:t>1−</m:t>
                          </m:r>
                          <m:r>
                            <a:rPr lang="en-CA" sz="1800" b="0" i="1" smtClean="0">
                              <a:latin typeface="Cambria Math" panose="02040503050406030204" pitchFamily="18" charset="0"/>
                            </a:rPr>
                            <m:t>𝑆𝑆𝐶𝑉</m:t>
                          </m:r>
                          <m:r>
                            <a:rPr lang="en-CA" sz="1800" b="0" i="1" smtClean="0">
                              <a:latin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𝒞</m:t>
                          </m:r>
                          <m:r>
                            <a:rPr lang="en-CA" sz="1800" b="0" i="1" smtClean="0">
                              <a:latin typeface="Cambria Math" panose="02040503050406030204" pitchFamily="18" charset="0"/>
                            </a:rPr>
                            <m:t>)</m:t>
                          </m:r>
                        </m:num>
                        <m:den>
                          <m:r>
                            <a:rPr lang="en-CA" sz="1800" b="0" i="1" smtClean="0">
                              <a:latin typeface="Cambria Math" panose="02040503050406030204" pitchFamily="18" charset="0"/>
                            </a:rPr>
                            <m:t>𝜇</m:t>
                          </m:r>
                          <m:r>
                            <a:rPr lang="en-CA" sz="1800" b="0" i="1" smtClean="0">
                              <a:latin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𝒞</m:t>
                          </m:r>
                          <m:r>
                            <a:rPr lang="en-CA" sz="1800" b="0" i="1" smtClean="0">
                              <a:latin typeface="Cambria Math" panose="02040503050406030204" pitchFamily="18" charset="0"/>
                            </a:rPr>
                            <m:t>)</m:t>
                          </m:r>
                        </m:den>
                      </m:f>
                    </m:oMath>
                  </m:oMathPara>
                </a14:m>
                <a:endParaRPr lang="en-US" sz="1800" dirty="0"/>
              </a:p>
              <a:p>
                <a:pPr marL="0" indent="0">
                  <a:buNone/>
                </a:pPr>
                <a:endParaRPr lang="en-US" sz="1800" dirty="0"/>
              </a:p>
              <a:p>
                <a:pPr marL="0" indent="0">
                  <a:buNone/>
                </a:pPr>
                <a:r>
                  <a:rPr lang="en-US" sz="1400" dirty="0"/>
                  <a:t>where </a:t>
                </a:r>
                <a14:m>
                  <m:oMath xmlns:m="http://schemas.openxmlformats.org/officeDocument/2006/math">
                    <m:r>
                      <a:rPr lang="en-CA" sz="1400" b="0" i="1" smtClean="0">
                        <a:latin typeface="Cambria Math" panose="02040503050406030204" pitchFamily="18" charset="0"/>
                      </a:rPr>
                      <m:t>𝜇</m:t>
                    </m:r>
                    <m:d>
                      <m:dPr>
                        <m:ctrlPr>
                          <a:rPr lang="en-CA" sz="1400" b="0" i="1" smtClean="0">
                            <a:latin typeface="Cambria Math" panose="02040503050406030204" pitchFamily="18" charset="0"/>
                          </a:rPr>
                        </m:ctrlPr>
                      </m:dPr>
                      <m:e>
                        <m:r>
                          <a:rPr lang="en-CA" sz="1400" b="0" i="1" smtClean="0">
                            <a:latin typeface="Cambria Math" panose="02040503050406030204" pitchFamily="18" charset="0"/>
                            <a:ea typeface="Cambria Math" panose="02040503050406030204" pitchFamily="18" charset="0"/>
                          </a:rPr>
                          <m:t>𝒞</m:t>
                        </m:r>
                      </m:e>
                    </m:d>
                  </m:oMath>
                </a14:m>
                <a:r>
                  <a:rPr lang="en-US" sz="1400" dirty="0"/>
                  <a:t> is the average set size</a:t>
                </a:r>
              </a:p>
            </p:txBody>
          </p:sp>
        </mc:Choice>
        <mc:Fallback xmlns="">
          <p:sp>
            <p:nvSpPr>
              <p:cNvPr id="3" name="Content Placeholder 2">
                <a:extLst>
                  <a:ext uri="{FF2B5EF4-FFF2-40B4-BE49-F238E27FC236}">
                    <a16:creationId xmlns:a16="http://schemas.microsoft.com/office/drawing/2014/main" id="{80A04FE4-2CDB-7690-3422-45C1DC5B26C0}"/>
                  </a:ext>
                </a:extLst>
              </p:cNvPr>
              <p:cNvSpPr>
                <a:spLocks noGrp="1" noRot="1" noChangeAspect="1" noMove="1" noResize="1" noEditPoints="1" noAdjustHandles="1" noChangeArrowheads="1" noChangeShapeType="1" noTextEdit="1"/>
              </p:cNvSpPr>
              <p:nvPr>
                <p:ph idx="1"/>
              </p:nvPr>
            </p:nvSpPr>
            <p:spPr>
              <a:blipFill>
                <a:blip r:embed="rId2"/>
                <a:stretch>
                  <a:fillRect l="-389"/>
                </a:stretch>
              </a:blipFill>
            </p:spPr>
            <p:txBody>
              <a:bodyPr/>
              <a:lstStyle/>
              <a:p>
                <a:r>
                  <a:rPr lang="en-CA">
                    <a:noFill/>
                  </a:rPr>
                  <a:t> </a:t>
                </a:r>
              </a:p>
            </p:txBody>
          </p:sp>
        </mc:Fallback>
      </mc:AlternateContent>
      <p:pic>
        <p:nvPicPr>
          <p:cNvPr id="5" name="Content Placeholder 4">
            <a:extLst>
              <a:ext uri="{FF2B5EF4-FFF2-40B4-BE49-F238E27FC236}">
                <a16:creationId xmlns:a16="http://schemas.microsoft.com/office/drawing/2014/main" id="{608C543D-A1EF-E299-C781-489A97D19E1C}"/>
              </a:ext>
            </a:extLst>
          </p:cNvPr>
          <p:cNvPicPr>
            <a:picLocks noChangeAspect="1"/>
          </p:cNvPicPr>
          <p:nvPr/>
        </p:nvPicPr>
        <p:blipFill>
          <a:blip r:embed="rId3"/>
          <a:stretch>
            <a:fillRect/>
          </a:stretch>
        </p:blipFill>
        <p:spPr>
          <a:xfrm>
            <a:off x="5221827" y="3047434"/>
            <a:ext cx="6213866" cy="3200965"/>
          </a:xfrm>
          <a:prstGeom prst="rect">
            <a:avLst/>
          </a:prstGeom>
        </p:spPr>
      </p:pic>
      <p:sp>
        <p:nvSpPr>
          <p:cNvPr id="7" name="TextBox 6">
            <a:extLst>
              <a:ext uri="{FF2B5EF4-FFF2-40B4-BE49-F238E27FC236}">
                <a16:creationId xmlns:a16="http://schemas.microsoft.com/office/drawing/2014/main" id="{55241426-9A99-9F12-7975-C12083F1897D}"/>
              </a:ext>
            </a:extLst>
          </p:cNvPr>
          <p:cNvSpPr txBox="1"/>
          <p:nvPr/>
        </p:nvSpPr>
        <p:spPr>
          <a:xfrm>
            <a:off x="609442" y="6537904"/>
            <a:ext cx="8649667" cy="246221"/>
          </a:xfrm>
          <a:prstGeom prst="rect">
            <a:avLst/>
          </a:prstGeom>
          <a:noFill/>
        </p:spPr>
        <p:txBody>
          <a:bodyPr wrap="square">
            <a:spAutoFit/>
          </a:bodyPr>
          <a:lstStyle/>
          <a:p>
            <a:r>
              <a:rPr lang="en-US" sz="1000" dirty="0">
                <a:latin typeface="Calibri Light" panose="020F0302020204030204" pitchFamily="34" charset="0"/>
                <a:cs typeface="Calibri Light" panose="020F0302020204030204" pitchFamily="34" charset="0"/>
              </a:rPr>
              <a:t>Angelopoulos, A.; Bates, S.; Malik, J.; and Jordan, M. I. 2020. Uncertainty sets for image classifiers using conformal prediction. </a:t>
            </a:r>
            <a:r>
              <a:rPr lang="en-US" sz="1000" dirty="0" err="1">
                <a:latin typeface="Calibri Light" panose="020F0302020204030204" pitchFamily="34" charset="0"/>
                <a:cs typeface="Calibri Light" panose="020F0302020204030204" pitchFamily="34" charset="0"/>
              </a:rPr>
              <a:t>arXiv</a:t>
            </a:r>
            <a:r>
              <a:rPr lang="en-US" sz="1000" dirty="0">
                <a:latin typeface="Calibri Light" panose="020F0302020204030204" pitchFamily="34" charset="0"/>
                <a:cs typeface="Calibri Light" panose="020F0302020204030204" pitchFamily="34" charset="0"/>
              </a:rPr>
              <a:t> preprint arXiv:2009.14193.</a:t>
            </a:r>
          </a:p>
        </p:txBody>
      </p:sp>
      <p:sp>
        <p:nvSpPr>
          <p:cNvPr id="11" name="Slide Number Placeholder 10">
            <a:extLst>
              <a:ext uri="{FF2B5EF4-FFF2-40B4-BE49-F238E27FC236}">
                <a16:creationId xmlns:a16="http://schemas.microsoft.com/office/drawing/2014/main" id="{ECCC77F6-E0E6-CC8B-B153-189D0E438776}"/>
              </a:ext>
            </a:extLst>
          </p:cNvPr>
          <p:cNvSpPr>
            <a:spLocks noGrp="1"/>
          </p:cNvSpPr>
          <p:nvPr>
            <p:ph type="sldNum" sz="quarter" idx="12"/>
          </p:nvPr>
        </p:nvSpPr>
        <p:spPr/>
        <p:txBody>
          <a:bodyPr/>
          <a:lstStyle/>
          <a:p>
            <a:fld id="{7DCFCEEF-06EB-4445-B7E9-CF841A7AC1E2}" type="slidenum">
              <a:rPr lang="en-US" smtClean="0"/>
              <a:pPr/>
              <a:t>10</a:t>
            </a:fld>
            <a:r>
              <a:rPr lang="en-US"/>
              <a:t> / 13</a:t>
            </a:r>
            <a:endParaRPr lang="en-US" dirty="0"/>
          </a:p>
        </p:txBody>
      </p:sp>
      <p:sp>
        <p:nvSpPr>
          <p:cNvPr id="4" name="Rectangle 3">
            <a:extLst>
              <a:ext uri="{FF2B5EF4-FFF2-40B4-BE49-F238E27FC236}">
                <a16:creationId xmlns:a16="http://schemas.microsoft.com/office/drawing/2014/main" id="{41D689D5-3AD5-9038-EF5C-A75D2AF02F72}"/>
              </a:ext>
            </a:extLst>
          </p:cNvPr>
          <p:cNvSpPr/>
          <p:nvPr/>
        </p:nvSpPr>
        <p:spPr>
          <a:xfrm>
            <a:off x="10769600" y="3392165"/>
            <a:ext cx="666093" cy="2856234"/>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200CC50-8CCA-CAC2-E953-2711BE18830F}"/>
              </a:ext>
            </a:extLst>
          </p:cNvPr>
          <p:cNvSpPr/>
          <p:nvPr/>
        </p:nvSpPr>
        <p:spPr>
          <a:xfrm>
            <a:off x="9550400" y="3358299"/>
            <a:ext cx="666093" cy="2856234"/>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50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5FF3-E029-C8FB-97F4-989B54D1D50A}"/>
              </a:ext>
            </a:extLst>
          </p:cNvPr>
          <p:cNvSpPr>
            <a:spLocks noGrp="1"/>
          </p:cNvSpPr>
          <p:nvPr>
            <p:ph type="title"/>
          </p:nvPr>
        </p:nvSpPr>
        <p:spPr/>
        <p:txBody>
          <a:bodyPr/>
          <a:lstStyle/>
          <a:p>
            <a:r>
              <a:rPr lang="en-CA" dirty="0"/>
              <a:t>Conclusion and Future Work</a:t>
            </a:r>
          </a:p>
        </p:txBody>
      </p:sp>
      <p:sp>
        <p:nvSpPr>
          <p:cNvPr id="3" name="Content Placeholder 2">
            <a:extLst>
              <a:ext uri="{FF2B5EF4-FFF2-40B4-BE49-F238E27FC236}">
                <a16:creationId xmlns:a16="http://schemas.microsoft.com/office/drawing/2014/main" id="{907CAAC9-9CCE-66E1-DE0A-09F58FCB063C}"/>
              </a:ext>
            </a:extLst>
          </p:cNvPr>
          <p:cNvSpPr>
            <a:spLocks noGrp="1"/>
          </p:cNvSpPr>
          <p:nvPr>
            <p:ph idx="1"/>
          </p:nvPr>
        </p:nvSpPr>
        <p:spPr>
          <a:xfrm>
            <a:off x="609444" y="1275305"/>
            <a:ext cx="6274682" cy="4868283"/>
          </a:xfrm>
        </p:spPr>
        <p:txBody>
          <a:bodyPr>
            <a:normAutofit fontScale="62500" lnSpcReduction="20000"/>
          </a:bodyPr>
          <a:lstStyle/>
          <a:p>
            <a:pPr algn="just">
              <a:lnSpc>
                <a:spcPct val="120000"/>
              </a:lnSpc>
            </a:pPr>
            <a:endParaRPr lang="en-US" dirty="0"/>
          </a:p>
          <a:p>
            <a:pPr algn="just">
              <a:lnSpc>
                <a:spcPct val="120000"/>
              </a:lnSpc>
            </a:pPr>
            <a:r>
              <a:rPr lang="en-US" dirty="0"/>
              <a:t>We proposed a novel non-conformity score function and introduce evidential CP (ECP) </a:t>
            </a:r>
          </a:p>
          <a:p>
            <a:pPr lvl="1" algn="just">
              <a:lnSpc>
                <a:spcPct val="120000"/>
              </a:lnSpc>
            </a:pPr>
            <a:r>
              <a:rPr lang="en-US" dirty="0"/>
              <a:t>Using evidential properties</a:t>
            </a:r>
          </a:p>
          <a:p>
            <a:pPr algn="just">
              <a:lnSpc>
                <a:spcPct val="120000"/>
              </a:lnSpc>
            </a:pPr>
            <a:endParaRPr lang="en-US" dirty="0"/>
          </a:p>
          <a:p>
            <a:pPr algn="just">
              <a:lnSpc>
                <a:spcPct val="120000"/>
              </a:lnSpc>
            </a:pPr>
            <a:r>
              <a:rPr lang="en-US" dirty="0"/>
              <a:t>ECP produced efficient and adaptive prediction sets while maintaining the coverage of true labels</a:t>
            </a:r>
          </a:p>
          <a:p>
            <a:pPr lvl="1" algn="just">
              <a:lnSpc>
                <a:spcPct val="120000"/>
              </a:lnSpc>
            </a:pPr>
            <a:r>
              <a:rPr lang="en-US" dirty="0"/>
              <a:t>With no additional optimization process or computational burden</a:t>
            </a:r>
          </a:p>
          <a:p>
            <a:pPr algn="just">
              <a:lnSpc>
                <a:spcPct val="120000"/>
              </a:lnSpc>
            </a:pPr>
            <a:endParaRPr lang="en-US" dirty="0"/>
          </a:p>
          <a:p>
            <a:pPr algn="just">
              <a:lnSpc>
                <a:spcPct val="120000"/>
              </a:lnSpc>
            </a:pPr>
            <a:r>
              <a:rPr lang="en-US" dirty="0"/>
              <a:t>Our extensive experimental evaluations showed that ECP could outperform the state-of-the-art CP methods in terms of set size and adaptivity</a:t>
            </a:r>
          </a:p>
          <a:p>
            <a:pPr algn="just">
              <a:lnSpc>
                <a:spcPct val="120000"/>
              </a:lnSpc>
            </a:pPr>
            <a:endParaRPr lang="en-CA" dirty="0"/>
          </a:p>
          <a:p>
            <a:pPr algn="just">
              <a:lnSpc>
                <a:spcPct val="120000"/>
              </a:lnSpc>
            </a:pPr>
            <a:r>
              <a:rPr lang="en-CA" dirty="0"/>
              <a:t>As our future work, we will investigate applying ECP on multi-label classification tasks or when encountering distribution shift</a:t>
            </a:r>
          </a:p>
        </p:txBody>
      </p:sp>
      <p:sp>
        <p:nvSpPr>
          <p:cNvPr id="11" name="Slide Number Placeholder 10">
            <a:extLst>
              <a:ext uri="{FF2B5EF4-FFF2-40B4-BE49-F238E27FC236}">
                <a16:creationId xmlns:a16="http://schemas.microsoft.com/office/drawing/2014/main" id="{9F359601-ABEB-678E-8F5F-A5C2D9E811D9}"/>
              </a:ext>
            </a:extLst>
          </p:cNvPr>
          <p:cNvSpPr>
            <a:spLocks noGrp="1"/>
          </p:cNvSpPr>
          <p:nvPr>
            <p:ph type="sldNum" sz="quarter" idx="12"/>
          </p:nvPr>
        </p:nvSpPr>
        <p:spPr/>
        <p:txBody>
          <a:bodyPr/>
          <a:lstStyle/>
          <a:p>
            <a:fld id="{7DCFCEEF-06EB-4445-B7E9-CF841A7AC1E2}" type="slidenum">
              <a:rPr lang="en-US" smtClean="0"/>
              <a:pPr/>
              <a:t>11</a:t>
            </a:fld>
            <a:r>
              <a:rPr lang="en-US" dirty="0"/>
              <a:t> / 13</a:t>
            </a:r>
          </a:p>
        </p:txBody>
      </p:sp>
      <p:grpSp>
        <p:nvGrpSpPr>
          <p:cNvPr id="8" name="Group 7">
            <a:extLst>
              <a:ext uri="{FF2B5EF4-FFF2-40B4-BE49-F238E27FC236}">
                <a16:creationId xmlns:a16="http://schemas.microsoft.com/office/drawing/2014/main" id="{136F92D7-BB9A-DE92-62E0-633C7C31145F}"/>
              </a:ext>
            </a:extLst>
          </p:cNvPr>
          <p:cNvGrpSpPr/>
          <p:nvPr/>
        </p:nvGrpSpPr>
        <p:grpSpPr>
          <a:xfrm>
            <a:off x="7287147" y="668979"/>
            <a:ext cx="4703466" cy="5654852"/>
            <a:chOff x="7465817" y="668979"/>
            <a:chExt cx="4703466" cy="5654852"/>
          </a:xfrm>
        </p:grpSpPr>
        <p:sp>
          <p:nvSpPr>
            <p:cNvPr id="12" name="Title 1">
              <a:extLst>
                <a:ext uri="{FF2B5EF4-FFF2-40B4-BE49-F238E27FC236}">
                  <a16:creationId xmlns:a16="http://schemas.microsoft.com/office/drawing/2014/main" id="{60F4E08D-0BB6-76AF-422A-64882741B266}"/>
                </a:ext>
              </a:extLst>
            </p:cNvPr>
            <p:cNvSpPr txBox="1">
              <a:spLocks/>
            </p:cNvSpPr>
            <p:nvPr/>
          </p:nvSpPr>
          <p:spPr>
            <a:xfrm>
              <a:off x="7465817" y="1576666"/>
              <a:ext cx="4703466" cy="165272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a:solidFill>
                    <a:srgbClr val="262626"/>
                  </a:solidFill>
                  <a:latin typeface="Calibri Light"/>
                  <a:ea typeface="+mj-ea"/>
                  <a:cs typeface="Calibri Light"/>
                </a:defRPr>
              </a:lvl1pPr>
            </a:lstStyle>
            <a:p>
              <a:pPr algn="ctr"/>
              <a:r>
                <a:rPr lang="en-CA" sz="4000" dirty="0"/>
                <a:t>Thank You </a:t>
              </a:r>
            </a:p>
            <a:p>
              <a:pPr algn="ctr"/>
              <a:r>
                <a:rPr lang="en-CA" sz="4000" dirty="0"/>
                <a:t>For Your Attention</a:t>
              </a:r>
            </a:p>
          </p:txBody>
        </p:sp>
        <p:pic>
          <p:nvPicPr>
            <p:cNvPr id="13" name="Picture 2" descr="BREAKING: Ryerson to be renamed Toronto Metropolitan University - The  Eyeopener">
              <a:extLst>
                <a:ext uri="{FF2B5EF4-FFF2-40B4-BE49-F238E27FC236}">
                  <a16:creationId xmlns:a16="http://schemas.microsoft.com/office/drawing/2014/main" id="{E6D9D156-281E-534C-DF9A-E4F959DDF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901" y="668979"/>
              <a:ext cx="1299723" cy="7073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57A5B63-01CE-70D3-891C-0B0921DD3089}"/>
                </a:ext>
              </a:extLst>
            </p:cNvPr>
            <p:cNvPicPr>
              <a:picLocks noChangeAspect="1"/>
            </p:cNvPicPr>
            <p:nvPr/>
          </p:nvPicPr>
          <p:blipFill>
            <a:blip r:embed="rId3"/>
            <a:stretch>
              <a:fillRect/>
            </a:stretch>
          </p:blipFill>
          <p:spPr>
            <a:xfrm>
              <a:off x="10344867" y="668979"/>
              <a:ext cx="959673" cy="707390"/>
            </a:xfrm>
            <a:prstGeom prst="rect">
              <a:avLst/>
            </a:prstGeom>
          </p:spPr>
        </p:pic>
        <p:grpSp>
          <p:nvGrpSpPr>
            <p:cNvPr id="6" name="Group 5">
              <a:extLst>
                <a:ext uri="{FF2B5EF4-FFF2-40B4-BE49-F238E27FC236}">
                  <a16:creationId xmlns:a16="http://schemas.microsoft.com/office/drawing/2014/main" id="{3594556E-7C5F-E1B7-947C-64874F768607}"/>
                </a:ext>
              </a:extLst>
            </p:cNvPr>
            <p:cNvGrpSpPr/>
            <p:nvPr/>
          </p:nvGrpSpPr>
          <p:grpSpPr>
            <a:xfrm>
              <a:off x="7857577" y="3431825"/>
              <a:ext cx="3919946" cy="2892006"/>
              <a:chOff x="7857577" y="3431825"/>
              <a:chExt cx="3919946" cy="2892006"/>
            </a:xfrm>
          </p:grpSpPr>
          <p:grpSp>
            <p:nvGrpSpPr>
              <p:cNvPr id="16" name="Group 15">
                <a:extLst>
                  <a:ext uri="{FF2B5EF4-FFF2-40B4-BE49-F238E27FC236}">
                    <a16:creationId xmlns:a16="http://schemas.microsoft.com/office/drawing/2014/main" id="{F63ACD5C-676E-4AAC-A92D-0FE1A53B0303}"/>
                  </a:ext>
                </a:extLst>
              </p:cNvPr>
              <p:cNvGrpSpPr/>
              <p:nvPr/>
            </p:nvGrpSpPr>
            <p:grpSpPr>
              <a:xfrm>
                <a:off x="7857577" y="3431825"/>
                <a:ext cx="3919946" cy="2892006"/>
                <a:chOff x="7592492" y="4435110"/>
                <a:chExt cx="3919946" cy="2892006"/>
              </a:xfrm>
            </p:grpSpPr>
            <p:pic>
              <p:nvPicPr>
                <p:cNvPr id="7" name="Picture 6">
                  <a:extLst>
                    <a:ext uri="{FF2B5EF4-FFF2-40B4-BE49-F238E27FC236}">
                      <a16:creationId xmlns:a16="http://schemas.microsoft.com/office/drawing/2014/main" id="{3F076354-FA03-D295-B99B-98CE9F252014}"/>
                    </a:ext>
                  </a:extLst>
                </p:cNvPr>
                <p:cNvPicPr>
                  <a:picLocks noChangeAspect="1"/>
                </p:cNvPicPr>
                <p:nvPr/>
              </p:nvPicPr>
              <p:blipFill>
                <a:blip r:embed="rId4"/>
                <a:stretch>
                  <a:fillRect/>
                </a:stretch>
              </p:blipFill>
              <p:spPr>
                <a:xfrm>
                  <a:off x="8521038" y="4435110"/>
                  <a:ext cx="2062855" cy="707390"/>
                </a:xfrm>
                <a:prstGeom prst="rect">
                  <a:avLst/>
                </a:prstGeom>
              </p:spPr>
            </p:pic>
            <p:sp>
              <p:nvSpPr>
                <p:cNvPr id="9" name="TextBox 8">
                  <a:extLst>
                    <a:ext uri="{FF2B5EF4-FFF2-40B4-BE49-F238E27FC236}">
                      <a16:creationId xmlns:a16="http://schemas.microsoft.com/office/drawing/2014/main" id="{411EEE02-8568-66D9-BC52-897D5FAD8449}"/>
                    </a:ext>
                  </a:extLst>
                </p:cNvPr>
                <p:cNvSpPr txBox="1"/>
                <p:nvPr/>
              </p:nvSpPr>
              <p:spPr>
                <a:xfrm>
                  <a:off x="7592492" y="5203458"/>
                  <a:ext cx="3919946" cy="2123658"/>
                </a:xfrm>
                <a:prstGeom prst="rect">
                  <a:avLst/>
                </a:prstGeom>
                <a:noFill/>
              </p:spPr>
              <p:txBody>
                <a:bodyPr wrap="square">
                  <a:spAutoFit/>
                </a:bodyPr>
                <a:lstStyle/>
                <a:p>
                  <a:pPr algn="ctr"/>
                  <a:r>
                    <a:rPr lang="en-CA" sz="1200" b="1" dirty="0">
                      <a:latin typeface="Calibri Light" panose="020F0302020204030204" pitchFamily="34" charset="0"/>
                      <a:cs typeface="Calibri Light" panose="020F0302020204030204" pitchFamily="34" charset="0"/>
                    </a:rPr>
                    <a:t>Please feel free to contact me at:</a:t>
                  </a:r>
                </a:p>
                <a:p>
                  <a:pPr algn="ctr"/>
                  <a:r>
                    <a:rPr lang="en-CA" sz="1200" dirty="0">
                      <a:solidFill>
                        <a:srgbClr val="0070C0"/>
                      </a:solidFill>
                      <a:latin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hamed.karimi@torontomu.ca</a:t>
                  </a:r>
                  <a:br>
                    <a:rPr lang="en-CA" sz="1200" dirty="0">
                      <a:solidFill>
                        <a:srgbClr val="0070C0"/>
                      </a:solidFill>
                      <a:latin typeface="Calibri Light" panose="020F0302020204030204" pitchFamily="34" charset="0"/>
                      <a:cs typeface="Calibri Light" panose="020F0302020204030204" pitchFamily="34" charset="0"/>
                    </a:rPr>
                  </a:br>
                  <a:endParaRPr lang="en-CA" sz="1200" dirty="0">
                    <a:solidFill>
                      <a:srgbClr val="0070C0"/>
                    </a:solidFill>
                    <a:latin typeface="Calibri Light" panose="020F0302020204030204" pitchFamily="34" charset="0"/>
                    <a:cs typeface="Calibri Light" panose="020F0302020204030204" pitchFamily="34" charset="0"/>
                  </a:endParaRPr>
                </a:p>
                <a:p>
                  <a:pPr algn="ctr"/>
                  <a:endParaRPr lang="en-CA" sz="1200" dirty="0">
                    <a:solidFill>
                      <a:srgbClr val="0070C0"/>
                    </a:solidFill>
                    <a:latin typeface="Calibri Light" panose="020F0302020204030204" pitchFamily="34" charset="0"/>
                    <a:cs typeface="Calibri Light" panose="020F0302020204030204" pitchFamily="34" charset="0"/>
                  </a:endParaRPr>
                </a:p>
                <a:p>
                  <a:pPr algn="ctr"/>
                  <a:endParaRPr lang="en-CA" sz="1200" dirty="0">
                    <a:solidFill>
                      <a:srgbClr val="0070C0"/>
                    </a:solidFill>
                    <a:latin typeface="Calibri Light" panose="020F0302020204030204" pitchFamily="34" charset="0"/>
                    <a:cs typeface="Calibri Light" panose="020F0302020204030204" pitchFamily="34" charset="0"/>
                  </a:endParaRPr>
                </a:p>
                <a:p>
                  <a:pPr algn="ctr"/>
                  <a:endParaRPr lang="en-CA" sz="1200" dirty="0">
                    <a:solidFill>
                      <a:srgbClr val="0070C0"/>
                    </a:solidFill>
                    <a:latin typeface="Calibri Light" panose="020F0302020204030204" pitchFamily="34" charset="0"/>
                    <a:cs typeface="Calibri Light" panose="020F0302020204030204" pitchFamily="34" charset="0"/>
                  </a:endParaRPr>
                </a:p>
                <a:p>
                  <a:pPr algn="ctr"/>
                  <a:endParaRPr lang="en-CA" sz="1200" dirty="0">
                    <a:solidFill>
                      <a:srgbClr val="0070C0"/>
                    </a:solidFill>
                    <a:latin typeface="Calibri Light" panose="020F0302020204030204" pitchFamily="34" charset="0"/>
                    <a:cs typeface="Calibri Light" panose="020F0302020204030204" pitchFamily="34" charset="0"/>
                  </a:endParaRPr>
                </a:p>
                <a:p>
                  <a:pPr algn="ctr"/>
                  <a:endParaRPr lang="en-CA" sz="1200" dirty="0">
                    <a:solidFill>
                      <a:srgbClr val="0070C0"/>
                    </a:solidFill>
                    <a:latin typeface="Calibri Light" panose="020F0302020204030204" pitchFamily="34" charset="0"/>
                    <a:cs typeface="Calibri Light" panose="020F0302020204030204" pitchFamily="34" charset="0"/>
                  </a:endParaRPr>
                </a:p>
                <a:p>
                  <a:pPr algn="ctr"/>
                  <a:endParaRPr lang="en-CA" sz="1200" dirty="0">
                    <a:solidFill>
                      <a:srgbClr val="0070C0"/>
                    </a:solidFill>
                    <a:latin typeface="Calibri Light" panose="020F0302020204030204" pitchFamily="34" charset="0"/>
                    <a:cs typeface="Calibri Light" panose="020F0302020204030204" pitchFamily="34" charset="0"/>
                  </a:endParaRPr>
                </a:p>
                <a:p>
                  <a:pPr algn="ctr"/>
                  <a:endParaRPr lang="en-CA" sz="1200" dirty="0">
                    <a:solidFill>
                      <a:srgbClr val="0070C0"/>
                    </a:solidFill>
                    <a:latin typeface="Calibri Light" panose="020F0302020204030204" pitchFamily="34" charset="0"/>
                    <a:cs typeface="Calibri Light" panose="020F0302020204030204" pitchFamily="34" charset="0"/>
                  </a:endParaRPr>
                </a:p>
                <a:p>
                  <a:pPr algn="ctr"/>
                  <a:r>
                    <a:rPr lang="en-CA" sz="1200" b="1" dirty="0">
                      <a:latin typeface="Calibri Light" panose="020F0302020204030204" pitchFamily="34" charset="0"/>
                      <a:cs typeface="Calibri Light" panose="020F0302020204030204" pitchFamily="34" charset="0"/>
                    </a:rPr>
                    <a:t>Website: </a:t>
                  </a:r>
                  <a:r>
                    <a:rPr lang="en-US" sz="1200" dirty="0">
                      <a:solidFill>
                        <a:srgbClr val="0070C0"/>
                      </a:solidFill>
                      <a:latin typeface="Calibri Light" panose="020F0302020204030204" pitchFamily="34" charset="0"/>
                      <a:cs typeface="Calibri Light" panose="020F0302020204030204" pitchFamily="34" charset="0"/>
                      <a:hlinkClick r:id="rId6">
                        <a:extLst>
                          <a:ext uri="{A12FA001-AC4F-418D-AE19-62706E023703}">
                            <ahyp:hlinkClr xmlns:ahyp="http://schemas.microsoft.com/office/drawing/2018/hyperlinkcolor" val="tx"/>
                          </a:ext>
                        </a:extLst>
                      </a:hlinkClick>
                    </a:rPr>
                    <a:t>https://www.ecb.torontomu.ca/~samavi/</a:t>
                  </a:r>
                  <a:endParaRPr lang="en-US" sz="1200" dirty="0">
                    <a:solidFill>
                      <a:srgbClr val="0070C0"/>
                    </a:solidFill>
                    <a:latin typeface="Calibri Light" panose="020F0302020204030204" pitchFamily="34" charset="0"/>
                    <a:cs typeface="Calibri Light" panose="020F0302020204030204" pitchFamily="34" charset="0"/>
                  </a:endParaRPr>
                </a:p>
              </p:txBody>
            </p:sp>
          </p:grpSp>
          <p:pic>
            <p:nvPicPr>
              <p:cNvPr id="5" name="Picture 4" descr="A qr code on a white background&#10;&#10;Description automatically generated">
                <a:extLst>
                  <a:ext uri="{FF2B5EF4-FFF2-40B4-BE49-F238E27FC236}">
                    <a16:creationId xmlns:a16="http://schemas.microsoft.com/office/drawing/2014/main" id="{B8CA40E5-7C0A-14FE-C8DD-3AB7D9389989}"/>
                  </a:ext>
                </a:extLst>
              </p:cNvPr>
              <p:cNvPicPr>
                <a:picLocks noChangeAspect="1"/>
              </p:cNvPicPr>
              <p:nvPr/>
            </p:nvPicPr>
            <p:blipFill>
              <a:blip r:embed="rId7"/>
              <a:stretch>
                <a:fillRect/>
              </a:stretch>
            </p:blipFill>
            <p:spPr>
              <a:xfrm>
                <a:off x="9106529" y="4705619"/>
                <a:ext cx="1319424" cy="1319424"/>
              </a:xfrm>
              <a:prstGeom prst="rect">
                <a:avLst/>
              </a:prstGeom>
            </p:spPr>
          </p:pic>
        </p:grpSp>
      </p:grpSp>
    </p:spTree>
    <p:extLst>
      <p:ext uri="{BB962C8B-B14F-4D97-AF65-F5344CB8AC3E}">
        <p14:creationId xmlns:p14="http://schemas.microsoft.com/office/powerpoint/2010/main" val="9976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4EA9-AC0A-DE57-C9B9-E5B4A4FAB309}"/>
              </a:ext>
            </a:extLst>
          </p:cNvPr>
          <p:cNvSpPr>
            <a:spLocks noGrp="1"/>
          </p:cNvSpPr>
          <p:nvPr>
            <p:ph type="title"/>
          </p:nvPr>
        </p:nvSpPr>
        <p:spPr/>
        <p:txBody>
          <a:bodyPr/>
          <a:lstStyle/>
          <a:p>
            <a:r>
              <a:rPr lang="en-US" dirty="0"/>
              <a:t>Experimental Evaluation: ECP vs. LAS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A04FE4-2CDB-7690-3422-45C1DC5B26C0}"/>
                  </a:ext>
                </a:extLst>
              </p:cNvPr>
              <p:cNvSpPr>
                <a:spLocks noGrp="1"/>
              </p:cNvSpPr>
              <p:nvPr>
                <p:ph idx="1"/>
              </p:nvPr>
            </p:nvSpPr>
            <p:spPr/>
            <p:txBody>
              <a:bodyPr>
                <a:normAutofit fontScale="92500" lnSpcReduction="10000"/>
              </a:bodyPr>
              <a:lstStyle/>
              <a:p>
                <a:endParaRPr lang="en-US" sz="1800" dirty="0"/>
              </a:p>
              <a:p>
                <a:pPr marL="254000" indent="-254000"/>
                <a:r>
                  <a:rPr lang="en-US" sz="1800" dirty="0"/>
                  <a:t>SAT represents the quality of prediction sets (ImageNet-Val with </a:t>
                </a:r>
                <a14:m>
                  <m:oMath xmlns:m="http://schemas.openxmlformats.org/officeDocument/2006/math">
                    <m:r>
                      <a:rPr lang="en-CA" sz="1800" b="0" i="1" smtClean="0">
                        <a:latin typeface="Cambria Math" panose="02040503050406030204" pitchFamily="18" charset="0"/>
                      </a:rPr>
                      <m:t>𝛿</m:t>
                    </m:r>
                    <m:r>
                      <a:rPr lang="en-CA" sz="1800" b="0" i="1" smtClean="0">
                        <a:latin typeface="Cambria Math" panose="02040503050406030204" pitchFamily="18" charset="0"/>
                      </a:rPr>
                      <m:t>=0.1</m:t>
                    </m:r>
                  </m:oMath>
                </a14:m>
                <a:r>
                  <a:rPr lang="en-US" sz="1800" dirty="0"/>
                  <a:t>)</a:t>
                </a:r>
              </a:p>
              <a:p>
                <a:pPr marL="254000" indent="-254000"/>
                <a:endParaRPr lang="en-US" sz="1800" dirty="0"/>
              </a:p>
              <a:p>
                <a:pPr marL="254000" indent="-254000"/>
                <a:r>
                  <a:rPr lang="en-US" sz="1800" dirty="0"/>
                  <a:t>Comparing ECP with Least Ambiguous Set-valued (LAS) method </a:t>
                </a:r>
                <a:r>
                  <a:rPr lang="en-US" sz="1200" dirty="0"/>
                  <a:t>[</a:t>
                </a:r>
                <a:r>
                  <a:rPr lang="en-US" sz="1200" dirty="0" err="1"/>
                  <a:t>Sadinle</a:t>
                </a:r>
                <a:r>
                  <a:rPr lang="en-US" sz="1200" dirty="0"/>
                  <a:t> et al. 2019]</a:t>
                </a:r>
              </a:p>
              <a:p>
                <a:pPr marL="654050" lvl="1" indent="-254000"/>
                <a:r>
                  <a:rPr lang="en-US" sz="1400" dirty="0"/>
                  <a:t>Uses one minus the temperature-scaled softmax scores as its non-conformity function</a:t>
                </a:r>
              </a:p>
              <a:p>
                <a:pPr marL="654050" lvl="1" indent="-254000"/>
                <a:r>
                  <a:rPr lang="en-US" sz="1400" dirty="0"/>
                  <a:t>Produces small prediction sets </a:t>
                </a:r>
              </a:p>
              <a:p>
                <a:pPr marL="254000" indent="-254000"/>
                <a:endParaRPr lang="en-US" sz="1800" dirty="0"/>
              </a:p>
              <a:p>
                <a:pPr marL="254000" indent="-254000"/>
                <a:r>
                  <a:rPr lang="en-US" sz="1800" dirty="0"/>
                  <a:t>Size-stratified Coverage Violence (SSCV) </a:t>
                </a:r>
                <a:r>
                  <a:rPr lang="en-US" sz="1200" dirty="0"/>
                  <a:t>[</a:t>
                </a:r>
                <a:r>
                  <a:rPr lang="en-US" sz="1200" dirty="0">
                    <a:latin typeface="Calibri Light" panose="020F0302020204030204" pitchFamily="34" charset="0"/>
                    <a:cs typeface="Calibri Light" panose="020F0302020204030204" pitchFamily="34" charset="0"/>
                  </a:rPr>
                  <a:t>Angelopoulos et al. 2020</a:t>
                </a:r>
                <a:r>
                  <a:rPr lang="en-US" sz="1200" dirty="0"/>
                  <a:t>]</a:t>
                </a:r>
                <a:endParaRPr lang="en-US" sz="1800" dirty="0"/>
              </a:p>
              <a:p>
                <a:pPr lvl="1"/>
                <a:r>
                  <a:rPr lang="en-US" sz="1400" dirty="0"/>
                  <a:t>Coverage guarantee in size-stratified prediction sets (conditional coverage)</a:t>
                </a:r>
              </a:p>
              <a:p>
                <a:endParaRPr lang="en-US" sz="1800" dirty="0"/>
              </a:p>
              <a:p>
                <a:endParaRPr lang="en-US" sz="1800" dirty="0"/>
              </a:p>
              <a:p>
                <a:pPr marL="269875" indent="-269875"/>
                <a:r>
                  <a:rPr lang="en-US" sz="1800" dirty="0"/>
                  <a:t>Size-adaptivity Trade-off (SAT score):</a:t>
                </a:r>
              </a:p>
              <a:p>
                <a:endParaRPr lang="en-US" sz="1800" dirty="0"/>
              </a:p>
              <a:p>
                <a:pPr marL="0" indent="0">
                  <a:buNone/>
                </a:pPr>
                <a14:m>
                  <m:oMathPara xmlns:m="http://schemas.openxmlformats.org/officeDocument/2006/math">
                    <m:oMathParaPr>
                      <m:jc m:val="left"/>
                    </m:oMathParaPr>
                    <m:oMath xmlns:m="http://schemas.openxmlformats.org/officeDocument/2006/math">
                      <m:r>
                        <a:rPr lang="en-CA" sz="1800" b="0" i="1" smtClean="0">
                          <a:latin typeface="Cambria Math" panose="02040503050406030204" pitchFamily="18" charset="0"/>
                        </a:rPr>
                        <m:t>𝑆𝐴𝑇</m:t>
                      </m:r>
                      <m:d>
                        <m:dPr>
                          <m:ctrlPr>
                            <a:rPr lang="en-CA" sz="1800" b="0" i="1" smtClean="0">
                              <a:latin typeface="Cambria Math" panose="02040503050406030204" pitchFamily="18" charset="0"/>
                            </a:rPr>
                          </m:ctrlPr>
                        </m:dPr>
                        <m:e>
                          <m:r>
                            <a:rPr lang="en-CA" sz="1800" b="0" i="1" smtClean="0">
                              <a:latin typeface="Cambria Math" panose="02040503050406030204" pitchFamily="18" charset="0"/>
                              <a:ea typeface="Cambria Math" panose="02040503050406030204" pitchFamily="18" charset="0"/>
                            </a:rPr>
                            <m:t>𝒞</m:t>
                          </m:r>
                        </m:e>
                      </m:d>
                      <m:r>
                        <a:rPr lang="en-CA" sz="1800" b="0" i="1" smtClean="0">
                          <a:latin typeface="Cambria Math" panose="02040503050406030204" pitchFamily="18" charset="0"/>
                        </a:rPr>
                        <m:t>=</m:t>
                      </m:r>
                      <m:f>
                        <m:fPr>
                          <m:ctrlPr>
                            <a:rPr lang="en-CA" sz="1800" b="0" i="1" smtClean="0">
                              <a:latin typeface="Cambria Math" panose="02040503050406030204" pitchFamily="18" charset="0"/>
                            </a:rPr>
                          </m:ctrlPr>
                        </m:fPr>
                        <m:num>
                          <m:r>
                            <a:rPr lang="en-CA" sz="1800" b="0" i="1" smtClean="0">
                              <a:latin typeface="Cambria Math" panose="02040503050406030204" pitchFamily="18" charset="0"/>
                            </a:rPr>
                            <m:t>1−</m:t>
                          </m:r>
                          <m:r>
                            <a:rPr lang="en-CA" sz="1800" b="0" i="1" smtClean="0">
                              <a:latin typeface="Cambria Math" panose="02040503050406030204" pitchFamily="18" charset="0"/>
                            </a:rPr>
                            <m:t>𝑆𝑆𝐶𝑉</m:t>
                          </m:r>
                          <m:r>
                            <a:rPr lang="en-CA" sz="1800" b="0" i="1" smtClean="0">
                              <a:latin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𝒞</m:t>
                          </m:r>
                          <m:r>
                            <a:rPr lang="en-CA" sz="1800" b="0" i="1" smtClean="0">
                              <a:latin typeface="Cambria Math" panose="02040503050406030204" pitchFamily="18" charset="0"/>
                            </a:rPr>
                            <m:t>)</m:t>
                          </m:r>
                        </m:num>
                        <m:den>
                          <m:r>
                            <a:rPr lang="en-CA" sz="1800" b="0" i="1" smtClean="0">
                              <a:latin typeface="Cambria Math" panose="02040503050406030204" pitchFamily="18" charset="0"/>
                            </a:rPr>
                            <m:t>𝜇</m:t>
                          </m:r>
                          <m:r>
                            <a:rPr lang="en-CA" sz="1800" b="0" i="1" smtClean="0">
                              <a:latin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𝒞</m:t>
                          </m:r>
                          <m:r>
                            <a:rPr lang="en-CA" sz="1800" b="0" i="1" smtClean="0">
                              <a:latin typeface="Cambria Math" panose="02040503050406030204" pitchFamily="18" charset="0"/>
                            </a:rPr>
                            <m:t>)</m:t>
                          </m:r>
                        </m:den>
                      </m:f>
                    </m:oMath>
                  </m:oMathPara>
                </a14:m>
                <a:endParaRPr lang="en-US" sz="1800" dirty="0"/>
              </a:p>
              <a:p>
                <a:pPr marL="0" indent="0">
                  <a:buNone/>
                </a:pPr>
                <a:endParaRPr lang="en-US" sz="1800" dirty="0"/>
              </a:p>
              <a:p>
                <a:pPr marL="0" indent="0">
                  <a:buNone/>
                </a:pPr>
                <a:r>
                  <a:rPr lang="en-US" sz="1500" dirty="0"/>
                  <a:t>where </a:t>
                </a:r>
                <a14:m>
                  <m:oMath xmlns:m="http://schemas.openxmlformats.org/officeDocument/2006/math">
                    <m:r>
                      <a:rPr lang="en-CA" sz="1500" b="0" i="1" smtClean="0">
                        <a:latin typeface="Cambria Math" panose="02040503050406030204" pitchFamily="18" charset="0"/>
                      </a:rPr>
                      <m:t>𝜇</m:t>
                    </m:r>
                    <m:d>
                      <m:dPr>
                        <m:ctrlPr>
                          <a:rPr lang="en-CA" sz="1500" b="0" i="1" smtClean="0">
                            <a:latin typeface="Cambria Math" panose="02040503050406030204" pitchFamily="18" charset="0"/>
                          </a:rPr>
                        </m:ctrlPr>
                      </m:dPr>
                      <m:e>
                        <m:r>
                          <a:rPr lang="en-CA" sz="1500" b="0" i="1" smtClean="0">
                            <a:latin typeface="Cambria Math" panose="02040503050406030204" pitchFamily="18" charset="0"/>
                            <a:ea typeface="Cambria Math" panose="02040503050406030204" pitchFamily="18" charset="0"/>
                          </a:rPr>
                          <m:t>𝒞</m:t>
                        </m:r>
                      </m:e>
                    </m:d>
                  </m:oMath>
                </a14:m>
                <a:r>
                  <a:rPr lang="en-US" sz="1500" dirty="0"/>
                  <a:t> is the average set size</a:t>
                </a:r>
              </a:p>
            </p:txBody>
          </p:sp>
        </mc:Choice>
        <mc:Fallback xmlns="">
          <p:sp>
            <p:nvSpPr>
              <p:cNvPr id="3" name="Content Placeholder 2">
                <a:extLst>
                  <a:ext uri="{FF2B5EF4-FFF2-40B4-BE49-F238E27FC236}">
                    <a16:creationId xmlns:a16="http://schemas.microsoft.com/office/drawing/2014/main" id="{80A04FE4-2CDB-7690-3422-45C1DC5B26C0}"/>
                  </a:ext>
                </a:extLst>
              </p:cNvPr>
              <p:cNvSpPr>
                <a:spLocks noGrp="1" noRot="1" noChangeAspect="1" noMove="1" noResize="1" noEditPoints="1" noAdjustHandles="1" noChangeArrowheads="1" noChangeShapeType="1" noTextEdit="1"/>
              </p:cNvSpPr>
              <p:nvPr>
                <p:ph idx="1"/>
              </p:nvPr>
            </p:nvSpPr>
            <p:spPr>
              <a:blipFill>
                <a:blip r:embed="rId2"/>
                <a:stretch>
                  <a:fillRect l="-278"/>
                </a:stretch>
              </a:blipFill>
            </p:spPr>
            <p:txBody>
              <a:bodyPr/>
              <a:lstStyle/>
              <a:p>
                <a:r>
                  <a:rPr lang="en-CA">
                    <a:noFill/>
                  </a:rPr>
                  <a:t> </a:t>
                </a:r>
              </a:p>
            </p:txBody>
          </p:sp>
        </mc:Fallback>
      </mc:AlternateContent>
      <p:sp>
        <p:nvSpPr>
          <p:cNvPr id="7" name="TextBox 6">
            <a:extLst>
              <a:ext uri="{FF2B5EF4-FFF2-40B4-BE49-F238E27FC236}">
                <a16:creationId xmlns:a16="http://schemas.microsoft.com/office/drawing/2014/main" id="{55241426-9A99-9F12-7975-C12083F1897D}"/>
              </a:ext>
            </a:extLst>
          </p:cNvPr>
          <p:cNvSpPr txBox="1"/>
          <p:nvPr/>
        </p:nvSpPr>
        <p:spPr>
          <a:xfrm>
            <a:off x="535419" y="6383303"/>
            <a:ext cx="9762467" cy="400110"/>
          </a:xfrm>
          <a:prstGeom prst="rect">
            <a:avLst/>
          </a:prstGeom>
          <a:noFill/>
        </p:spPr>
        <p:txBody>
          <a:bodyPr wrap="square">
            <a:spAutoFit/>
          </a:bodyPr>
          <a:lstStyle/>
          <a:p>
            <a:r>
              <a:rPr lang="en-US" sz="1000" dirty="0">
                <a:latin typeface="Calibri Light" panose="020F0302020204030204" pitchFamily="34" charset="0"/>
                <a:cs typeface="Calibri Light" panose="020F0302020204030204" pitchFamily="34" charset="0"/>
              </a:rPr>
              <a:t>- </a:t>
            </a:r>
            <a:r>
              <a:rPr lang="en-US" sz="1000" dirty="0" err="1">
                <a:latin typeface="Calibri Light" panose="020F0302020204030204" pitchFamily="34" charset="0"/>
                <a:cs typeface="Calibri Light" panose="020F0302020204030204" pitchFamily="34" charset="0"/>
              </a:rPr>
              <a:t>Sadinle</a:t>
            </a:r>
            <a:r>
              <a:rPr lang="en-US" sz="1000" dirty="0">
                <a:latin typeface="Calibri Light" panose="020F0302020204030204" pitchFamily="34" charset="0"/>
                <a:cs typeface="Calibri Light" panose="020F0302020204030204" pitchFamily="34" charset="0"/>
              </a:rPr>
              <a:t>, M., Lei, J., &amp; Wasserman, L. (2019). Least ambiguous set-valued classifiers with bounded error levels. Journal of the American Statistical Association, 114(525), 223-234.</a:t>
            </a:r>
          </a:p>
          <a:p>
            <a:r>
              <a:rPr lang="en-US" sz="1000" dirty="0">
                <a:latin typeface="Calibri Light" panose="020F0302020204030204" pitchFamily="34" charset="0"/>
                <a:cs typeface="Calibri Light" panose="020F0302020204030204" pitchFamily="34" charset="0"/>
              </a:rPr>
              <a:t>- Angelopoulos, A.; Bates, S.; Malik, J.; and Jordan, M. I. 2020. Uncertainty sets for image classifiers using conformal prediction. </a:t>
            </a:r>
            <a:r>
              <a:rPr lang="en-US" sz="1000" dirty="0" err="1">
                <a:latin typeface="Calibri Light" panose="020F0302020204030204" pitchFamily="34" charset="0"/>
                <a:cs typeface="Calibri Light" panose="020F0302020204030204" pitchFamily="34" charset="0"/>
              </a:rPr>
              <a:t>arXiv</a:t>
            </a:r>
            <a:r>
              <a:rPr lang="en-US" sz="1000" dirty="0">
                <a:latin typeface="Calibri Light" panose="020F0302020204030204" pitchFamily="34" charset="0"/>
                <a:cs typeface="Calibri Light" panose="020F0302020204030204" pitchFamily="34" charset="0"/>
              </a:rPr>
              <a:t> preprint arXiv:2009.14193.</a:t>
            </a:r>
          </a:p>
        </p:txBody>
      </p:sp>
      <p:sp>
        <p:nvSpPr>
          <p:cNvPr id="11" name="Slide Number Placeholder 10">
            <a:extLst>
              <a:ext uri="{FF2B5EF4-FFF2-40B4-BE49-F238E27FC236}">
                <a16:creationId xmlns:a16="http://schemas.microsoft.com/office/drawing/2014/main" id="{ECCC77F6-E0E6-CC8B-B153-189D0E438776}"/>
              </a:ext>
            </a:extLst>
          </p:cNvPr>
          <p:cNvSpPr>
            <a:spLocks noGrp="1"/>
          </p:cNvSpPr>
          <p:nvPr>
            <p:ph type="sldNum" sz="quarter" idx="12"/>
          </p:nvPr>
        </p:nvSpPr>
        <p:spPr/>
        <p:txBody>
          <a:bodyPr/>
          <a:lstStyle/>
          <a:p>
            <a:fld id="{7DCFCEEF-06EB-4445-B7E9-CF841A7AC1E2}" type="slidenum">
              <a:rPr lang="en-US" smtClean="0"/>
              <a:pPr/>
              <a:t>12</a:t>
            </a:fld>
            <a:r>
              <a:rPr lang="en-US" dirty="0"/>
              <a:t> / 13</a:t>
            </a:r>
          </a:p>
        </p:txBody>
      </p:sp>
      <p:pic>
        <p:nvPicPr>
          <p:cNvPr id="6" name="Picture 5" descr="A table of numbers and a few numbers&#10;&#10;Description automatically generated with medium confidence">
            <a:extLst>
              <a:ext uri="{FF2B5EF4-FFF2-40B4-BE49-F238E27FC236}">
                <a16:creationId xmlns:a16="http://schemas.microsoft.com/office/drawing/2014/main" id="{DED1D7CE-D23A-8332-8CE0-BA73677D81A7}"/>
              </a:ext>
            </a:extLst>
          </p:cNvPr>
          <p:cNvPicPr>
            <a:picLocks noChangeAspect="1"/>
          </p:cNvPicPr>
          <p:nvPr/>
        </p:nvPicPr>
        <p:blipFill>
          <a:blip r:embed="rId3"/>
          <a:stretch>
            <a:fillRect/>
          </a:stretch>
        </p:blipFill>
        <p:spPr>
          <a:xfrm>
            <a:off x="6614160" y="3011256"/>
            <a:ext cx="5270884" cy="2755690"/>
          </a:xfrm>
          <a:prstGeom prst="rect">
            <a:avLst/>
          </a:prstGeom>
        </p:spPr>
      </p:pic>
    </p:spTree>
    <p:extLst>
      <p:ext uri="{BB962C8B-B14F-4D97-AF65-F5344CB8AC3E}">
        <p14:creationId xmlns:p14="http://schemas.microsoft.com/office/powerpoint/2010/main" val="313968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77FF-C7F3-33EA-16EF-458783F4AD50}"/>
              </a:ext>
            </a:extLst>
          </p:cNvPr>
          <p:cNvSpPr>
            <a:spLocks noGrp="1"/>
          </p:cNvSpPr>
          <p:nvPr>
            <p:ph type="title"/>
          </p:nvPr>
        </p:nvSpPr>
        <p:spPr/>
        <p:txBody>
          <a:bodyPr/>
          <a:lstStyle/>
          <a:p>
            <a:r>
              <a:rPr lang="en-CA" dirty="0"/>
              <a:t>Uncertainty Quantification</a:t>
            </a:r>
          </a:p>
        </p:txBody>
      </p:sp>
      <p:sp>
        <p:nvSpPr>
          <p:cNvPr id="3" name="Content Placeholder 2">
            <a:extLst>
              <a:ext uri="{FF2B5EF4-FFF2-40B4-BE49-F238E27FC236}">
                <a16:creationId xmlns:a16="http://schemas.microsoft.com/office/drawing/2014/main" id="{23B7D66E-6065-50D7-2606-135FA8611902}"/>
              </a:ext>
            </a:extLst>
          </p:cNvPr>
          <p:cNvSpPr>
            <a:spLocks noGrp="1"/>
          </p:cNvSpPr>
          <p:nvPr>
            <p:ph idx="1"/>
          </p:nvPr>
        </p:nvSpPr>
        <p:spPr/>
        <p:txBody>
          <a:bodyPr>
            <a:normAutofit/>
          </a:bodyPr>
          <a:lstStyle/>
          <a:p>
            <a:pPr algn="l"/>
            <a:r>
              <a:rPr lang="en-US" sz="1999" dirty="0">
                <a:latin typeface="Calibri Light" panose="020F0302020204030204" pitchFamily="34" charset="0"/>
                <a:cs typeface="Calibri Light" panose="020F0302020204030204" pitchFamily="34" charset="0"/>
              </a:rPr>
              <a:t>Popular approaches, e.g., Bayesian methods such as MC-Dropout </a:t>
            </a:r>
            <a:r>
              <a:rPr lang="en-US" sz="1200" dirty="0">
                <a:latin typeface="Calibri Light" panose="020F0302020204030204" pitchFamily="34" charset="0"/>
                <a:cs typeface="Calibri Light" panose="020F0302020204030204" pitchFamily="34" charset="0"/>
              </a:rPr>
              <a:t>[Gal and </a:t>
            </a:r>
            <a:r>
              <a:rPr lang="en-US" sz="1200" dirty="0" err="1">
                <a:latin typeface="Calibri Light" panose="020F0302020204030204" pitchFamily="34" charset="0"/>
                <a:cs typeface="Calibri Light" panose="020F0302020204030204" pitchFamily="34" charset="0"/>
              </a:rPr>
              <a:t>Ghahramani</a:t>
            </a:r>
            <a:r>
              <a:rPr lang="en-US" sz="1200" dirty="0">
                <a:latin typeface="Calibri Light" panose="020F0302020204030204" pitchFamily="34" charset="0"/>
                <a:cs typeface="Calibri Light" panose="020F0302020204030204" pitchFamily="34" charset="0"/>
              </a:rPr>
              <a:t> 2016] </a:t>
            </a:r>
            <a:r>
              <a:rPr lang="en-US" sz="1999" dirty="0">
                <a:latin typeface="Calibri Light" panose="020F0302020204030204" pitchFamily="34" charset="0"/>
                <a:cs typeface="Calibri Light" panose="020F0302020204030204" pitchFamily="34" charset="0"/>
              </a:rPr>
              <a:t>and Deep-</a:t>
            </a:r>
            <a:r>
              <a:rPr lang="en-CA" sz="1999" dirty="0">
                <a:latin typeface="Calibri Light" panose="020F0302020204030204" pitchFamily="34" charset="0"/>
                <a:cs typeface="Calibri Light" panose="020F0302020204030204" pitchFamily="34" charset="0"/>
              </a:rPr>
              <a:t>Ensemble </a:t>
            </a:r>
            <a:r>
              <a:rPr lang="en-CA" sz="1200" dirty="0">
                <a:latin typeface="Calibri Light" panose="020F0302020204030204" pitchFamily="34" charset="0"/>
                <a:cs typeface="Calibri Light" panose="020F0302020204030204" pitchFamily="34" charset="0"/>
              </a:rPr>
              <a:t>[</a:t>
            </a:r>
            <a:r>
              <a:rPr lang="en-CA" sz="1200" dirty="0" err="1">
                <a:latin typeface="Calibri Light" panose="020F0302020204030204" pitchFamily="34" charset="0"/>
                <a:cs typeface="Calibri Light" panose="020F0302020204030204" pitchFamily="34" charset="0"/>
              </a:rPr>
              <a:t>Lakshminarayanan</a:t>
            </a:r>
            <a:r>
              <a:rPr lang="en-CA" sz="1200" dirty="0">
                <a:latin typeface="Calibri Light" panose="020F0302020204030204" pitchFamily="34" charset="0"/>
                <a:cs typeface="Calibri Light" panose="020F0302020204030204" pitchFamily="34" charset="0"/>
              </a:rPr>
              <a:t> et al. 2016]</a:t>
            </a:r>
            <a:r>
              <a:rPr lang="en-CA" sz="1999" dirty="0">
                <a:latin typeface="Calibri Light" panose="020F0302020204030204" pitchFamily="34" charset="0"/>
                <a:cs typeface="Calibri Light" panose="020F0302020204030204" pitchFamily="34" charset="0"/>
              </a:rPr>
              <a:t>, </a:t>
            </a:r>
            <a:r>
              <a:rPr lang="en-US" sz="1999" dirty="0">
                <a:latin typeface="Calibri Light" panose="020F0302020204030204" pitchFamily="34" charset="0"/>
                <a:cs typeface="Calibri Light" panose="020F0302020204030204" pitchFamily="34" charset="0"/>
              </a:rPr>
              <a:t>and Evidential approaches </a:t>
            </a:r>
            <a:r>
              <a:rPr lang="en-US" sz="1200" dirty="0">
                <a:latin typeface="Calibri Light" panose="020F0302020204030204" pitchFamily="34" charset="0"/>
                <a:cs typeface="Calibri Light" panose="020F0302020204030204" pitchFamily="34" charset="0"/>
              </a:rPr>
              <a:t>[</a:t>
            </a:r>
            <a:r>
              <a:rPr lang="en-US" sz="1200" dirty="0" err="1">
                <a:latin typeface="Calibri Light" panose="020F0302020204030204" pitchFamily="34" charset="0"/>
                <a:cs typeface="Calibri Light" panose="020F0302020204030204" pitchFamily="34" charset="0"/>
              </a:rPr>
              <a:t>Sensoy</a:t>
            </a:r>
            <a:r>
              <a:rPr lang="en-US" sz="1200" dirty="0">
                <a:latin typeface="Calibri Light" panose="020F0302020204030204" pitchFamily="34" charset="0"/>
                <a:cs typeface="Calibri Light" panose="020F0302020204030204" pitchFamily="34" charset="0"/>
              </a:rPr>
              <a:t> et al. 2018; Yuan et al. 2020]</a:t>
            </a:r>
          </a:p>
          <a:p>
            <a:pPr lvl="1"/>
            <a:r>
              <a:rPr lang="en-US" sz="1600" dirty="0">
                <a:latin typeface="Calibri Light" panose="020F0302020204030204" pitchFamily="34" charset="0"/>
                <a:cs typeface="Calibri Light" panose="020F0302020204030204" pitchFamily="34" charset="0"/>
              </a:rPr>
              <a:t>Only </a:t>
            </a:r>
            <a:r>
              <a:rPr lang="en-US" sz="1600" dirty="0">
                <a:solidFill>
                  <a:srgbClr val="C00000"/>
                </a:solidFill>
                <a:latin typeface="Calibri Light" panose="020F0302020204030204" pitchFamily="34" charset="0"/>
                <a:cs typeface="Calibri Light" panose="020F0302020204030204" pitchFamily="34" charset="0"/>
              </a:rPr>
              <a:t>point-estimation</a:t>
            </a:r>
            <a:r>
              <a:rPr lang="en-US" sz="1600" dirty="0">
                <a:latin typeface="Calibri Light" panose="020F0302020204030204" pitchFamily="34" charset="0"/>
                <a:cs typeface="Calibri Light" panose="020F0302020204030204" pitchFamily="34" charset="0"/>
              </a:rPr>
              <a:t> of uncertainty</a:t>
            </a:r>
          </a:p>
          <a:p>
            <a:pPr lvl="1"/>
            <a:r>
              <a:rPr lang="en-US" sz="1600" dirty="0">
                <a:latin typeface="Calibri Light" panose="020F0302020204030204" pitchFamily="34" charset="0"/>
                <a:cs typeface="Calibri Light" panose="020F0302020204030204" pitchFamily="34" charset="0"/>
              </a:rPr>
              <a:t>Dependent on </a:t>
            </a:r>
            <a:r>
              <a:rPr lang="en-US" sz="1600" dirty="0">
                <a:solidFill>
                  <a:srgbClr val="C00000"/>
                </a:solidFill>
                <a:latin typeface="Calibri Light" panose="020F0302020204030204" pitchFamily="34" charset="0"/>
                <a:cs typeface="Calibri Light" panose="020F0302020204030204" pitchFamily="34" charset="0"/>
              </a:rPr>
              <a:t>data and/or</a:t>
            </a:r>
            <a:r>
              <a:rPr lang="en-US" sz="1600" dirty="0">
                <a:latin typeface="Calibri Light" panose="020F0302020204030204" pitchFamily="34" charset="0"/>
                <a:cs typeface="Calibri Light" panose="020F0302020204030204" pitchFamily="34" charset="0"/>
              </a:rPr>
              <a:t> </a:t>
            </a:r>
            <a:r>
              <a:rPr lang="en-US" sz="1600" dirty="0">
                <a:solidFill>
                  <a:srgbClr val="C00000"/>
                </a:solidFill>
                <a:latin typeface="Calibri Light" panose="020F0302020204030204" pitchFamily="34" charset="0"/>
                <a:cs typeface="Calibri Light" panose="020F0302020204030204" pitchFamily="34" charset="0"/>
              </a:rPr>
              <a:t>model parameters distributions</a:t>
            </a:r>
          </a:p>
          <a:p>
            <a:pPr lvl="1"/>
            <a:r>
              <a:rPr lang="en-US" sz="1600" dirty="0">
                <a:latin typeface="Calibri Light" panose="020F0302020204030204" pitchFamily="34" charset="0"/>
                <a:cs typeface="Calibri Light" panose="020F0302020204030204" pitchFamily="34" charset="0"/>
              </a:rPr>
              <a:t>Lack of</a:t>
            </a:r>
            <a:r>
              <a:rPr lang="en-US" sz="1600" dirty="0">
                <a:solidFill>
                  <a:srgbClr val="C00000"/>
                </a:solidFill>
                <a:latin typeface="Calibri Light" panose="020F0302020204030204" pitchFamily="34" charset="0"/>
                <a:cs typeface="Calibri Light" panose="020F0302020204030204" pitchFamily="34" charset="0"/>
              </a:rPr>
              <a:t> validity guarantees</a:t>
            </a:r>
          </a:p>
          <a:p>
            <a:pPr marL="457063" lvl="1" indent="0">
              <a:buNone/>
            </a:pPr>
            <a:endParaRPr lang="en-US" sz="1600" dirty="0">
              <a:solidFill>
                <a:srgbClr val="C00000"/>
              </a:solidFill>
              <a:latin typeface="Calibri Light" panose="020F0302020204030204" pitchFamily="34" charset="0"/>
              <a:cs typeface="Calibri Light" panose="020F0302020204030204" pitchFamily="34" charset="0"/>
            </a:endParaRPr>
          </a:p>
          <a:p>
            <a:pPr marL="457063" lvl="1" indent="0">
              <a:buNone/>
            </a:pPr>
            <a:endParaRPr lang="en-US" sz="1600" dirty="0">
              <a:solidFill>
                <a:srgbClr val="C00000"/>
              </a:solidFill>
              <a:latin typeface="Calibri Light" panose="020F0302020204030204" pitchFamily="34" charset="0"/>
              <a:cs typeface="Calibri Light" panose="020F0302020204030204" pitchFamily="34" charset="0"/>
            </a:endParaRPr>
          </a:p>
          <a:p>
            <a:endParaRPr lang="en-CA" sz="1999" dirty="0">
              <a:latin typeface="Calibri Light" panose="020F0302020204030204" pitchFamily="34" charset="0"/>
              <a:cs typeface="Calibri Light" panose="020F0302020204030204" pitchFamily="34" charset="0"/>
            </a:endParaRPr>
          </a:p>
          <a:p>
            <a:r>
              <a:rPr lang="en-CA" sz="1999" dirty="0">
                <a:latin typeface="Calibri Light" panose="020F0302020204030204" pitchFamily="34" charset="0"/>
                <a:cs typeface="Calibri Light" panose="020F0302020204030204" pitchFamily="34" charset="0"/>
              </a:rPr>
              <a:t>To address this challenge, </a:t>
            </a:r>
            <a:r>
              <a:rPr lang="en-CA" sz="1999" dirty="0">
                <a:solidFill>
                  <a:srgbClr val="C00000"/>
                </a:solidFill>
                <a:latin typeface="Calibri Light" panose="020F0302020204030204" pitchFamily="34" charset="0"/>
                <a:cs typeface="Calibri Light" panose="020F0302020204030204" pitchFamily="34" charset="0"/>
              </a:rPr>
              <a:t>Conformal Prediction (CP)</a:t>
            </a:r>
            <a:r>
              <a:rPr lang="en-CA" sz="1999" dirty="0">
                <a:latin typeface="Calibri Light" panose="020F0302020204030204" pitchFamily="34" charset="0"/>
                <a:cs typeface="Calibri Light" panose="020F0302020204030204" pitchFamily="34" charset="0"/>
              </a:rPr>
              <a:t> method </a:t>
            </a:r>
            <a:r>
              <a:rPr lang="da-DK" sz="1999" dirty="0">
                <a:latin typeface="Calibri Light" panose="020F0302020204030204" pitchFamily="34" charset="0"/>
                <a:cs typeface="Calibri Light" panose="020F0302020204030204" pitchFamily="34" charset="0"/>
              </a:rPr>
              <a:t>is considered </a:t>
            </a:r>
            <a:r>
              <a:rPr lang="en-CA" sz="1200" dirty="0">
                <a:latin typeface="Calibri Light" panose="020F0302020204030204" pitchFamily="34" charset="0"/>
                <a:cs typeface="Calibri Light" panose="020F0302020204030204" pitchFamily="34" charset="0"/>
              </a:rPr>
              <a:t>[Vovk et al.</a:t>
            </a:r>
            <a:r>
              <a:rPr lang="da-DK" sz="1200" dirty="0">
                <a:latin typeface="Calibri Light" panose="020F0302020204030204" pitchFamily="34" charset="0"/>
                <a:cs typeface="Calibri Light" panose="020F0302020204030204" pitchFamily="34" charset="0"/>
              </a:rPr>
              <a:t> 2005; Papadopoulos et al. 2002]</a:t>
            </a:r>
            <a:r>
              <a:rPr lang="en-CA" sz="1999" dirty="0">
                <a:latin typeface="Calibri Light" panose="020F0302020204030204" pitchFamily="34" charset="0"/>
                <a:cs typeface="Calibri Light" panose="020F0302020204030204" pitchFamily="34" charset="0"/>
              </a:rPr>
              <a:t>:</a:t>
            </a:r>
          </a:p>
          <a:p>
            <a:pPr lvl="1"/>
            <a:r>
              <a:rPr lang="en-US" sz="1600" dirty="0">
                <a:latin typeface="Calibri Light" panose="020F0302020204030204" pitchFamily="34" charset="0"/>
                <a:cs typeface="Calibri Light" panose="020F0302020204030204" pitchFamily="34" charset="0"/>
              </a:rPr>
              <a:t>Set-estimation of uncertainty</a:t>
            </a:r>
          </a:p>
          <a:p>
            <a:pPr lvl="1"/>
            <a:r>
              <a:rPr lang="en-US" sz="1600" dirty="0">
                <a:latin typeface="Calibri Light" panose="020F0302020204030204" pitchFamily="34" charset="0"/>
                <a:cs typeface="Calibri Light" panose="020F0302020204030204" pitchFamily="34" charset="0"/>
              </a:rPr>
              <a:t>As a post-processing technique</a:t>
            </a:r>
          </a:p>
          <a:p>
            <a:pPr lvl="1"/>
            <a:r>
              <a:rPr lang="en-US" sz="1600" dirty="0">
                <a:latin typeface="Calibri Light" panose="020F0302020204030204" pitchFamily="34" charset="0"/>
                <a:cs typeface="Calibri Light" panose="020F0302020204030204" pitchFamily="34" charset="0"/>
              </a:rPr>
              <a:t>Distribution free </a:t>
            </a:r>
          </a:p>
          <a:p>
            <a:pPr lvl="1"/>
            <a:r>
              <a:rPr lang="en-US" sz="1600" dirty="0">
                <a:latin typeface="Calibri Light" panose="020F0302020204030204" pitchFamily="34" charset="0"/>
                <a:cs typeface="Calibri Light" panose="020F0302020204030204" pitchFamily="34" charset="0"/>
              </a:rPr>
              <a:t>By offering a </a:t>
            </a:r>
            <a:r>
              <a:rPr lang="en-US" sz="1600" dirty="0">
                <a:solidFill>
                  <a:srgbClr val="C00000"/>
                </a:solidFill>
                <a:latin typeface="Calibri Light" panose="020F0302020204030204" pitchFamily="34" charset="0"/>
                <a:cs typeface="Calibri Light" panose="020F0302020204030204" pitchFamily="34" charset="0"/>
              </a:rPr>
              <a:t>statistically</a:t>
            </a:r>
            <a:r>
              <a:rPr lang="en-US" sz="1600" dirty="0">
                <a:latin typeface="Calibri Light" panose="020F0302020204030204" pitchFamily="34" charset="0"/>
                <a:cs typeface="Calibri Light" panose="020F0302020204030204" pitchFamily="34" charset="0"/>
              </a:rPr>
              <a:t> reliable indicator </a:t>
            </a:r>
            <a:r>
              <a:rPr lang="en-CA" sz="1600" dirty="0">
                <a:latin typeface="Calibri Light" panose="020F0302020204030204" pitchFamily="34" charset="0"/>
                <a:cs typeface="Calibri Light" panose="020F0302020204030204" pitchFamily="34" charset="0"/>
              </a:rPr>
              <a:t>of uncertainty</a:t>
            </a:r>
          </a:p>
          <a:p>
            <a:endParaRPr lang="en-CA" sz="2000" dirty="0">
              <a:latin typeface="Calibri Light" panose="020F0302020204030204" pitchFamily="34" charset="0"/>
              <a:cs typeface="Calibri Light" panose="020F0302020204030204" pitchFamily="34" charset="0"/>
            </a:endParaRPr>
          </a:p>
          <a:p>
            <a:r>
              <a:rPr lang="en-CA" sz="2000" dirty="0">
                <a:latin typeface="Calibri Light" panose="020F0302020204030204" pitchFamily="34" charset="0"/>
                <a:cs typeface="Calibri Light" panose="020F0302020204030204" pitchFamily="34" charset="0"/>
              </a:rPr>
              <a:t>CP turns a heuristic notion of uncertainty into a rigorous one</a:t>
            </a:r>
          </a:p>
          <a:p>
            <a:endParaRPr lang="en-CA" sz="20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BDAFB7F8-212B-5A3C-2DFB-0D5576A47C2A}"/>
              </a:ext>
            </a:extLst>
          </p:cNvPr>
          <p:cNvSpPr txBox="1"/>
          <p:nvPr/>
        </p:nvSpPr>
        <p:spPr>
          <a:xfrm>
            <a:off x="609442" y="6422193"/>
            <a:ext cx="5019323" cy="230832"/>
          </a:xfrm>
          <a:prstGeom prst="rect">
            <a:avLst/>
          </a:prstGeom>
          <a:noFill/>
        </p:spPr>
        <p:txBody>
          <a:bodyPr wrap="none" rtlCol="0">
            <a:spAutoFit/>
          </a:bodyPr>
          <a:lstStyle/>
          <a:p>
            <a:r>
              <a:rPr lang="en-US" sz="900" dirty="0">
                <a:latin typeface="Calibri Light" panose="020F0302020204030204" pitchFamily="34" charset="0"/>
                <a:cs typeface="Calibri Light" panose="020F0302020204030204" pitchFamily="34" charset="0"/>
              </a:rPr>
              <a:t>Vladimir Vovk, Alexander </a:t>
            </a:r>
            <a:r>
              <a:rPr lang="en-US" sz="900" dirty="0" err="1">
                <a:latin typeface="Calibri Light" panose="020F0302020204030204" pitchFamily="34" charset="0"/>
                <a:cs typeface="Calibri Light" panose="020F0302020204030204" pitchFamily="34" charset="0"/>
              </a:rPr>
              <a:t>Gammerman</a:t>
            </a:r>
            <a:r>
              <a:rPr lang="en-US" sz="900" dirty="0">
                <a:latin typeface="Calibri Light" panose="020F0302020204030204" pitchFamily="34" charset="0"/>
                <a:cs typeface="Calibri Light" panose="020F0302020204030204" pitchFamily="34" charset="0"/>
              </a:rPr>
              <a:t>, and Glenn Shafer. Algorithmic learning in a random world, 2005.</a:t>
            </a:r>
          </a:p>
        </p:txBody>
      </p:sp>
      <p:grpSp>
        <p:nvGrpSpPr>
          <p:cNvPr id="21" name="Group 20">
            <a:extLst>
              <a:ext uri="{FF2B5EF4-FFF2-40B4-BE49-F238E27FC236}">
                <a16:creationId xmlns:a16="http://schemas.microsoft.com/office/drawing/2014/main" id="{F1B463C6-8EAD-1246-E0FD-F3F9543BC228}"/>
              </a:ext>
            </a:extLst>
          </p:cNvPr>
          <p:cNvGrpSpPr/>
          <p:nvPr/>
        </p:nvGrpSpPr>
        <p:grpSpPr>
          <a:xfrm>
            <a:off x="8173039" y="1756409"/>
            <a:ext cx="3418069" cy="2087717"/>
            <a:chOff x="8173039" y="1756409"/>
            <a:chExt cx="3418069" cy="2087717"/>
          </a:xfrm>
        </p:grpSpPr>
        <p:pic>
          <p:nvPicPr>
            <p:cNvPr id="7" name="Picture 6" descr="A diagram of a network">
              <a:extLst>
                <a:ext uri="{FF2B5EF4-FFF2-40B4-BE49-F238E27FC236}">
                  <a16:creationId xmlns:a16="http://schemas.microsoft.com/office/drawing/2014/main" id="{1B2A28AB-8822-39E6-17DB-4145F6B349CB}"/>
                </a:ext>
              </a:extLst>
            </p:cNvPr>
            <p:cNvPicPr>
              <a:picLocks noChangeAspect="1"/>
            </p:cNvPicPr>
            <p:nvPr/>
          </p:nvPicPr>
          <p:blipFill>
            <a:blip r:embed="rId3"/>
            <a:stretch>
              <a:fillRect/>
            </a:stretch>
          </p:blipFill>
          <p:spPr>
            <a:xfrm>
              <a:off x="8173039" y="1756409"/>
              <a:ext cx="2730092" cy="2087717"/>
            </a:xfrm>
            <a:prstGeom prst="rect">
              <a:avLst/>
            </a:prstGeom>
          </p:spPr>
        </p:pic>
        <mc:AlternateContent xmlns:mc="http://schemas.openxmlformats.org/markup-compatibility/2006" xmlns:a14="http://schemas.microsoft.com/office/drawing/2010/main">
          <mc:Choice Requires="a14">
            <p:sp>
              <p:nvSpPr>
                <p:cNvPr id="17" name="文本框 46">
                  <a:extLst>
                    <a:ext uri="{FF2B5EF4-FFF2-40B4-BE49-F238E27FC236}">
                      <a16:creationId xmlns:a16="http://schemas.microsoft.com/office/drawing/2014/main" id="{02EC8490-824E-C264-C895-9321E415314F}"/>
                    </a:ext>
                  </a:extLst>
                </p:cNvPr>
                <p:cNvSpPr txBox="1"/>
                <p:nvPr/>
              </p:nvSpPr>
              <p:spPr>
                <a:xfrm>
                  <a:off x="10709027" y="2091246"/>
                  <a:ext cx="86030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𝑝</m:t>
                            </m:r>
                          </m:e>
                          <m:sub>
                            <m:r>
                              <a:rPr lang="en-CA" sz="1100" b="0" i="1" smtClean="0">
                                <a:latin typeface="Cambria Math" panose="02040503050406030204" pitchFamily="18" charset="0"/>
                              </a:rPr>
                              <m:t>1</m:t>
                            </m:r>
                          </m:sub>
                        </m:sSub>
                        <m:r>
                          <a:rPr lang="en-CA" sz="1100" b="0" i="1" smtClean="0">
                            <a:latin typeface="Cambria Math" panose="02040503050406030204" pitchFamily="18" charset="0"/>
                          </a:rPr>
                          <m:t>=0.10</m:t>
                        </m:r>
                      </m:oMath>
                    </m:oMathPara>
                  </a14:m>
                  <a:endParaRPr lang="en-CA" sz="1100" dirty="0"/>
                </a:p>
              </p:txBody>
            </p:sp>
          </mc:Choice>
          <mc:Fallback xmlns="">
            <p:sp>
              <p:nvSpPr>
                <p:cNvPr id="17" name="文本框 46">
                  <a:extLst>
                    <a:ext uri="{FF2B5EF4-FFF2-40B4-BE49-F238E27FC236}">
                      <a16:creationId xmlns:a16="http://schemas.microsoft.com/office/drawing/2014/main" id="{02EC8490-824E-C264-C895-9321E415314F}"/>
                    </a:ext>
                  </a:extLst>
                </p:cNvPr>
                <p:cNvSpPr txBox="1">
                  <a:spLocks noRot="1" noChangeAspect="1" noMove="1" noResize="1" noEditPoints="1" noAdjustHandles="1" noChangeArrowheads="1" noChangeShapeType="1" noTextEdit="1"/>
                </p:cNvSpPr>
                <p:nvPr/>
              </p:nvSpPr>
              <p:spPr>
                <a:xfrm>
                  <a:off x="10709027" y="2091246"/>
                  <a:ext cx="860309" cy="261610"/>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文本框 46">
                  <a:extLst>
                    <a:ext uri="{FF2B5EF4-FFF2-40B4-BE49-F238E27FC236}">
                      <a16:creationId xmlns:a16="http://schemas.microsoft.com/office/drawing/2014/main" id="{DD2520D8-227A-8D30-A5D1-2D24847D4618}"/>
                    </a:ext>
                  </a:extLst>
                </p:cNvPr>
                <p:cNvSpPr txBox="1"/>
                <p:nvPr/>
              </p:nvSpPr>
              <p:spPr>
                <a:xfrm>
                  <a:off x="10730799" y="2387337"/>
                  <a:ext cx="86030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CA" sz="1100" b="1" i="1" smtClean="0">
                                <a:latin typeface="Cambria Math" panose="02040503050406030204" pitchFamily="18" charset="0"/>
                              </a:rPr>
                            </m:ctrlPr>
                          </m:sSubPr>
                          <m:e>
                            <m:r>
                              <a:rPr lang="en-CA" sz="1100" b="1" i="1" smtClean="0">
                                <a:latin typeface="Cambria Math" panose="02040503050406030204" pitchFamily="18" charset="0"/>
                              </a:rPr>
                              <m:t>𝒑</m:t>
                            </m:r>
                          </m:e>
                          <m:sub>
                            <m:r>
                              <a:rPr lang="en-CA" sz="1100" b="1" i="1" smtClean="0">
                                <a:latin typeface="Cambria Math" panose="02040503050406030204" pitchFamily="18" charset="0"/>
                              </a:rPr>
                              <m:t>𝟐</m:t>
                            </m:r>
                          </m:sub>
                        </m:sSub>
                        <m:r>
                          <a:rPr lang="en-CA" sz="1100" b="1" i="1" smtClean="0">
                            <a:latin typeface="Cambria Math" panose="02040503050406030204" pitchFamily="18" charset="0"/>
                          </a:rPr>
                          <m:t>=</m:t>
                        </m:r>
                        <m:r>
                          <a:rPr lang="en-CA" sz="1100" b="1" i="1" smtClean="0">
                            <a:solidFill>
                              <a:srgbClr val="FF0000"/>
                            </a:solidFill>
                            <a:latin typeface="Cambria Math" panose="02040503050406030204" pitchFamily="18" charset="0"/>
                          </a:rPr>
                          <m:t>𝟎</m:t>
                        </m:r>
                        <m:r>
                          <a:rPr lang="en-CA" sz="1100" b="1" i="1" smtClean="0">
                            <a:solidFill>
                              <a:srgbClr val="FF0000"/>
                            </a:solidFill>
                            <a:latin typeface="Cambria Math" panose="02040503050406030204" pitchFamily="18" charset="0"/>
                          </a:rPr>
                          <m:t>.</m:t>
                        </m:r>
                        <m:r>
                          <a:rPr lang="en-CA" sz="1100" b="1" i="1" smtClean="0">
                            <a:solidFill>
                              <a:srgbClr val="FF0000"/>
                            </a:solidFill>
                            <a:latin typeface="Cambria Math" panose="02040503050406030204" pitchFamily="18" charset="0"/>
                          </a:rPr>
                          <m:t>𝟒𝟎</m:t>
                        </m:r>
                      </m:oMath>
                    </m:oMathPara>
                  </a14:m>
                  <a:endParaRPr lang="en-CA" sz="1100" b="1" dirty="0"/>
                </a:p>
              </p:txBody>
            </p:sp>
          </mc:Choice>
          <mc:Fallback xmlns="">
            <p:sp>
              <p:nvSpPr>
                <p:cNvPr id="19" name="文本框 46">
                  <a:extLst>
                    <a:ext uri="{FF2B5EF4-FFF2-40B4-BE49-F238E27FC236}">
                      <a16:creationId xmlns:a16="http://schemas.microsoft.com/office/drawing/2014/main" id="{DD2520D8-227A-8D30-A5D1-2D24847D4618}"/>
                    </a:ext>
                  </a:extLst>
                </p:cNvPr>
                <p:cNvSpPr txBox="1">
                  <a:spLocks noRot="1" noChangeAspect="1" noMove="1" noResize="1" noEditPoints="1" noAdjustHandles="1" noChangeArrowheads="1" noChangeShapeType="1" noTextEdit="1"/>
                </p:cNvSpPr>
                <p:nvPr/>
              </p:nvSpPr>
              <p:spPr>
                <a:xfrm>
                  <a:off x="10730799" y="2387337"/>
                  <a:ext cx="860309" cy="261610"/>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文本框 46">
                  <a:extLst>
                    <a:ext uri="{FF2B5EF4-FFF2-40B4-BE49-F238E27FC236}">
                      <a16:creationId xmlns:a16="http://schemas.microsoft.com/office/drawing/2014/main" id="{E858E0B8-A821-BCA0-A253-F24D73702B61}"/>
                    </a:ext>
                  </a:extLst>
                </p:cNvPr>
                <p:cNvSpPr txBox="1"/>
                <p:nvPr/>
              </p:nvSpPr>
              <p:spPr>
                <a:xfrm>
                  <a:off x="10719076" y="2854121"/>
                  <a:ext cx="86030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CA" sz="1100" b="0" i="1" smtClean="0">
                                <a:latin typeface="Cambria Math" panose="02040503050406030204" pitchFamily="18" charset="0"/>
                              </a:rPr>
                            </m:ctrlPr>
                          </m:sSubPr>
                          <m:e>
                            <m:r>
                              <a:rPr lang="en-CA" sz="1100" b="0" i="1" smtClean="0">
                                <a:latin typeface="Cambria Math" panose="02040503050406030204" pitchFamily="18" charset="0"/>
                              </a:rPr>
                              <m:t>𝑝</m:t>
                            </m:r>
                          </m:e>
                          <m:sub>
                            <m:r>
                              <a:rPr lang="en-CA" sz="1100" b="0" i="1" smtClean="0">
                                <a:latin typeface="Cambria Math" panose="02040503050406030204" pitchFamily="18" charset="0"/>
                              </a:rPr>
                              <m:t>𝐾</m:t>
                            </m:r>
                          </m:sub>
                        </m:sSub>
                        <m:r>
                          <a:rPr lang="en-CA" sz="1100" b="0" i="1" smtClean="0">
                            <a:latin typeface="Cambria Math" panose="02040503050406030204" pitchFamily="18" charset="0"/>
                          </a:rPr>
                          <m:t>=0.15</m:t>
                        </m:r>
                      </m:oMath>
                    </m:oMathPara>
                  </a14:m>
                  <a:endParaRPr lang="en-CA" sz="1100" dirty="0"/>
                </a:p>
              </p:txBody>
            </p:sp>
          </mc:Choice>
          <mc:Fallback xmlns="">
            <p:sp>
              <p:nvSpPr>
                <p:cNvPr id="20" name="文本框 46">
                  <a:extLst>
                    <a:ext uri="{FF2B5EF4-FFF2-40B4-BE49-F238E27FC236}">
                      <a16:creationId xmlns:a16="http://schemas.microsoft.com/office/drawing/2014/main" id="{E858E0B8-A821-BCA0-A253-F24D73702B61}"/>
                    </a:ext>
                  </a:extLst>
                </p:cNvPr>
                <p:cNvSpPr txBox="1">
                  <a:spLocks noRot="1" noChangeAspect="1" noMove="1" noResize="1" noEditPoints="1" noAdjustHandles="1" noChangeArrowheads="1" noChangeShapeType="1" noTextEdit="1"/>
                </p:cNvSpPr>
                <p:nvPr/>
              </p:nvSpPr>
              <p:spPr>
                <a:xfrm>
                  <a:off x="10719076" y="2854121"/>
                  <a:ext cx="860309" cy="261610"/>
                </a:xfrm>
                <a:prstGeom prst="rect">
                  <a:avLst/>
                </a:prstGeom>
                <a:blipFill>
                  <a:blip r:embed="rId6"/>
                  <a:stretch>
                    <a:fillRect/>
                  </a:stretch>
                </a:blipFill>
              </p:spPr>
              <p:txBody>
                <a:bodyPr/>
                <a:lstStyle/>
                <a:p>
                  <a:r>
                    <a:rPr lang="en-CA">
                      <a:noFill/>
                    </a:rPr>
                    <a:t> </a:t>
                  </a:r>
                </a:p>
              </p:txBody>
            </p:sp>
          </mc:Fallback>
        </mc:AlternateContent>
      </p:grpSp>
      <p:sp>
        <p:nvSpPr>
          <p:cNvPr id="25" name="Slide Number Placeholder 24">
            <a:extLst>
              <a:ext uri="{FF2B5EF4-FFF2-40B4-BE49-F238E27FC236}">
                <a16:creationId xmlns:a16="http://schemas.microsoft.com/office/drawing/2014/main" id="{480F6B8E-15E9-F0AC-01A6-A9DDB98381D2}"/>
              </a:ext>
            </a:extLst>
          </p:cNvPr>
          <p:cNvSpPr>
            <a:spLocks noGrp="1"/>
          </p:cNvSpPr>
          <p:nvPr>
            <p:ph type="sldNum" sz="quarter" idx="12"/>
          </p:nvPr>
        </p:nvSpPr>
        <p:spPr/>
        <p:txBody>
          <a:bodyPr/>
          <a:lstStyle/>
          <a:p>
            <a:fld id="{7DCFCEEF-06EB-4445-B7E9-CF841A7AC1E2}" type="slidenum">
              <a:rPr lang="en-US" smtClean="0"/>
              <a:pPr/>
              <a:t>13</a:t>
            </a:fld>
            <a:r>
              <a:rPr lang="en-US"/>
              <a:t> / 13</a:t>
            </a:r>
            <a:endParaRPr lang="en-US" dirty="0"/>
          </a:p>
        </p:txBody>
      </p:sp>
    </p:spTree>
    <p:extLst>
      <p:ext uri="{BB962C8B-B14F-4D97-AF65-F5344CB8AC3E}">
        <p14:creationId xmlns:p14="http://schemas.microsoft.com/office/powerpoint/2010/main" val="257108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ECDA-BBCA-2E8E-3A20-AF03176099BF}"/>
              </a:ext>
            </a:extLst>
          </p:cNvPr>
          <p:cNvSpPr>
            <a:spLocks noGrp="1"/>
          </p:cNvSpPr>
          <p:nvPr>
            <p:ph type="title"/>
          </p:nvPr>
        </p:nvSpPr>
        <p:spPr/>
        <p:txBody>
          <a:bodyPr/>
          <a:lstStyle/>
          <a:p>
            <a:r>
              <a:rPr lang="en-CA" dirty="0"/>
              <a:t>How to Achieve the Prediction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8A4EC0-256D-8C6B-1F0C-38E43DA9E7DF}"/>
                  </a:ext>
                </a:extLst>
              </p:cNvPr>
              <p:cNvSpPr>
                <a:spLocks noGrp="1"/>
              </p:cNvSpPr>
              <p:nvPr>
                <p:ph idx="1"/>
              </p:nvPr>
            </p:nvSpPr>
            <p:spPr>
              <a:xfrm>
                <a:off x="837981" y="1271452"/>
                <a:ext cx="8963516" cy="4781004"/>
              </a:xfrm>
            </p:spPr>
            <p:txBody>
              <a:bodyPr>
                <a:noAutofit/>
              </a:bodyPr>
              <a:lstStyle/>
              <a:p>
                <a:pPr algn="just"/>
                <a:r>
                  <a:rPr lang="en-US" sz="2399" dirty="0">
                    <a:latin typeface="Calibri Light" panose="020F0302020204030204" pitchFamily="34" charset="0"/>
                    <a:cs typeface="Calibri Light" panose="020F0302020204030204" pitchFamily="34" charset="0"/>
                  </a:rPr>
                  <a:t>Consider an unseen data point </a:t>
                </a:r>
                <a14:m>
                  <m:oMath xmlns:m="http://schemas.openxmlformats.org/officeDocument/2006/math">
                    <m:r>
                      <a:rPr lang="en-US" sz="2399" i="1" dirty="0">
                        <a:latin typeface="Cambria Math" panose="02040503050406030204" pitchFamily="18" charset="0"/>
                      </a:rPr>
                      <m:t>𝑥</m:t>
                    </m:r>
                    <m:r>
                      <a:rPr lang="en-US" sz="2399" i="1" dirty="0">
                        <a:latin typeface="Cambria Math" panose="02040503050406030204" pitchFamily="18" charset="0"/>
                      </a:rPr>
                      <m:t>∈</m:t>
                    </m:r>
                    <m:sSub>
                      <m:sSubPr>
                        <m:ctrlPr>
                          <a:rPr lang="en-US" sz="2399" i="1" dirty="0">
                            <a:latin typeface="Cambria Math" panose="02040503050406030204" pitchFamily="18" charset="0"/>
                          </a:rPr>
                        </m:ctrlPr>
                      </m:sSubPr>
                      <m:e>
                        <m:r>
                          <a:rPr lang="en-US" sz="2399" i="1" dirty="0">
                            <a:latin typeface="Cambria Math" panose="02040503050406030204" pitchFamily="18" charset="0"/>
                          </a:rPr>
                          <m:t>𝑋</m:t>
                        </m:r>
                      </m:e>
                      <m:sub>
                        <m:r>
                          <a:rPr lang="en-CA" sz="2399" i="1" dirty="0">
                            <a:latin typeface="Cambria Math" panose="02040503050406030204" pitchFamily="18" charset="0"/>
                          </a:rPr>
                          <m:t>𝑐𝑎𝑙</m:t>
                        </m:r>
                      </m:sub>
                    </m:sSub>
                  </m:oMath>
                </a14:m>
                <a:r>
                  <a:rPr lang="en-US" sz="2399" dirty="0">
                    <a:latin typeface="Calibri Light" panose="020F0302020204030204" pitchFamily="34" charset="0"/>
                    <a:cs typeface="Calibri Light" panose="020F0302020204030204" pitchFamily="34" charset="0"/>
                  </a:rPr>
                  <a:t>, and the corresponding model output </a:t>
                </a:r>
                <a14:m>
                  <m:oMath xmlns:m="http://schemas.openxmlformats.org/officeDocument/2006/math">
                    <m:r>
                      <a:rPr lang="en-CA" sz="2399" i="1" dirty="0">
                        <a:latin typeface="Cambria Math" panose="02040503050406030204" pitchFamily="18" charset="0"/>
                      </a:rPr>
                      <m:t>𝑦</m:t>
                    </m:r>
                    <m:r>
                      <a:rPr lang="en-CA" sz="2399" i="1" dirty="0">
                        <a:latin typeface="Cambria Math" panose="02040503050406030204" pitchFamily="18" charset="0"/>
                      </a:rPr>
                      <m:t>∈</m:t>
                    </m:r>
                    <m:r>
                      <a:rPr lang="en-CA" sz="2399" i="1" dirty="0">
                        <a:latin typeface="Cambria Math" panose="02040503050406030204" pitchFamily="18" charset="0"/>
                      </a:rPr>
                      <m:t>𝑌</m:t>
                    </m:r>
                    <m:r>
                      <a:rPr lang="en-CA" sz="2399" i="1" dirty="0">
                        <a:latin typeface="Cambria Math" panose="02040503050406030204" pitchFamily="18" charset="0"/>
                      </a:rPr>
                      <m:t>={1, 2, …,</m:t>
                    </m:r>
                    <m:r>
                      <a:rPr lang="en-CA" sz="2399" i="1" dirty="0">
                        <a:latin typeface="Cambria Math" panose="02040503050406030204" pitchFamily="18" charset="0"/>
                      </a:rPr>
                      <m:t>𝐾</m:t>
                    </m:r>
                    <m:r>
                      <a:rPr lang="en-CA" sz="2399" i="1" dirty="0">
                        <a:latin typeface="Cambria Math" panose="02040503050406030204" pitchFamily="18" charset="0"/>
                      </a:rPr>
                      <m:t>}</m:t>
                    </m:r>
                  </m:oMath>
                </a14:m>
                <a:r>
                  <a:rPr lang="en-CA" sz="2399" dirty="0">
                    <a:latin typeface="Calibri Light" panose="020F0302020204030204" pitchFamily="34" charset="0"/>
                    <a:cs typeface="Calibri Light" panose="020F0302020204030204" pitchFamily="34" charset="0"/>
                  </a:rPr>
                  <a:t>. </a:t>
                </a:r>
              </a:p>
              <a:p>
                <a:pPr algn="just"/>
                <a:endParaRPr lang="en-CA" sz="2399" dirty="0">
                  <a:latin typeface="Calibri Light" panose="020F0302020204030204" pitchFamily="34" charset="0"/>
                  <a:cs typeface="Calibri Light" panose="020F0302020204030204" pitchFamily="34" charset="0"/>
                </a:endParaRPr>
              </a:p>
              <a:p>
                <a:pPr algn="just"/>
                <a:r>
                  <a:rPr lang="en-CA" sz="2399" dirty="0">
                    <a:latin typeface="Calibri Light" panose="020F0302020204030204" pitchFamily="34" charset="0"/>
                    <a:cs typeface="Calibri Light" panose="020F0302020204030204" pitchFamily="34" charset="0"/>
                  </a:rPr>
                  <a:t>To construct the prediction set as a </a:t>
                </a:r>
                <a:r>
                  <a:rPr lang="en-US" sz="2399" dirty="0">
                    <a:latin typeface="Calibri Light" panose="020F0302020204030204" pitchFamily="34" charset="0"/>
                    <a:cs typeface="Calibri Light" panose="020F0302020204030204" pitchFamily="34" charset="0"/>
                  </a:rPr>
                  <a:t>rigorous uncertainty estimation, we require to:</a:t>
                </a:r>
              </a:p>
              <a:p>
                <a:pPr marL="799860" lvl="1" indent="-342797" algn="just">
                  <a:buFont typeface="+mj-lt"/>
                  <a:buAutoNum type="arabicPeriod"/>
                </a:pPr>
                <a:r>
                  <a:rPr lang="en-US" sz="1799" dirty="0">
                    <a:latin typeface="Calibri Light" panose="020F0302020204030204" pitchFamily="34" charset="0"/>
                    <a:cs typeface="Calibri Light" panose="020F0302020204030204" pitchFamily="34" charset="0"/>
                  </a:rPr>
                  <a:t>Identify a heuristic notion of uncertainty using the pretrained </a:t>
                </a:r>
                <a:r>
                  <a:rPr lang="en-CA" sz="1799" dirty="0">
                    <a:latin typeface="Calibri Light" panose="020F0302020204030204" pitchFamily="34" charset="0"/>
                    <a:cs typeface="Calibri Light" panose="020F0302020204030204" pitchFamily="34" charset="0"/>
                  </a:rPr>
                  <a:t>model.</a:t>
                </a:r>
              </a:p>
              <a:p>
                <a:pPr marL="799860" lvl="1" indent="-342797" algn="just">
                  <a:buFont typeface="+mj-lt"/>
                  <a:buAutoNum type="arabicPeriod"/>
                </a:pPr>
                <a:r>
                  <a:rPr lang="en-CA" sz="1799" dirty="0">
                    <a:latin typeface="Calibri Light" panose="020F0302020204030204" pitchFamily="34" charset="0"/>
                    <a:cs typeface="Calibri Light" panose="020F0302020204030204" pitchFamily="34" charset="0"/>
                  </a:rPr>
                  <a:t>Devise a non-conformity score function </a:t>
                </a:r>
                <a14:m>
                  <m:oMath xmlns:m="http://schemas.openxmlformats.org/officeDocument/2006/math">
                    <m:r>
                      <a:rPr lang="en-CA" sz="1799" i="1" dirty="0">
                        <a:latin typeface="Cambria Math" panose="02040503050406030204" pitchFamily="18" charset="0"/>
                      </a:rPr>
                      <m:t>𝑠</m:t>
                    </m:r>
                    <m:r>
                      <a:rPr lang="en-CA" sz="1799" i="1" dirty="0">
                        <a:latin typeface="Cambria Math" panose="02040503050406030204" pitchFamily="18" charset="0"/>
                      </a:rPr>
                      <m:t>(</m:t>
                    </m:r>
                    <m:r>
                      <a:rPr lang="en-CA" sz="1799" i="1" dirty="0">
                        <a:latin typeface="Cambria Math" panose="02040503050406030204" pitchFamily="18" charset="0"/>
                      </a:rPr>
                      <m:t>𝑥</m:t>
                    </m:r>
                    <m:r>
                      <a:rPr lang="en-CA" sz="1799" i="1" dirty="0">
                        <a:latin typeface="Cambria Math" panose="02040503050406030204" pitchFamily="18" charset="0"/>
                      </a:rPr>
                      <m:t>, </m:t>
                    </m:r>
                    <m:r>
                      <a:rPr lang="en-CA" sz="1799" i="1" dirty="0">
                        <a:latin typeface="Cambria Math" panose="02040503050406030204" pitchFamily="18" charset="0"/>
                      </a:rPr>
                      <m:t>𝑦</m:t>
                    </m:r>
                    <m:r>
                      <a:rPr lang="en-CA" sz="1799" i="1" dirty="0">
                        <a:latin typeface="Cambria Math" panose="02040503050406030204" pitchFamily="18" charset="0"/>
                      </a:rPr>
                      <m:t>)∈</m:t>
                    </m:r>
                    <m:r>
                      <a:rPr lang="en-CA" sz="1799" i="1" dirty="0">
                        <a:latin typeface="Cambria Math" panose="02040503050406030204" pitchFamily="18" charset="0"/>
                        <a:ea typeface="Cambria Math" panose="02040503050406030204" pitchFamily="18" charset="0"/>
                      </a:rPr>
                      <m:t>ℝ</m:t>
                    </m:r>
                  </m:oMath>
                </a14:m>
                <a:r>
                  <a:rPr lang="en-CA" sz="1799" dirty="0">
                    <a:latin typeface="Calibri Light" panose="020F0302020204030204" pitchFamily="34" charset="0"/>
                    <a:cs typeface="Calibri Light" panose="020F0302020204030204" pitchFamily="34" charset="0"/>
                  </a:rPr>
                  <a:t>. Larger </a:t>
                </a:r>
                <a:r>
                  <a:rPr lang="en-US" sz="1799" dirty="0">
                    <a:latin typeface="Calibri Light" panose="020F0302020204030204" pitchFamily="34" charset="0"/>
                    <a:cs typeface="Calibri Light" panose="020F0302020204030204" pitchFamily="34" charset="0"/>
                  </a:rPr>
                  <a:t>value of the score function indicates higher model uncertainty.</a:t>
                </a:r>
              </a:p>
              <a:p>
                <a:pPr marL="799860" lvl="1" indent="-342797" algn="just">
                  <a:buFont typeface="+mj-lt"/>
                  <a:buAutoNum type="arabicPeriod"/>
                </a:pPr>
                <a:r>
                  <a:rPr lang="en-CA" sz="1799" dirty="0">
                    <a:latin typeface="Calibri Light" panose="020F0302020204030204" pitchFamily="34" charset="0"/>
                    <a:cs typeface="Calibri Light" panose="020F0302020204030204" pitchFamily="34" charset="0"/>
                  </a:rPr>
                  <a:t>Compute </a:t>
                </a:r>
                <a14:m>
                  <m:oMath xmlns:m="http://schemas.openxmlformats.org/officeDocument/2006/math">
                    <m:acc>
                      <m:accPr>
                        <m:chr m:val="̂"/>
                        <m:ctrlPr>
                          <a:rPr lang="en-CA" sz="1799" i="1">
                            <a:latin typeface="Cambria Math" panose="02040503050406030204" pitchFamily="18" charset="0"/>
                          </a:rPr>
                        </m:ctrlPr>
                      </m:accPr>
                      <m:e>
                        <m:r>
                          <a:rPr lang="en-CA" sz="1799" i="1">
                            <a:latin typeface="Cambria Math" panose="02040503050406030204" pitchFamily="18" charset="0"/>
                          </a:rPr>
                          <m:t>𝑞</m:t>
                        </m:r>
                      </m:e>
                    </m:acc>
                  </m:oMath>
                </a14:m>
                <a:r>
                  <a:rPr lang="en-CA" sz="1799" dirty="0">
                    <a:latin typeface="Calibri Light" panose="020F0302020204030204" pitchFamily="34" charset="0"/>
                    <a:cs typeface="Calibri Light" panose="020F0302020204030204" pitchFamily="34" charset="0"/>
                  </a:rPr>
                  <a:t> as the </a:t>
                </a:r>
                <a14:m>
                  <m:oMath xmlns:m="http://schemas.openxmlformats.org/officeDocument/2006/math">
                    <m:f>
                      <m:fPr>
                        <m:ctrlPr>
                          <a:rPr lang="en-CA" sz="1799" i="1">
                            <a:latin typeface="Cambria Math" panose="02040503050406030204" pitchFamily="18" charset="0"/>
                          </a:rPr>
                        </m:ctrlPr>
                      </m:fPr>
                      <m:num>
                        <m:r>
                          <a:rPr lang="en-CA" sz="1799" i="1" dirty="0">
                            <a:latin typeface="Cambria Math" panose="02040503050406030204" pitchFamily="18" charset="0"/>
                          </a:rPr>
                          <m:t>⌈(</m:t>
                        </m:r>
                        <m:r>
                          <a:rPr lang="en-CA" sz="1799" i="1" dirty="0">
                            <a:latin typeface="Cambria Math" panose="02040503050406030204" pitchFamily="18" charset="0"/>
                          </a:rPr>
                          <m:t>𝑛</m:t>
                        </m:r>
                        <m:r>
                          <a:rPr lang="en-CA" sz="1799" i="1" dirty="0">
                            <a:latin typeface="Cambria Math" panose="02040503050406030204" pitchFamily="18" charset="0"/>
                          </a:rPr>
                          <m:t>+1)(1−</m:t>
                        </m:r>
                        <m:r>
                          <a:rPr lang="el-GR" sz="1799" i="1" dirty="0">
                            <a:latin typeface="Cambria Math" panose="02040503050406030204" pitchFamily="18" charset="0"/>
                          </a:rPr>
                          <m:t>𝛿</m:t>
                        </m:r>
                        <m:r>
                          <a:rPr lang="el-GR" sz="1799" i="1" dirty="0">
                            <a:latin typeface="Cambria Math" panose="02040503050406030204" pitchFamily="18" charset="0"/>
                          </a:rPr>
                          <m:t>)⌉</m:t>
                        </m:r>
                      </m:num>
                      <m:den>
                        <m:r>
                          <a:rPr lang="en-CA" sz="1799" i="1">
                            <a:latin typeface="Cambria Math" panose="02040503050406030204" pitchFamily="18" charset="0"/>
                          </a:rPr>
                          <m:t>𝑛</m:t>
                        </m:r>
                      </m:den>
                    </m:f>
                  </m:oMath>
                </a14:m>
                <a:r>
                  <a:rPr lang="en-US" sz="1799" dirty="0">
                    <a:latin typeface="Calibri Light" panose="020F0302020204030204" pitchFamily="34" charset="0"/>
                    <a:cs typeface="Calibri Light" panose="020F0302020204030204" pitchFamily="34" charset="0"/>
                  </a:rPr>
                  <a:t> quantile of the calibration </a:t>
                </a:r>
                <a:r>
                  <a:rPr lang="en-CA" sz="1799" dirty="0">
                    <a:latin typeface="Calibri Light" panose="020F0302020204030204" pitchFamily="34" charset="0"/>
                    <a:cs typeface="Calibri Light" panose="020F0302020204030204" pitchFamily="34" charset="0"/>
                  </a:rPr>
                  <a:t>scores </a:t>
                </a:r>
                <a14:m>
                  <m:oMath xmlns:m="http://schemas.openxmlformats.org/officeDocument/2006/math">
                    <m:sSubSup>
                      <m:sSubSupPr>
                        <m:ctrlPr>
                          <a:rPr lang="en-CA" sz="1799" i="1">
                            <a:latin typeface="Cambria Math" panose="02040503050406030204" pitchFamily="18" charset="0"/>
                          </a:rPr>
                        </m:ctrlPr>
                      </m:sSubSupPr>
                      <m:e>
                        <m:d>
                          <m:dPr>
                            <m:begChr m:val="{"/>
                            <m:endChr m:val="}"/>
                            <m:ctrlPr>
                              <a:rPr lang="en-CA" sz="1799" i="1" dirty="0">
                                <a:latin typeface="Cambria Math" panose="02040503050406030204" pitchFamily="18" charset="0"/>
                              </a:rPr>
                            </m:ctrlPr>
                          </m:dPr>
                          <m:e>
                            <m:sSub>
                              <m:sSubPr>
                                <m:ctrlPr>
                                  <a:rPr lang="en-CA" sz="1799" i="1" dirty="0" err="1">
                                    <a:latin typeface="Cambria Math" panose="02040503050406030204" pitchFamily="18" charset="0"/>
                                  </a:rPr>
                                </m:ctrlPr>
                              </m:sSubPr>
                              <m:e>
                                <m:r>
                                  <a:rPr lang="en-CA" sz="1799" i="1" dirty="0" err="1">
                                    <a:latin typeface="Cambria Math" panose="02040503050406030204" pitchFamily="18" charset="0"/>
                                  </a:rPr>
                                  <m:t>𝑠</m:t>
                                </m:r>
                              </m:e>
                              <m:sub>
                                <m:r>
                                  <a:rPr lang="en-CA" sz="1799" i="1" dirty="0" err="1">
                                    <a:latin typeface="Cambria Math" panose="02040503050406030204" pitchFamily="18" charset="0"/>
                                  </a:rPr>
                                  <m:t>𝑖</m:t>
                                </m:r>
                              </m:sub>
                            </m:sSub>
                            <m:r>
                              <a:rPr lang="en-CA" sz="1799" i="1" dirty="0">
                                <a:latin typeface="Cambria Math" panose="02040503050406030204" pitchFamily="18" charset="0"/>
                              </a:rPr>
                              <m:t>=</m:t>
                            </m:r>
                            <m:r>
                              <a:rPr lang="en-CA" sz="1799" i="1" dirty="0">
                                <a:latin typeface="Cambria Math" panose="02040503050406030204" pitchFamily="18" charset="0"/>
                              </a:rPr>
                              <m:t>𝑠</m:t>
                            </m:r>
                            <m:d>
                              <m:dPr>
                                <m:ctrlPr>
                                  <a:rPr lang="en-CA" sz="1799" i="1" dirty="0">
                                    <a:latin typeface="Cambria Math" panose="02040503050406030204" pitchFamily="18" charset="0"/>
                                  </a:rPr>
                                </m:ctrlPr>
                              </m:dPr>
                              <m:e>
                                <m:sSub>
                                  <m:sSubPr>
                                    <m:ctrlPr>
                                      <a:rPr lang="en-CA" sz="1799" i="1" dirty="0" err="1">
                                        <a:latin typeface="Cambria Math" panose="02040503050406030204" pitchFamily="18" charset="0"/>
                                      </a:rPr>
                                    </m:ctrlPr>
                                  </m:sSubPr>
                                  <m:e>
                                    <m:r>
                                      <a:rPr lang="en-CA" sz="1799" i="1" dirty="0" err="1">
                                        <a:latin typeface="Cambria Math" panose="02040503050406030204" pitchFamily="18" charset="0"/>
                                      </a:rPr>
                                      <m:t>𝑥</m:t>
                                    </m:r>
                                  </m:e>
                                  <m:sub>
                                    <m:r>
                                      <a:rPr lang="en-CA" sz="1799" i="1" dirty="0" err="1">
                                        <a:latin typeface="Cambria Math" panose="02040503050406030204" pitchFamily="18" charset="0"/>
                                      </a:rPr>
                                      <m:t>𝑖</m:t>
                                    </m:r>
                                  </m:sub>
                                </m:sSub>
                                <m:r>
                                  <a:rPr lang="en-CA" sz="1799" i="1" dirty="0">
                                    <a:latin typeface="Cambria Math" panose="02040503050406030204" pitchFamily="18" charset="0"/>
                                  </a:rPr>
                                  <m:t>, </m:t>
                                </m:r>
                                <m:sSub>
                                  <m:sSubPr>
                                    <m:ctrlPr>
                                      <a:rPr lang="en-CA" sz="1799" i="1" dirty="0" err="1">
                                        <a:latin typeface="Cambria Math" panose="02040503050406030204" pitchFamily="18" charset="0"/>
                                      </a:rPr>
                                    </m:ctrlPr>
                                  </m:sSubPr>
                                  <m:e>
                                    <m:r>
                                      <a:rPr lang="en-CA" sz="1799" i="1" dirty="0" err="1">
                                        <a:latin typeface="Cambria Math" panose="02040503050406030204" pitchFamily="18" charset="0"/>
                                      </a:rPr>
                                      <m:t>𝑦</m:t>
                                    </m:r>
                                  </m:e>
                                  <m:sub>
                                    <m:r>
                                      <a:rPr lang="en-CA" sz="1799" i="1" dirty="0" err="1">
                                        <a:latin typeface="Cambria Math" panose="02040503050406030204" pitchFamily="18" charset="0"/>
                                      </a:rPr>
                                      <m:t>𝑖</m:t>
                                    </m:r>
                                  </m:sub>
                                </m:sSub>
                              </m:e>
                            </m:d>
                          </m:e>
                        </m:d>
                      </m:e>
                      <m:sub>
                        <m:r>
                          <a:rPr lang="en-CA" sz="1799" i="1">
                            <a:latin typeface="Cambria Math" panose="02040503050406030204" pitchFamily="18" charset="0"/>
                          </a:rPr>
                          <m:t>𝑖</m:t>
                        </m:r>
                        <m:r>
                          <a:rPr lang="en-CA" sz="1799" i="1">
                            <a:latin typeface="Cambria Math" panose="02040503050406030204" pitchFamily="18" charset="0"/>
                          </a:rPr>
                          <m:t>=1</m:t>
                        </m:r>
                      </m:sub>
                      <m:sup>
                        <m:r>
                          <a:rPr lang="en-CA" sz="1799" i="1">
                            <a:latin typeface="Cambria Math" panose="02040503050406030204" pitchFamily="18" charset="0"/>
                          </a:rPr>
                          <m:t>𝑛</m:t>
                        </m:r>
                      </m:sup>
                    </m:sSubSup>
                  </m:oMath>
                </a14:m>
                <a:r>
                  <a:rPr lang="en-US" sz="1799" dirty="0">
                    <a:latin typeface="Calibri Light" panose="020F0302020204030204" pitchFamily="34" charset="0"/>
                    <a:cs typeface="Calibri Light" panose="020F0302020204030204" pitchFamily="34" charset="0"/>
                  </a:rPr>
                  <a:t> using the coverage error level </a:t>
                </a:r>
                <a14:m>
                  <m:oMath xmlns:m="http://schemas.openxmlformats.org/officeDocument/2006/math">
                    <m:r>
                      <a:rPr lang="en-US" sz="1799" i="1" dirty="0">
                        <a:latin typeface="Cambria Math" panose="02040503050406030204" pitchFamily="18" charset="0"/>
                      </a:rPr>
                      <m:t>𝛿</m:t>
                    </m:r>
                  </m:oMath>
                </a14:m>
                <a:r>
                  <a:rPr lang="en-US" sz="1799" dirty="0">
                    <a:latin typeface="Calibri Light" panose="020F0302020204030204" pitchFamily="34" charset="0"/>
                    <a:cs typeface="Calibri Light" panose="020F0302020204030204" pitchFamily="34" charset="0"/>
                  </a:rPr>
                  <a:t> and for </a:t>
                </a:r>
                <a14:m>
                  <m:oMath xmlns:m="http://schemas.openxmlformats.org/officeDocument/2006/math">
                    <m:r>
                      <a:rPr lang="en-US" sz="1799" i="1" dirty="0" smtClean="0">
                        <a:latin typeface="Cambria Math" panose="02040503050406030204" pitchFamily="18" charset="0"/>
                        <a:cs typeface="Calibri Light" panose="020F0302020204030204" pitchFamily="34" charset="0"/>
                      </a:rPr>
                      <m:t>𝑛</m:t>
                    </m:r>
                  </m:oMath>
                </a14:m>
                <a:r>
                  <a:rPr lang="en-US" sz="1799" dirty="0">
                    <a:latin typeface="Calibri Light" panose="020F0302020204030204" pitchFamily="34" charset="0"/>
                    <a:cs typeface="Calibri Light" panose="020F0302020204030204" pitchFamily="34" charset="0"/>
                  </a:rPr>
                  <a:t> unseen calibration data points.</a:t>
                </a:r>
              </a:p>
              <a:p>
                <a:pPr marL="799860" lvl="1" indent="-342797" algn="just">
                  <a:buFont typeface="+mj-lt"/>
                  <a:buAutoNum type="arabicPeriod"/>
                </a:pPr>
                <a:r>
                  <a:rPr lang="en-US" sz="1799" dirty="0">
                    <a:latin typeface="Calibri Light" panose="020F0302020204030204" pitchFamily="34" charset="0"/>
                    <a:cs typeface="Calibri Light" panose="020F0302020204030204" pitchFamily="34" charset="0"/>
                  </a:rPr>
                  <a:t>Use this quantile </a:t>
                </a:r>
                <a14:m>
                  <m:oMath xmlns:m="http://schemas.openxmlformats.org/officeDocument/2006/math">
                    <m:acc>
                      <m:accPr>
                        <m:chr m:val="̂"/>
                        <m:ctrlPr>
                          <a:rPr lang="en-CA" sz="1799" i="1">
                            <a:latin typeface="Cambria Math" panose="02040503050406030204" pitchFamily="18" charset="0"/>
                          </a:rPr>
                        </m:ctrlPr>
                      </m:accPr>
                      <m:e>
                        <m:r>
                          <a:rPr lang="en-CA" sz="1799" i="1">
                            <a:latin typeface="Cambria Math" panose="02040503050406030204" pitchFamily="18" charset="0"/>
                          </a:rPr>
                          <m:t>𝑞</m:t>
                        </m:r>
                      </m:e>
                    </m:acc>
                  </m:oMath>
                </a14:m>
                <a:r>
                  <a:rPr lang="en-US" sz="1799" dirty="0">
                    <a:latin typeface="Calibri Light" panose="020F0302020204030204" pitchFamily="34" charset="0"/>
                    <a:cs typeface="Calibri Light" panose="020F0302020204030204" pitchFamily="34" charset="0"/>
                  </a:rPr>
                  <a:t> to form the prediction sets for testing </a:t>
                </a:r>
                <a:r>
                  <a:rPr lang="en-CA" sz="1799" dirty="0">
                    <a:latin typeface="Calibri Light" panose="020F0302020204030204" pitchFamily="34" charset="0"/>
                    <a:cs typeface="Calibri Light" panose="020F0302020204030204" pitchFamily="34" charset="0"/>
                  </a:rPr>
                  <a:t>data </a:t>
                </a:r>
                <a14:m>
                  <m:oMath xmlns:m="http://schemas.openxmlformats.org/officeDocument/2006/math">
                    <m:sSub>
                      <m:sSubPr>
                        <m:ctrlPr>
                          <a:rPr lang="en-CA" sz="1799" i="1" dirty="0">
                            <a:latin typeface="Cambria Math" panose="02040503050406030204" pitchFamily="18" charset="0"/>
                          </a:rPr>
                        </m:ctrlPr>
                      </m:sSubPr>
                      <m:e>
                        <m:r>
                          <a:rPr lang="en-CA" sz="1799" i="1" dirty="0">
                            <a:latin typeface="Cambria Math" panose="02040503050406030204" pitchFamily="18" charset="0"/>
                          </a:rPr>
                          <m:t>𝑥</m:t>
                        </m:r>
                      </m:e>
                      <m:sub>
                        <m:r>
                          <a:rPr lang="en-CA" sz="1799" i="1" dirty="0">
                            <a:latin typeface="Cambria Math" panose="02040503050406030204" pitchFamily="18" charset="0"/>
                          </a:rPr>
                          <m:t>𝑣𝑎𝑙</m:t>
                        </m:r>
                      </m:sub>
                    </m:sSub>
                    <m:r>
                      <a:rPr lang="en-CA" sz="1799" i="1" dirty="0">
                        <a:latin typeface="Cambria Math" panose="02040503050406030204" pitchFamily="18" charset="0"/>
                      </a:rPr>
                      <m:t>∈</m:t>
                    </m:r>
                    <m:sSub>
                      <m:sSubPr>
                        <m:ctrlPr>
                          <a:rPr lang="en-CA" sz="1799" i="1" dirty="0" err="1">
                            <a:latin typeface="Cambria Math" panose="02040503050406030204" pitchFamily="18" charset="0"/>
                          </a:rPr>
                        </m:ctrlPr>
                      </m:sSubPr>
                      <m:e>
                        <m:r>
                          <a:rPr lang="en-CA" sz="1799" i="1" dirty="0" err="1">
                            <a:latin typeface="Cambria Math" panose="02040503050406030204" pitchFamily="18" charset="0"/>
                          </a:rPr>
                          <m:t>𝑋</m:t>
                        </m:r>
                      </m:e>
                      <m:sub>
                        <m:r>
                          <a:rPr lang="en-CA" sz="1799" i="1" dirty="0" err="1">
                            <a:latin typeface="Cambria Math" panose="02040503050406030204" pitchFamily="18" charset="0"/>
                          </a:rPr>
                          <m:t>𝑣𝑎𝑙</m:t>
                        </m:r>
                      </m:sub>
                    </m:sSub>
                  </m:oMath>
                </a14:m>
                <a:r>
                  <a:rPr lang="en-CA" sz="1799" dirty="0">
                    <a:latin typeface="Calibri Light" panose="020F0302020204030204" pitchFamily="34" charset="0"/>
                    <a:cs typeface="Calibri Light" panose="020F0302020204030204" pitchFamily="34" charset="0"/>
                  </a:rPr>
                  <a:t> as,</a:t>
                </a:r>
              </a:p>
              <a:p>
                <a:pPr marL="457063" lvl="1" indent="0" algn="just">
                  <a:buNone/>
                </a:pPr>
                <a:endParaRPr lang="en-CA" sz="1799" i="1" dirty="0">
                  <a:latin typeface="Calibri Light" panose="020F0302020204030204" pitchFamily="34" charset="0"/>
                  <a:cs typeface="Calibri Light" panose="020F0302020204030204" pitchFamily="34" charset="0"/>
                </a:endParaRPr>
              </a:p>
              <a:p>
                <a:pPr marL="457063" lvl="1" indent="0" algn="just">
                  <a:buNone/>
                </a:pPr>
                <a14:m>
                  <m:oMathPara xmlns:m="http://schemas.openxmlformats.org/officeDocument/2006/math">
                    <m:oMathParaPr>
                      <m:jc m:val="centerGroup"/>
                    </m:oMathParaPr>
                    <m:oMath xmlns:m="http://schemas.openxmlformats.org/officeDocument/2006/math">
                      <m:r>
                        <a:rPr lang="en-CA" sz="1799" i="1" dirty="0">
                          <a:latin typeface="Cambria Math" panose="02040503050406030204" pitchFamily="18" charset="0"/>
                        </a:rPr>
                        <m:t>𝐶</m:t>
                      </m:r>
                      <m:r>
                        <a:rPr lang="en-CA" sz="1799" i="1" dirty="0">
                          <a:latin typeface="Cambria Math" panose="02040503050406030204" pitchFamily="18" charset="0"/>
                        </a:rPr>
                        <m:t>(</m:t>
                      </m:r>
                      <m:sSub>
                        <m:sSubPr>
                          <m:ctrlPr>
                            <a:rPr lang="en-CA" sz="1799" i="1" dirty="0">
                              <a:latin typeface="Cambria Math" panose="02040503050406030204" pitchFamily="18" charset="0"/>
                            </a:rPr>
                          </m:ctrlPr>
                        </m:sSubPr>
                        <m:e>
                          <m:r>
                            <a:rPr lang="en-CA" sz="1799" i="1" dirty="0" err="1">
                              <a:latin typeface="Cambria Math" panose="02040503050406030204" pitchFamily="18" charset="0"/>
                            </a:rPr>
                            <m:t>𝑥</m:t>
                          </m:r>
                        </m:e>
                        <m:sub>
                          <m:r>
                            <a:rPr lang="en-CA" sz="1799" i="1" dirty="0" err="1">
                              <a:latin typeface="Cambria Math" panose="02040503050406030204" pitchFamily="18" charset="0"/>
                            </a:rPr>
                            <m:t>𝑣𝑎𝑙</m:t>
                          </m:r>
                        </m:sub>
                      </m:sSub>
                      <m:r>
                        <a:rPr lang="en-CA" sz="1799" i="1" dirty="0">
                          <a:latin typeface="Cambria Math" panose="02040503050406030204" pitchFamily="18" charset="0"/>
                        </a:rPr>
                        <m:t>,</m:t>
                      </m:r>
                      <m:acc>
                        <m:accPr>
                          <m:chr m:val="̂"/>
                          <m:ctrlPr>
                            <a:rPr lang="en-CA" sz="1799" i="1">
                              <a:latin typeface="Cambria Math" panose="02040503050406030204" pitchFamily="18" charset="0"/>
                            </a:rPr>
                          </m:ctrlPr>
                        </m:accPr>
                        <m:e>
                          <m:r>
                            <a:rPr lang="en-CA" sz="1799" i="1">
                              <a:latin typeface="Cambria Math" panose="02040503050406030204" pitchFamily="18" charset="0"/>
                            </a:rPr>
                            <m:t>𝑞</m:t>
                          </m:r>
                        </m:e>
                      </m:acc>
                      <m:r>
                        <a:rPr lang="en-CA" sz="1799" i="1" dirty="0">
                          <a:latin typeface="Cambria Math" panose="02040503050406030204" pitchFamily="18" charset="0"/>
                        </a:rPr>
                        <m:t>)={</m:t>
                      </m:r>
                      <m:r>
                        <a:rPr lang="en-CA" sz="1799" i="1" dirty="0">
                          <a:latin typeface="Cambria Math" panose="02040503050406030204" pitchFamily="18" charset="0"/>
                        </a:rPr>
                        <m:t>𝑦</m:t>
                      </m:r>
                      <m:r>
                        <a:rPr lang="en-CA" sz="1799" i="1" dirty="0">
                          <a:latin typeface="Cambria Math" panose="02040503050406030204" pitchFamily="18" charset="0"/>
                        </a:rPr>
                        <m:t>: </m:t>
                      </m:r>
                      <m:r>
                        <a:rPr lang="en-CA" sz="1799" i="1" dirty="0">
                          <a:latin typeface="Cambria Math" panose="02040503050406030204" pitchFamily="18" charset="0"/>
                        </a:rPr>
                        <m:t>𝑠</m:t>
                      </m:r>
                      <m:r>
                        <a:rPr lang="en-CA" sz="1799" i="1" dirty="0">
                          <a:latin typeface="Cambria Math" panose="02040503050406030204" pitchFamily="18" charset="0"/>
                        </a:rPr>
                        <m:t>(</m:t>
                      </m:r>
                      <m:sSub>
                        <m:sSubPr>
                          <m:ctrlPr>
                            <a:rPr lang="en-CA" sz="1799" i="1" dirty="0">
                              <a:latin typeface="Cambria Math" panose="02040503050406030204" pitchFamily="18" charset="0"/>
                            </a:rPr>
                          </m:ctrlPr>
                        </m:sSubPr>
                        <m:e>
                          <m:r>
                            <a:rPr lang="en-CA" sz="1799" i="1" dirty="0" err="1">
                              <a:latin typeface="Cambria Math" panose="02040503050406030204" pitchFamily="18" charset="0"/>
                            </a:rPr>
                            <m:t>𝑥</m:t>
                          </m:r>
                        </m:e>
                        <m:sub>
                          <m:r>
                            <a:rPr lang="en-CA" sz="1799" i="1" dirty="0" err="1">
                              <a:latin typeface="Cambria Math" panose="02040503050406030204" pitchFamily="18" charset="0"/>
                            </a:rPr>
                            <m:t>𝑣𝑎𝑙</m:t>
                          </m:r>
                        </m:sub>
                      </m:sSub>
                      <m:r>
                        <a:rPr lang="en-CA" sz="1799" i="1" dirty="0">
                          <a:latin typeface="Cambria Math" panose="02040503050406030204" pitchFamily="18" charset="0"/>
                        </a:rPr>
                        <m:t>, </m:t>
                      </m:r>
                      <m:r>
                        <a:rPr lang="en-CA" sz="1799" i="1" dirty="0">
                          <a:latin typeface="Cambria Math" panose="02040503050406030204" pitchFamily="18" charset="0"/>
                        </a:rPr>
                        <m:t>𝑦</m:t>
                      </m:r>
                      <m:r>
                        <a:rPr lang="en-CA" sz="1799" i="1" dirty="0">
                          <a:latin typeface="Cambria Math" panose="02040503050406030204" pitchFamily="18" charset="0"/>
                        </a:rPr>
                        <m:t>)≤</m:t>
                      </m:r>
                      <m:acc>
                        <m:accPr>
                          <m:chr m:val="̂"/>
                          <m:ctrlPr>
                            <a:rPr lang="en-CA" sz="1799" i="1">
                              <a:latin typeface="Cambria Math" panose="02040503050406030204" pitchFamily="18" charset="0"/>
                            </a:rPr>
                          </m:ctrlPr>
                        </m:accPr>
                        <m:e>
                          <m:r>
                            <a:rPr lang="en-CA" sz="1799" i="1">
                              <a:latin typeface="Cambria Math" panose="02040503050406030204" pitchFamily="18" charset="0"/>
                            </a:rPr>
                            <m:t>𝑞</m:t>
                          </m:r>
                        </m:e>
                      </m:acc>
                      <m:r>
                        <a:rPr lang="en-CA" sz="1799" i="1" dirty="0">
                          <a:latin typeface="Cambria Math" panose="02040503050406030204" pitchFamily="18" charset="0"/>
                        </a:rPr>
                        <m:t>}</m:t>
                      </m:r>
                    </m:oMath>
                  </m:oMathPara>
                </a14:m>
                <a:endParaRPr lang="en-CA" sz="1799" dirty="0">
                  <a:latin typeface="Calibri Light" panose="020F0302020204030204" pitchFamily="34" charset="0"/>
                  <a:cs typeface="Calibri Light" panose="020F0302020204030204" pitchFamily="34" charset="0"/>
                </a:endParaRPr>
              </a:p>
            </p:txBody>
          </p:sp>
        </mc:Choice>
        <mc:Fallback xmlns="">
          <p:sp>
            <p:nvSpPr>
              <p:cNvPr id="3" name="Content Placeholder 2">
                <a:extLst>
                  <a:ext uri="{FF2B5EF4-FFF2-40B4-BE49-F238E27FC236}">
                    <a16:creationId xmlns:a16="http://schemas.microsoft.com/office/drawing/2014/main" id="{BB8A4EC0-256D-8C6B-1F0C-38E43DA9E7DF}"/>
                  </a:ext>
                </a:extLst>
              </p:cNvPr>
              <p:cNvSpPr>
                <a:spLocks noGrp="1" noRot="1" noChangeAspect="1" noMove="1" noResize="1" noEditPoints="1" noAdjustHandles="1" noChangeArrowheads="1" noChangeShapeType="1" noTextEdit="1"/>
              </p:cNvSpPr>
              <p:nvPr>
                <p:ph idx="1"/>
              </p:nvPr>
            </p:nvSpPr>
            <p:spPr>
              <a:xfrm>
                <a:off x="837981" y="1271452"/>
                <a:ext cx="8963516" cy="4781004"/>
              </a:xfrm>
              <a:blipFill>
                <a:blip r:embed="rId3"/>
                <a:stretch>
                  <a:fillRect l="-884" t="-1020" r="-1020"/>
                </a:stretch>
              </a:blipFill>
            </p:spPr>
            <p:txBody>
              <a:bodyPr/>
              <a:lstStyle/>
              <a:p>
                <a:r>
                  <a:rPr lang="en-CA">
                    <a:noFill/>
                  </a:rPr>
                  <a:t> </a:t>
                </a:r>
              </a:p>
            </p:txBody>
          </p:sp>
        </mc:Fallback>
      </mc:AlternateContent>
      <p:grpSp>
        <p:nvGrpSpPr>
          <p:cNvPr id="12" name="Group 11">
            <a:extLst>
              <a:ext uri="{FF2B5EF4-FFF2-40B4-BE49-F238E27FC236}">
                <a16:creationId xmlns:a16="http://schemas.microsoft.com/office/drawing/2014/main" id="{489F4A5E-D8E0-62AB-298D-BDAB2376BBEF}"/>
              </a:ext>
            </a:extLst>
          </p:cNvPr>
          <p:cNvGrpSpPr/>
          <p:nvPr/>
        </p:nvGrpSpPr>
        <p:grpSpPr>
          <a:xfrm>
            <a:off x="10008660" y="1880595"/>
            <a:ext cx="1762353" cy="3111248"/>
            <a:chOff x="309788" y="2778890"/>
            <a:chExt cx="1762812" cy="3112058"/>
          </a:xfrm>
        </p:grpSpPr>
        <p:sp>
          <p:nvSpPr>
            <p:cNvPr id="6" name="Rectangle: Rounded Corners 5">
              <a:extLst>
                <a:ext uri="{FF2B5EF4-FFF2-40B4-BE49-F238E27FC236}">
                  <a16:creationId xmlns:a16="http://schemas.microsoft.com/office/drawing/2014/main" id="{ACC13614-C22B-C1E7-5F2D-CC5CFC97BD77}"/>
                </a:ext>
              </a:extLst>
            </p:cNvPr>
            <p:cNvSpPr/>
            <p:nvPr/>
          </p:nvSpPr>
          <p:spPr>
            <a:xfrm>
              <a:off x="452487" y="3921551"/>
              <a:ext cx="1423447" cy="8578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799" b="1" dirty="0"/>
                <a:t>Conformal</a:t>
              </a:r>
              <a:br>
                <a:rPr lang="en-CA" sz="1799" b="1" dirty="0"/>
              </a:br>
              <a:r>
                <a:rPr lang="en-CA" sz="1799" b="1" dirty="0"/>
                <a:t>Prediction</a:t>
              </a:r>
            </a:p>
          </p:txBody>
        </p:sp>
        <p:cxnSp>
          <p:nvCxnSpPr>
            <p:cNvPr id="8" name="Straight Arrow Connector 7">
              <a:extLst>
                <a:ext uri="{FF2B5EF4-FFF2-40B4-BE49-F238E27FC236}">
                  <a16:creationId xmlns:a16="http://schemas.microsoft.com/office/drawing/2014/main" id="{C40CAB7F-6978-C1ED-AB90-6C35F3542A93}"/>
                </a:ext>
              </a:extLst>
            </p:cNvPr>
            <p:cNvCxnSpPr/>
            <p:nvPr/>
          </p:nvCxnSpPr>
          <p:spPr>
            <a:xfrm>
              <a:off x="1191194" y="3431357"/>
              <a:ext cx="0" cy="49019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AD4AB09C-42B0-C627-3FAE-A39A22514A9D}"/>
                </a:ext>
              </a:extLst>
            </p:cNvPr>
            <p:cNvCxnSpPr/>
            <p:nvPr/>
          </p:nvCxnSpPr>
          <p:spPr>
            <a:xfrm>
              <a:off x="1191194" y="4808574"/>
              <a:ext cx="0" cy="49019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679E8071-B25C-DDC1-EFD3-0337DA7715F6}"/>
                </a:ext>
              </a:extLst>
            </p:cNvPr>
            <p:cNvSpPr txBox="1"/>
            <p:nvPr/>
          </p:nvSpPr>
          <p:spPr>
            <a:xfrm>
              <a:off x="309788" y="2778890"/>
              <a:ext cx="1762812" cy="646331"/>
            </a:xfrm>
            <a:prstGeom prst="rect">
              <a:avLst/>
            </a:prstGeom>
            <a:noFill/>
          </p:spPr>
          <p:txBody>
            <a:bodyPr wrap="square" rtlCol="0">
              <a:spAutoFit/>
            </a:bodyPr>
            <a:lstStyle/>
            <a:p>
              <a:pPr algn="ctr"/>
              <a:r>
                <a:rPr lang="en-CA" sz="1799" b="1" dirty="0"/>
                <a:t>Heuristic</a:t>
              </a:r>
              <a:br>
                <a:rPr lang="en-CA" sz="1799" b="1" dirty="0"/>
              </a:br>
              <a:r>
                <a:rPr lang="en-CA" sz="1799" b="1" dirty="0"/>
                <a:t>Uncertainty</a:t>
              </a:r>
            </a:p>
          </p:txBody>
        </p:sp>
        <p:sp>
          <p:nvSpPr>
            <p:cNvPr id="11" name="TextBox 10">
              <a:extLst>
                <a:ext uri="{FF2B5EF4-FFF2-40B4-BE49-F238E27FC236}">
                  <a16:creationId xmlns:a16="http://schemas.microsoft.com/office/drawing/2014/main" id="{79A85964-7B1C-55D1-3C83-87DD2FBC9AE0}"/>
                </a:ext>
              </a:extLst>
            </p:cNvPr>
            <p:cNvSpPr txBox="1"/>
            <p:nvPr/>
          </p:nvSpPr>
          <p:spPr>
            <a:xfrm>
              <a:off x="309788" y="5244617"/>
              <a:ext cx="1762812" cy="646331"/>
            </a:xfrm>
            <a:prstGeom prst="rect">
              <a:avLst/>
            </a:prstGeom>
            <a:noFill/>
          </p:spPr>
          <p:txBody>
            <a:bodyPr wrap="square" rtlCol="0">
              <a:spAutoFit/>
            </a:bodyPr>
            <a:lstStyle/>
            <a:p>
              <a:pPr algn="ctr"/>
              <a:r>
                <a:rPr lang="en-CA" sz="1799" b="1" dirty="0"/>
                <a:t>Rigorous</a:t>
              </a:r>
              <a:br>
                <a:rPr lang="en-CA" sz="1799" b="1" dirty="0"/>
              </a:br>
              <a:r>
                <a:rPr lang="en-CA" sz="1799" b="1" dirty="0"/>
                <a:t>Uncertainty</a:t>
              </a:r>
            </a:p>
          </p:txBody>
        </p:sp>
      </p:grpSp>
      <p:sp>
        <p:nvSpPr>
          <p:cNvPr id="14" name="Slide Number Placeholder 13">
            <a:extLst>
              <a:ext uri="{FF2B5EF4-FFF2-40B4-BE49-F238E27FC236}">
                <a16:creationId xmlns:a16="http://schemas.microsoft.com/office/drawing/2014/main" id="{31B306B5-4BAB-427B-A0B3-C13C3B5B861F}"/>
              </a:ext>
            </a:extLst>
          </p:cNvPr>
          <p:cNvSpPr>
            <a:spLocks noGrp="1"/>
          </p:cNvSpPr>
          <p:nvPr>
            <p:ph type="sldNum" sz="quarter" idx="12"/>
          </p:nvPr>
        </p:nvSpPr>
        <p:spPr/>
        <p:txBody>
          <a:bodyPr/>
          <a:lstStyle/>
          <a:p>
            <a:fld id="{7DCFCEEF-06EB-4445-B7E9-CF841A7AC1E2}" type="slidenum">
              <a:rPr lang="en-US" smtClean="0"/>
              <a:pPr/>
              <a:t>14</a:t>
            </a:fld>
            <a:r>
              <a:rPr lang="en-US"/>
              <a:t> / 13</a:t>
            </a:r>
            <a:endParaRPr lang="en-US" dirty="0"/>
          </a:p>
        </p:txBody>
      </p:sp>
    </p:spTree>
    <p:extLst>
      <p:ext uri="{BB962C8B-B14F-4D97-AF65-F5344CB8AC3E}">
        <p14:creationId xmlns:p14="http://schemas.microsoft.com/office/powerpoint/2010/main" val="387773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CC6A-006A-E3C4-B020-ED4F3B0A9053}"/>
              </a:ext>
            </a:extLst>
          </p:cNvPr>
          <p:cNvSpPr>
            <a:spLocks noGrp="1"/>
          </p:cNvSpPr>
          <p:nvPr>
            <p:ph type="title"/>
          </p:nvPr>
        </p:nvSpPr>
        <p:spPr/>
        <p:txBody>
          <a:bodyPr/>
          <a:lstStyle/>
          <a:p>
            <a:r>
              <a:rPr lang="en-CA" dirty="0"/>
              <a:t>Non-conformity Score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1F4C92-A52B-E1BA-C665-3C1AADEB9955}"/>
                  </a:ext>
                </a:extLst>
              </p:cNvPr>
              <p:cNvSpPr>
                <a:spLocks noGrp="1"/>
              </p:cNvSpPr>
              <p:nvPr>
                <p:ph idx="1"/>
              </p:nvPr>
            </p:nvSpPr>
            <p:spPr/>
            <p:txBody>
              <a:bodyPr>
                <a:normAutofit fontScale="77500" lnSpcReduction="20000"/>
              </a:bodyPr>
              <a:lstStyle/>
              <a:p>
                <a:pPr algn="just"/>
                <a:r>
                  <a:rPr lang="en-US" dirty="0"/>
                  <a:t>A measure of similarity between labeled examples which is used to compare a new data point to among those in a hold-out set			</a:t>
                </a:r>
              </a:p>
              <a:p>
                <a:pPr marL="0" indent="0" algn="just">
                  <a:buNone/>
                </a:pP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E</m:t>
                      </m:r>
                      <m:r>
                        <a:rPr lang="en-CA" b="0" i="0" smtClean="0">
                          <a:latin typeface="Cambria Math" panose="02040503050406030204" pitchFamily="18" charset="0"/>
                        </a:rPr>
                        <m:t>.</m:t>
                      </m:r>
                      <m:r>
                        <m:rPr>
                          <m:sty m:val="p"/>
                        </m:rPr>
                        <a:rPr lang="en-CA" b="0" i="0" smtClean="0">
                          <a:latin typeface="Cambria Math" panose="02040503050406030204" pitchFamily="18" charset="0"/>
                        </a:rPr>
                        <m:t>g</m:t>
                      </m:r>
                      <m:r>
                        <a:rPr lang="en-CA" b="0" i="0" smtClean="0">
                          <a:latin typeface="Cambria Math" panose="02040503050406030204" pitchFamily="18" charset="0"/>
                        </a:rPr>
                        <m:t>.</m:t>
                      </m:r>
                      <m:r>
                        <a:rPr lang="en-CA" b="0" i="1" smtClean="0">
                          <a:latin typeface="Cambria Math" panose="02040503050406030204" pitchFamily="18" charset="0"/>
                        </a:rPr>
                        <m:t>      </m:t>
                      </m:r>
                      <m:r>
                        <a:rPr lang="en-CA" b="0" i="1" smtClean="0">
                          <a:latin typeface="Cambria Math" panose="02040503050406030204" pitchFamily="18" charset="0"/>
                        </a:rPr>
                        <m:t>𝑆</m:t>
                      </m:r>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m:t>
                      </m:r>
                      <m:r>
                        <a:rPr lang="en-CA" b="0" i="1" smtClean="0">
                          <a:latin typeface="Cambria Math" panose="02040503050406030204" pitchFamily="18" charset="0"/>
                        </a:rPr>
                        <m:t>𝑦</m:t>
                      </m:r>
                      <m:r>
                        <a:rPr lang="en-CA" b="0" i="1" smtClean="0">
                          <a:latin typeface="Cambria Math" panose="02040503050406030204" pitchFamily="18" charset="0"/>
                        </a:rPr>
                        <m:t>)=1−</m:t>
                      </m:r>
                      <m:r>
                        <a:rPr lang="en-CA" b="0" i="1" smtClean="0">
                          <a:latin typeface="Cambria Math" panose="02040503050406030204" pitchFamily="18" charset="0"/>
                        </a:rPr>
                        <m:t>𝑝</m:t>
                      </m:r>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m:t>
                      </m:r>
                      <m:r>
                        <a:rPr lang="en-CA" b="0" i="1" smtClean="0">
                          <a:latin typeface="Cambria Math" panose="02040503050406030204" pitchFamily="18" charset="0"/>
                        </a:rPr>
                        <m:t>𝑦</m:t>
                      </m:r>
                      <m:r>
                        <a:rPr lang="en-CA" b="0" i="1" smtClean="0">
                          <a:latin typeface="Cambria Math" panose="02040503050406030204" pitchFamily="18" charset="0"/>
                        </a:rPr>
                        <m:t>)</m:t>
                      </m:r>
                    </m:oMath>
                  </m:oMathPara>
                </a14:m>
                <a:endParaRPr lang="en-US" dirty="0"/>
              </a:p>
              <a:p>
                <a:pPr algn="just"/>
                <a:endParaRPr lang="en-US" b="1" dirty="0"/>
              </a:p>
              <a:p>
                <a:pPr marL="0" indent="0" algn="ctr">
                  <a:buNone/>
                </a:pPr>
                <a:r>
                  <a:rPr lang="en-US" b="1" dirty="0"/>
                  <a:t>How can we construct a statistically valid prediction set even if the heuristic notion of uncertainty of the underlying model is arbitrarily bad? </a:t>
                </a:r>
              </a:p>
              <a:p>
                <a:pPr algn="just"/>
                <a:endParaRPr lang="en-US" dirty="0"/>
              </a:p>
              <a:p>
                <a:pPr algn="just"/>
                <a:r>
                  <a:rPr lang="en-US" dirty="0"/>
                  <a:t>If the scores correctly rank the inputs from lowest to highest magnitude of model error, then the resulting sets will be smaller for easy inputs and bigger for hard ones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Adaptivity </a:t>
                </a:r>
              </a:p>
              <a:p>
                <a:pPr algn="just"/>
                <a:r>
                  <a:rPr lang="en-US" dirty="0"/>
                  <a:t>If the scores are bad, in the sense that they do not approximate this ranking, then the sets will be useless. </a:t>
                </a:r>
              </a:p>
              <a:p>
                <a:pPr algn="just"/>
                <a:endParaRPr lang="en-US" dirty="0"/>
              </a:p>
              <a:p>
                <a:pPr marL="0" indent="0" algn="ctr">
                  <a:buNone/>
                </a:pPr>
                <a:r>
                  <a:rPr lang="en-US" dirty="0">
                    <a:solidFill>
                      <a:srgbClr val="C00000"/>
                    </a:solidFill>
                  </a:rPr>
                  <a:t>Although the guarantee holds, the usefulness of the prediction sets is primarily determined by the non-conformity score function </a:t>
                </a:r>
              </a:p>
            </p:txBody>
          </p:sp>
        </mc:Choice>
        <mc:Fallback xmlns="">
          <p:sp>
            <p:nvSpPr>
              <p:cNvPr id="3" name="Content Placeholder 2">
                <a:extLst>
                  <a:ext uri="{FF2B5EF4-FFF2-40B4-BE49-F238E27FC236}">
                    <a16:creationId xmlns:a16="http://schemas.microsoft.com/office/drawing/2014/main" id="{991F4C92-A52B-E1BA-C665-3C1AADEB9955}"/>
                  </a:ext>
                </a:extLst>
              </p:cNvPr>
              <p:cNvSpPr>
                <a:spLocks noGrp="1" noRot="1" noChangeAspect="1" noMove="1" noResize="1" noEditPoints="1" noAdjustHandles="1" noChangeArrowheads="1" noChangeShapeType="1" noTextEdit="1"/>
              </p:cNvSpPr>
              <p:nvPr>
                <p:ph idx="1"/>
              </p:nvPr>
            </p:nvSpPr>
            <p:spPr>
              <a:blipFill>
                <a:blip r:embed="rId3"/>
                <a:stretch>
                  <a:fillRect l="-667" t="-2128" r="-722"/>
                </a:stretch>
              </a:blipFill>
            </p:spPr>
            <p:txBody>
              <a:bodyPr/>
              <a:lstStyle/>
              <a:p>
                <a:r>
                  <a:rPr lang="en-CA">
                    <a:noFill/>
                  </a:rPr>
                  <a:t> </a:t>
                </a:r>
              </a:p>
            </p:txBody>
          </p:sp>
        </mc:Fallback>
      </mc:AlternateContent>
      <p:sp>
        <p:nvSpPr>
          <p:cNvPr id="7" name="Slide Number Placeholder 6">
            <a:extLst>
              <a:ext uri="{FF2B5EF4-FFF2-40B4-BE49-F238E27FC236}">
                <a16:creationId xmlns:a16="http://schemas.microsoft.com/office/drawing/2014/main" id="{AF7170EF-ABEA-A769-C870-EA42A403A1E5}"/>
              </a:ext>
            </a:extLst>
          </p:cNvPr>
          <p:cNvSpPr>
            <a:spLocks noGrp="1"/>
          </p:cNvSpPr>
          <p:nvPr>
            <p:ph type="sldNum" sz="quarter" idx="12"/>
          </p:nvPr>
        </p:nvSpPr>
        <p:spPr/>
        <p:txBody>
          <a:bodyPr/>
          <a:lstStyle/>
          <a:p>
            <a:fld id="{7DCFCEEF-06EB-4445-B7E9-CF841A7AC1E2}" type="slidenum">
              <a:rPr lang="en-US" smtClean="0"/>
              <a:pPr/>
              <a:t>15</a:t>
            </a:fld>
            <a:r>
              <a:rPr lang="en-US"/>
              <a:t> / 13</a:t>
            </a:r>
            <a:endParaRPr lang="en-US" dirty="0"/>
          </a:p>
        </p:txBody>
      </p:sp>
    </p:spTree>
    <p:extLst>
      <p:ext uri="{BB962C8B-B14F-4D97-AF65-F5344CB8AC3E}">
        <p14:creationId xmlns:p14="http://schemas.microsoft.com/office/powerpoint/2010/main" val="271285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4804-901E-908D-9B2D-6D8B72CD2665}"/>
              </a:ext>
            </a:extLst>
          </p:cNvPr>
          <p:cNvSpPr>
            <a:spLocks noGrp="1"/>
          </p:cNvSpPr>
          <p:nvPr>
            <p:ph type="title"/>
          </p:nvPr>
        </p:nvSpPr>
        <p:spPr/>
        <p:txBody>
          <a:bodyPr/>
          <a:lstStyle/>
          <a:p>
            <a:r>
              <a:rPr lang="en-CA" dirty="0"/>
              <a:t>Related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FE5B38-7DFE-A0A2-6382-3F87A7F9E24E}"/>
                  </a:ext>
                </a:extLst>
              </p:cNvPr>
              <p:cNvSpPr>
                <a:spLocks noGrp="1"/>
              </p:cNvSpPr>
              <p:nvPr>
                <p:ph idx="1"/>
              </p:nvPr>
            </p:nvSpPr>
            <p:spPr>
              <a:xfrm>
                <a:off x="479856" y="1691141"/>
                <a:ext cx="11046122" cy="4350205"/>
              </a:xfrm>
            </p:spPr>
            <p:txBody>
              <a:bodyPr>
                <a:normAutofit/>
              </a:bodyPr>
              <a:lstStyle/>
              <a:p>
                <a:pPr algn="just"/>
                <a:r>
                  <a:rPr lang="en-US" sz="1799" b="1" dirty="0">
                    <a:latin typeface="+mj-lt"/>
                  </a:rPr>
                  <a:t>Naive Approach</a:t>
                </a:r>
                <a:r>
                  <a:rPr lang="en-US" sz="1799" dirty="0">
                    <a:latin typeface="+mj-lt"/>
                  </a:rPr>
                  <a:t> generates prediction sets for test data using a score function and include labels from the most likely to the least likely probabilities until their cumulative summation exceeds the threshold </a:t>
                </a:r>
                <a14:m>
                  <m:oMath xmlns:m="http://schemas.openxmlformats.org/officeDocument/2006/math">
                    <m:r>
                      <a:rPr lang="en-US" sz="1799" i="1" dirty="0">
                        <a:latin typeface="Cambria Math" panose="02040503050406030204" pitchFamily="18" charset="0"/>
                      </a:rPr>
                      <m:t>1</m:t>
                    </m:r>
                    <m:r>
                      <a:rPr lang="en-CA" sz="1799" i="1" dirty="0">
                        <a:latin typeface="Cambria Math" panose="02040503050406030204" pitchFamily="18" charset="0"/>
                      </a:rPr>
                      <m:t>−</m:t>
                    </m:r>
                    <m:r>
                      <a:rPr lang="en-US" sz="1799" i="1" dirty="0">
                        <a:latin typeface="Cambria Math" panose="02040503050406030204" pitchFamily="18" charset="0"/>
                      </a:rPr>
                      <m:t>𝛿</m:t>
                    </m:r>
                  </m:oMath>
                </a14:m>
                <a:endParaRPr lang="en-US" sz="1799" dirty="0">
                  <a:latin typeface="+mj-lt"/>
                </a:endParaRPr>
              </a:p>
              <a:p>
                <a:pPr lvl="1" algn="just"/>
                <a:r>
                  <a:rPr lang="en-US" sz="1400" dirty="0">
                    <a:latin typeface="+mj-lt"/>
                  </a:rPr>
                  <a:t>Using softmax probabilities is error-prone, particularly in tail probabilities leading to large sets</a:t>
                </a:r>
              </a:p>
              <a:p>
                <a:pPr lvl="1" algn="just"/>
                <a:r>
                  <a:rPr lang="en-US" sz="1400" dirty="0">
                    <a:latin typeface="+mj-lt"/>
                  </a:rPr>
                  <a:t>This method does not have finite marginal coverage guarantee</a:t>
                </a:r>
              </a:p>
              <a:p>
                <a:pPr lvl="1" algn="just"/>
                <a:r>
                  <a:rPr lang="en-US" sz="1400" dirty="0">
                    <a:latin typeface="+mj-lt"/>
                  </a:rPr>
                  <a:t>Temperature scaling cannot solve this problem</a:t>
                </a:r>
              </a:p>
              <a:p>
                <a:pPr algn="just"/>
                <a:endParaRPr lang="en-US" sz="1600" dirty="0">
                  <a:latin typeface="+mj-lt"/>
                </a:endParaRPr>
              </a:p>
              <a:p>
                <a:pPr algn="just"/>
                <a:endParaRPr lang="en-US" sz="1799" dirty="0">
                  <a:latin typeface="+mj-lt"/>
                </a:endParaRPr>
              </a:p>
              <a:p>
                <a:pPr algn="just"/>
                <a:endParaRPr lang="en-CA" dirty="0">
                  <a:latin typeface="+mj-lt"/>
                </a:endParaRPr>
              </a:p>
            </p:txBody>
          </p:sp>
        </mc:Choice>
        <mc:Fallback xmlns="">
          <p:sp>
            <p:nvSpPr>
              <p:cNvPr id="3" name="Content Placeholder 2">
                <a:extLst>
                  <a:ext uri="{FF2B5EF4-FFF2-40B4-BE49-F238E27FC236}">
                    <a16:creationId xmlns:a16="http://schemas.microsoft.com/office/drawing/2014/main" id="{E3FE5B38-7DFE-A0A2-6382-3F87A7F9E24E}"/>
                  </a:ext>
                </a:extLst>
              </p:cNvPr>
              <p:cNvSpPr>
                <a:spLocks noGrp="1" noRot="1" noChangeAspect="1" noMove="1" noResize="1" noEditPoints="1" noAdjustHandles="1" noChangeArrowheads="1" noChangeShapeType="1" noTextEdit="1"/>
              </p:cNvSpPr>
              <p:nvPr>
                <p:ph idx="1"/>
              </p:nvPr>
            </p:nvSpPr>
            <p:spPr>
              <a:xfrm>
                <a:off x="479856" y="1691141"/>
                <a:ext cx="11046122" cy="4350205"/>
              </a:xfrm>
              <a:blipFill>
                <a:blip r:embed="rId3"/>
                <a:stretch>
                  <a:fillRect l="-331" t="-420" r="-386"/>
                </a:stretch>
              </a:blipFill>
            </p:spPr>
            <p:txBody>
              <a:bodyPr/>
              <a:lstStyle/>
              <a:p>
                <a:r>
                  <a:rPr lang="en-CA">
                    <a:noFill/>
                  </a:rPr>
                  <a:t> </a:t>
                </a:r>
              </a:p>
            </p:txBody>
          </p:sp>
        </mc:Fallback>
      </mc:AlternateContent>
      <p:pic>
        <p:nvPicPr>
          <p:cNvPr id="5" name="Content Placeholder 6" descr="Chart, histogram, waterfall chart&#10;&#10;Description automatically generated">
            <a:extLst>
              <a:ext uri="{FF2B5EF4-FFF2-40B4-BE49-F238E27FC236}">
                <a16:creationId xmlns:a16="http://schemas.microsoft.com/office/drawing/2014/main" id="{CF02C7B2-CD81-495F-3A24-754ED0C04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85" y="3379607"/>
            <a:ext cx="6115070" cy="255304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9A7659-D7B1-E542-91FA-9DDD5557FEA1}"/>
                  </a:ext>
                </a:extLst>
              </p:cNvPr>
              <p:cNvSpPr txBox="1"/>
              <p:nvPr/>
            </p:nvSpPr>
            <p:spPr>
              <a:xfrm>
                <a:off x="6844042" y="4111753"/>
                <a:ext cx="4938358" cy="391159"/>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en-CA" sz="1799" i="1" dirty="0">
                          <a:latin typeface="Cambria Math" panose="02040503050406030204" pitchFamily="18" charset="0"/>
                        </a:rPr>
                        <m:t>𝑆</m:t>
                      </m:r>
                      <m:r>
                        <a:rPr lang="en-CA" sz="1799" i="1" dirty="0">
                          <a:latin typeface="Cambria Math" panose="02040503050406030204" pitchFamily="18" charset="0"/>
                        </a:rPr>
                        <m:t>(</m:t>
                      </m:r>
                      <m:r>
                        <a:rPr lang="en-CA" sz="1799" i="1" dirty="0">
                          <a:latin typeface="Cambria Math" panose="02040503050406030204" pitchFamily="18" charset="0"/>
                        </a:rPr>
                        <m:t>𝑥</m:t>
                      </m:r>
                      <m:r>
                        <a:rPr lang="en-CA" sz="1799" i="1" dirty="0">
                          <a:latin typeface="Cambria Math" panose="02040503050406030204" pitchFamily="18" charset="0"/>
                        </a:rPr>
                        <m:t>,</m:t>
                      </m:r>
                      <m:r>
                        <a:rPr lang="en-CA" sz="1799" i="1" dirty="0">
                          <a:latin typeface="Cambria Math" panose="02040503050406030204" pitchFamily="18" charset="0"/>
                        </a:rPr>
                        <m:t>𝑦</m:t>
                      </m:r>
                      <m:r>
                        <a:rPr lang="en-CA" sz="1799" i="1" dirty="0">
                          <a:latin typeface="Cambria Math" panose="02040503050406030204" pitchFamily="18" charset="0"/>
                        </a:rPr>
                        <m:t>)=1−</m:t>
                      </m:r>
                      <m:sSub>
                        <m:sSubPr>
                          <m:ctrlPr>
                            <a:rPr lang="en-CA" sz="1799" i="1" dirty="0">
                              <a:latin typeface="Cambria Math" panose="02040503050406030204" pitchFamily="18" charset="0"/>
                              <a:ea typeface="Cambria Math" panose="02040503050406030204" pitchFamily="18" charset="0"/>
                            </a:rPr>
                          </m:ctrlPr>
                        </m:sSubPr>
                        <m:e>
                          <m:r>
                            <a:rPr lang="en-CA" sz="1799" i="1" dirty="0">
                              <a:latin typeface="Cambria Math" panose="02040503050406030204" pitchFamily="18" charset="0"/>
                              <a:ea typeface="Cambria Math" panose="02040503050406030204" pitchFamily="18" charset="0"/>
                            </a:rPr>
                            <m:t>𝜎</m:t>
                          </m:r>
                        </m:e>
                        <m:sub>
                          <m:r>
                            <a:rPr lang="en-CA" sz="1799" i="1" dirty="0">
                              <a:latin typeface="Cambria Math" panose="02040503050406030204" pitchFamily="18" charset="0"/>
                              <a:ea typeface="Cambria Math" panose="02040503050406030204" pitchFamily="18" charset="0"/>
                            </a:rPr>
                            <m:t>𝑥𝑦</m:t>
                          </m:r>
                        </m:sub>
                      </m:sSub>
                      <m:r>
                        <a:rPr lang="en-CA" sz="1799" i="1" dirty="0">
                          <a:latin typeface="Cambria Math" panose="02040503050406030204" pitchFamily="18" charset="0"/>
                          <a:ea typeface="Cambria Math" panose="02040503050406030204" pitchFamily="18" charset="0"/>
                        </a:rPr>
                        <m:t>≤</m:t>
                      </m:r>
                      <m:acc>
                        <m:accPr>
                          <m:chr m:val="̂"/>
                          <m:ctrlPr>
                            <a:rPr lang="en-CA" sz="1799" i="1" dirty="0">
                              <a:latin typeface="Cambria Math" panose="02040503050406030204" pitchFamily="18" charset="0"/>
                              <a:ea typeface="Cambria Math" panose="02040503050406030204" pitchFamily="18" charset="0"/>
                            </a:rPr>
                          </m:ctrlPr>
                        </m:accPr>
                        <m:e>
                          <m:r>
                            <a:rPr lang="en-CA" sz="1799" i="1" dirty="0">
                              <a:latin typeface="Cambria Math" panose="02040503050406030204" pitchFamily="18" charset="0"/>
                              <a:ea typeface="Cambria Math" panose="02040503050406030204" pitchFamily="18" charset="0"/>
                            </a:rPr>
                            <m:t>𝑞</m:t>
                          </m:r>
                        </m:e>
                      </m:acc>
                      <m:r>
                        <a:rPr lang="en-CA" sz="1799" i="1" dirty="0">
                          <a:latin typeface="Cambria Math" panose="02040503050406030204" pitchFamily="18" charset="0"/>
                        </a:rPr>
                        <m:t>   </m:t>
                      </m:r>
                      <m:r>
                        <a:rPr lang="en-CA" sz="1799" i="1" dirty="0">
                          <a:latin typeface="Cambria Math" panose="02040503050406030204" pitchFamily="18" charset="0"/>
                          <a:ea typeface="Cambria Math" panose="02040503050406030204" pitchFamily="18" charset="0"/>
                        </a:rPr>
                        <m:t>⟹</m:t>
                      </m:r>
                      <m:r>
                        <a:rPr lang="en-CA" sz="1799" dirty="0">
                          <a:latin typeface="Cambria Math" panose="02040503050406030204" pitchFamily="18" charset="0"/>
                          <a:ea typeface="Cambria Math" panose="02040503050406030204" pitchFamily="18" charset="0"/>
                        </a:rPr>
                        <m:t>  </m:t>
                      </m:r>
                      <m:sSub>
                        <m:sSubPr>
                          <m:ctrlPr>
                            <a:rPr lang="en-CA" sz="1799" i="1" dirty="0">
                              <a:latin typeface="Cambria Math" panose="02040503050406030204" pitchFamily="18" charset="0"/>
                              <a:ea typeface="Cambria Math" panose="02040503050406030204" pitchFamily="18" charset="0"/>
                            </a:rPr>
                          </m:ctrlPr>
                        </m:sSubPr>
                        <m:e>
                          <m:r>
                            <a:rPr lang="en-CA" sz="1799" i="1" dirty="0">
                              <a:latin typeface="Cambria Math" panose="02040503050406030204" pitchFamily="18" charset="0"/>
                              <a:ea typeface="Cambria Math" panose="02040503050406030204" pitchFamily="18" charset="0"/>
                            </a:rPr>
                            <m:t>𝜎</m:t>
                          </m:r>
                        </m:e>
                        <m:sub>
                          <m:r>
                            <a:rPr lang="en-CA" sz="1799" i="1" dirty="0">
                              <a:latin typeface="Cambria Math" panose="02040503050406030204" pitchFamily="18" charset="0"/>
                              <a:ea typeface="Cambria Math" panose="02040503050406030204" pitchFamily="18" charset="0"/>
                            </a:rPr>
                            <m:t>𝑥𝑦</m:t>
                          </m:r>
                        </m:sub>
                      </m:sSub>
                      <m:r>
                        <a:rPr lang="en-CA" sz="1799" i="1" dirty="0">
                          <a:latin typeface="Cambria Math" panose="02040503050406030204" pitchFamily="18" charset="0"/>
                          <a:ea typeface="Cambria Math" panose="02040503050406030204" pitchFamily="18" charset="0"/>
                        </a:rPr>
                        <m:t>≥1−</m:t>
                      </m:r>
                      <m:acc>
                        <m:accPr>
                          <m:chr m:val="̂"/>
                          <m:ctrlPr>
                            <a:rPr lang="en-CA" sz="1799" i="1" dirty="0">
                              <a:latin typeface="Cambria Math" panose="02040503050406030204" pitchFamily="18" charset="0"/>
                              <a:ea typeface="Cambria Math" panose="02040503050406030204" pitchFamily="18" charset="0"/>
                            </a:rPr>
                          </m:ctrlPr>
                        </m:accPr>
                        <m:e>
                          <m:r>
                            <a:rPr lang="en-CA" sz="1799" i="1" dirty="0">
                              <a:latin typeface="Cambria Math" panose="02040503050406030204" pitchFamily="18" charset="0"/>
                              <a:ea typeface="Cambria Math" panose="02040503050406030204" pitchFamily="18" charset="0"/>
                            </a:rPr>
                            <m:t>𝑞</m:t>
                          </m:r>
                        </m:e>
                      </m:acc>
                    </m:oMath>
                  </m:oMathPara>
                </a14:m>
                <a:endParaRPr lang="en-CA" sz="1799" dirty="0">
                  <a:latin typeface="+mj-lt"/>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089A7659-D7B1-E542-91FA-9DDD5557FEA1}"/>
                  </a:ext>
                </a:extLst>
              </p:cNvPr>
              <p:cNvSpPr txBox="1">
                <a:spLocks noRot="1" noChangeAspect="1" noMove="1" noResize="1" noEditPoints="1" noAdjustHandles="1" noChangeArrowheads="1" noChangeShapeType="1" noTextEdit="1"/>
              </p:cNvSpPr>
              <p:nvPr/>
            </p:nvSpPr>
            <p:spPr>
              <a:xfrm>
                <a:off x="6844042" y="4111753"/>
                <a:ext cx="4938358" cy="391159"/>
              </a:xfrm>
              <a:prstGeom prst="rect">
                <a:avLst/>
              </a:prstGeom>
              <a:blipFill>
                <a:blip r:embed="rId5"/>
                <a:stretch>
                  <a:fillRect b="-6250"/>
                </a:stretch>
              </a:blipFill>
            </p:spPr>
            <p:txBody>
              <a:bodyPr/>
              <a:lstStyle/>
              <a:p>
                <a:r>
                  <a:rPr lang="en-CA">
                    <a:noFill/>
                  </a:rPr>
                  <a:t> </a:t>
                </a:r>
              </a:p>
            </p:txBody>
          </p:sp>
        </mc:Fallback>
      </mc:AlternateContent>
      <p:sp>
        <p:nvSpPr>
          <p:cNvPr id="9" name="TextBox 8">
            <a:extLst>
              <a:ext uri="{FF2B5EF4-FFF2-40B4-BE49-F238E27FC236}">
                <a16:creationId xmlns:a16="http://schemas.microsoft.com/office/drawing/2014/main" id="{C40EECB3-4B0B-BA5E-0097-1D44B4BA5861}"/>
              </a:ext>
            </a:extLst>
          </p:cNvPr>
          <p:cNvSpPr txBox="1"/>
          <p:nvPr/>
        </p:nvSpPr>
        <p:spPr>
          <a:xfrm>
            <a:off x="1166656" y="6559445"/>
            <a:ext cx="9855513" cy="246157"/>
          </a:xfrm>
          <a:prstGeom prst="rect">
            <a:avLst/>
          </a:prstGeom>
          <a:noFill/>
        </p:spPr>
        <p:txBody>
          <a:bodyPr wrap="square">
            <a:spAutoFit/>
          </a:bodyPr>
          <a:lstStyle/>
          <a:p>
            <a:pPr algn="ctr"/>
            <a:r>
              <a:rPr lang="en-US" sz="1000" dirty="0">
                <a:solidFill>
                  <a:srgbClr val="222222"/>
                </a:solidFill>
                <a:cs typeface="Arial" panose="020B0604020202020204" pitchFamily="34" charset="0"/>
              </a:rPr>
              <a:t>Angelopoulos, Anastasios N., and Stephen Bates. "Conformal prediction: A gentle introduction." </a:t>
            </a:r>
            <a:r>
              <a:rPr lang="en-US" sz="1000" i="1" dirty="0">
                <a:solidFill>
                  <a:srgbClr val="222222"/>
                </a:solidFill>
                <a:cs typeface="Arial" panose="020B0604020202020204" pitchFamily="34" charset="0"/>
              </a:rPr>
              <a:t>Foundations and Trends® in Machine Learning</a:t>
            </a:r>
            <a:r>
              <a:rPr lang="en-US" sz="1000" dirty="0">
                <a:solidFill>
                  <a:srgbClr val="222222"/>
                </a:solidFill>
                <a:cs typeface="Arial" panose="020B0604020202020204" pitchFamily="34" charset="0"/>
              </a:rPr>
              <a:t> 16.4 (2023): 494-591.</a:t>
            </a:r>
            <a:endParaRPr lang="en-CA" sz="1000" dirty="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E4BA23-70F1-9964-07D0-5DF3E8D1BDA3}"/>
                  </a:ext>
                </a:extLst>
              </p:cNvPr>
              <p:cNvSpPr txBox="1"/>
              <p:nvPr/>
            </p:nvSpPr>
            <p:spPr>
              <a:xfrm>
                <a:off x="7232348" y="5087510"/>
                <a:ext cx="4161745" cy="369236"/>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en-CA" sz="1799" i="1" dirty="0">
                          <a:latin typeface="Cambria Math" panose="02040503050406030204" pitchFamily="18" charset="0"/>
                        </a:rPr>
                        <m:t>𝐶</m:t>
                      </m:r>
                      <m:d>
                        <m:dPr>
                          <m:ctrlPr>
                            <a:rPr lang="en-CA" sz="1799" i="1" dirty="0">
                              <a:latin typeface="Cambria Math" panose="02040503050406030204" pitchFamily="18" charset="0"/>
                            </a:rPr>
                          </m:ctrlPr>
                        </m:dPr>
                        <m:e>
                          <m:sSub>
                            <m:sSubPr>
                              <m:ctrlPr>
                                <a:rPr lang="en-CA" sz="1799" i="1" dirty="0">
                                  <a:latin typeface="Cambria Math" panose="02040503050406030204" pitchFamily="18" charset="0"/>
                                </a:rPr>
                              </m:ctrlPr>
                            </m:sSubPr>
                            <m:e>
                              <m:r>
                                <a:rPr lang="en-CA" sz="1799" i="1" dirty="0">
                                  <a:latin typeface="Cambria Math" panose="02040503050406030204" pitchFamily="18" charset="0"/>
                                </a:rPr>
                                <m:t>𝑋</m:t>
                              </m:r>
                            </m:e>
                            <m:sub>
                              <m:r>
                                <a:rPr lang="en-CA" sz="1799" i="1" dirty="0">
                                  <a:latin typeface="Cambria Math" panose="02040503050406030204" pitchFamily="18" charset="0"/>
                                </a:rPr>
                                <m:t>𝑛𝑒𝑤</m:t>
                              </m:r>
                            </m:sub>
                          </m:sSub>
                        </m:e>
                      </m:d>
                      <m:r>
                        <a:rPr lang="en-CA" sz="1799" i="1" dirty="0">
                          <a:latin typeface="Cambria Math" panose="02040503050406030204" pitchFamily="18" charset="0"/>
                        </a:rPr>
                        <m:t>=</m:t>
                      </m:r>
                      <m:d>
                        <m:dPr>
                          <m:begChr m:val="{"/>
                          <m:endChr m:val="}"/>
                          <m:ctrlPr>
                            <a:rPr lang="en-CA" sz="1799" i="1" dirty="0">
                              <a:latin typeface="Cambria Math" panose="02040503050406030204" pitchFamily="18" charset="0"/>
                            </a:rPr>
                          </m:ctrlPr>
                        </m:dPr>
                        <m:e>
                          <m:r>
                            <a:rPr lang="en-CA" sz="1799" i="1" dirty="0">
                              <a:latin typeface="Cambria Math" panose="02040503050406030204" pitchFamily="18" charset="0"/>
                            </a:rPr>
                            <m:t>𝑦</m:t>
                          </m:r>
                          <m:r>
                            <a:rPr lang="en-CA" sz="1799" i="1" dirty="0">
                              <a:latin typeface="Cambria Math" panose="02040503050406030204" pitchFamily="18" charset="0"/>
                            </a:rPr>
                            <m:t>∈</m:t>
                          </m:r>
                          <m:r>
                            <a:rPr lang="en-CA" sz="1799" i="1" dirty="0">
                              <a:latin typeface="Cambria Math" panose="02040503050406030204" pitchFamily="18" charset="0"/>
                            </a:rPr>
                            <m:t>𝑌</m:t>
                          </m:r>
                          <m:r>
                            <a:rPr lang="en-CA" sz="1799" i="1" dirty="0">
                              <a:latin typeface="Cambria Math" panose="02040503050406030204" pitchFamily="18" charset="0"/>
                            </a:rPr>
                            <m:t> | </m:t>
                          </m:r>
                          <m:r>
                            <a:rPr lang="en-CA" sz="1799" i="1" dirty="0">
                              <a:latin typeface="Cambria Math" panose="02040503050406030204" pitchFamily="18" charset="0"/>
                            </a:rPr>
                            <m:t>𝑆</m:t>
                          </m:r>
                          <m:r>
                            <a:rPr lang="en-CA" sz="1799" i="1" dirty="0">
                              <a:latin typeface="Cambria Math" panose="02040503050406030204" pitchFamily="18" charset="0"/>
                            </a:rPr>
                            <m:t>(</m:t>
                          </m:r>
                          <m:sSub>
                            <m:sSubPr>
                              <m:ctrlPr>
                                <a:rPr lang="en-CA" sz="1799" i="1" dirty="0">
                                  <a:latin typeface="Cambria Math" panose="02040503050406030204" pitchFamily="18" charset="0"/>
                                </a:rPr>
                              </m:ctrlPr>
                            </m:sSubPr>
                            <m:e>
                              <m:r>
                                <a:rPr lang="en-CA" sz="1799" i="1" dirty="0">
                                  <a:latin typeface="Cambria Math" panose="02040503050406030204" pitchFamily="18" charset="0"/>
                                </a:rPr>
                                <m:t>𝑋</m:t>
                              </m:r>
                            </m:e>
                            <m:sub>
                              <m:r>
                                <a:rPr lang="en-CA" sz="1799" i="1" dirty="0">
                                  <a:latin typeface="Cambria Math" panose="02040503050406030204" pitchFamily="18" charset="0"/>
                                </a:rPr>
                                <m:t>𝑛𝑒𝑤</m:t>
                              </m:r>
                            </m:sub>
                          </m:sSub>
                          <m:r>
                            <a:rPr lang="en-CA" sz="1799" i="1" dirty="0">
                              <a:latin typeface="Cambria Math" panose="02040503050406030204" pitchFamily="18" charset="0"/>
                            </a:rPr>
                            <m:t>,</m:t>
                          </m:r>
                          <m:r>
                            <a:rPr lang="en-CA" sz="1799" i="1" dirty="0">
                              <a:latin typeface="Cambria Math" panose="02040503050406030204" pitchFamily="18" charset="0"/>
                            </a:rPr>
                            <m:t>𝑦</m:t>
                          </m:r>
                          <m:r>
                            <a:rPr lang="en-CA" sz="1799" i="1" dirty="0">
                              <a:latin typeface="Cambria Math" panose="02040503050406030204" pitchFamily="18" charset="0"/>
                            </a:rPr>
                            <m:t>)≤</m:t>
                          </m:r>
                          <m:acc>
                            <m:accPr>
                              <m:chr m:val="̂"/>
                              <m:ctrlPr>
                                <a:rPr lang="en-CA" sz="1799" i="1" dirty="0">
                                  <a:latin typeface="Cambria Math" panose="02040503050406030204" pitchFamily="18" charset="0"/>
                                  <a:ea typeface="Cambria Math" panose="02040503050406030204" pitchFamily="18" charset="0"/>
                                </a:rPr>
                              </m:ctrlPr>
                            </m:accPr>
                            <m:e>
                              <m:r>
                                <a:rPr lang="en-CA" sz="1799" i="1" dirty="0">
                                  <a:latin typeface="Cambria Math" panose="02040503050406030204" pitchFamily="18" charset="0"/>
                                  <a:ea typeface="Cambria Math" panose="02040503050406030204" pitchFamily="18" charset="0"/>
                                </a:rPr>
                                <m:t>𝑞</m:t>
                              </m:r>
                            </m:e>
                          </m:acc>
                        </m:e>
                      </m:d>
                    </m:oMath>
                  </m:oMathPara>
                </a14:m>
                <a:endParaRPr lang="en-CA" sz="1799" dirty="0">
                  <a:latin typeface="+mj-lt"/>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84E4BA23-70F1-9964-07D0-5DF3E8D1BDA3}"/>
                  </a:ext>
                </a:extLst>
              </p:cNvPr>
              <p:cNvSpPr txBox="1">
                <a:spLocks noRot="1" noChangeAspect="1" noMove="1" noResize="1" noEditPoints="1" noAdjustHandles="1" noChangeArrowheads="1" noChangeShapeType="1" noTextEdit="1"/>
              </p:cNvSpPr>
              <p:nvPr/>
            </p:nvSpPr>
            <p:spPr>
              <a:xfrm>
                <a:off x="7232348" y="5087510"/>
                <a:ext cx="4161745" cy="369236"/>
              </a:xfrm>
              <a:prstGeom prst="rect">
                <a:avLst/>
              </a:prstGeom>
              <a:blipFill>
                <a:blip r:embed="rId6"/>
                <a:stretch>
                  <a:fillRect b="-13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64D4A06-A3EE-4F39-2992-2C9CC7C7DEEE}"/>
                  </a:ext>
                </a:extLst>
              </p:cNvPr>
              <p:cNvSpPr txBox="1"/>
              <p:nvPr/>
            </p:nvSpPr>
            <p:spPr>
              <a:xfrm>
                <a:off x="6587619" y="2886160"/>
                <a:ext cx="4938358" cy="369236"/>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en-CA" sz="1799" i="1" dirty="0">
                          <a:latin typeface="Cambria Math" panose="02040503050406030204" pitchFamily="18" charset="0"/>
                        </a:rPr>
                        <m:t>𝐴𝑡</m:t>
                      </m:r>
                      <m:r>
                        <a:rPr lang="en-CA" sz="1799" i="1" dirty="0">
                          <a:latin typeface="Cambria Math" panose="02040503050406030204" pitchFamily="18" charset="0"/>
                        </a:rPr>
                        <m:t> </m:t>
                      </m:r>
                      <m:r>
                        <a:rPr lang="en-CA" sz="1799" i="1" dirty="0">
                          <a:latin typeface="Cambria Math" panose="02040503050406030204" pitchFamily="18" charset="0"/>
                        </a:rPr>
                        <m:t>𝑙𝑒𝑎𝑠𝑡</m:t>
                      </m:r>
                      <m:r>
                        <a:rPr lang="en-CA" sz="1799" i="1" dirty="0">
                          <a:latin typeface="Cambria Math" panose="02040503050406030204" pitchFamily="18" charset="0"/>
                        </a:rPr>
                        <m:t> 90% </m:t>
                      </m:r>
                      <m:r>
                        <a:rPr lang="en-CA" sz="1799" i="1" dirty="0">
                          <a:latin typeface="Cambria Math" panose="02040503050406030204" pitchFamily="18" charset="0"/>
                        </a:rPr>
                        <m:t>𝑜𝑓</m:t>
                      </m:r>
                      <m:r>
                        <a:rPr lang="en-CA" sz="1799" i="1" dirty="0">
                          <a:latin typeface="Cambria Math" panose="02040503050406030204" pitchFamily="18" charset="0"/>
                        </a:rPr>
                        <m:t> </m:t>
                      </m:r>
                      <m:r>
                        <a:rPr lang="en-CA" sz="1799" i="1" dirty="0">
                          <a:latin typeface="Cambria Math" panose="02040503050406030204" pitchFamily="18" charset="0"/>
                        </a:rPr>
                        <m:t>𝑆</m:t>
                      </m:r>
                      <m:d>
                        <m:dPr>
                          <m:ctrlPr>
                            <a:rPr lang="en-CA" sz="1799" i="1" dirty="0">
                              <a:latin typeface="Cambria Math" panose="02040503050406030204" pitchFamily="18" charset="0"/>
                            </a:rPr>
                          </m:ctrlPr>
                        </m:dPr>
                        <m:e>
                          <m:r>
                            <a:rPr lang="en-CA" sz="1799" i="1" dirty="0">
                              <a:latin typeface="Cambria Math" panose="02040503050406030204" pitchFamily="18" charset="0"/>
                            </a:rPr>
                            <m:t>𝑥</m:t>
                          </m:r>
                          <m:r>
                            <a:rPr lang="en-CA" sz="1799" i="1" dirty="0">
                              <a:latin typeface="Cambria Math" panose="02040503050406030204" pitchFamily="18" charset="0"/>
                            </a:rPr>
                            <m:t>,</m:t>
                          </m:r>
                          <m:r>
                            <a:rPr lang="en-CA" sz="1799" i="1" dirty="0">
                              <a:latin typeface="Cambria Math" panose="02040503050406030204" pitchFamily="18" charset="0"/>
                            </a:rPr>
                            <m:t>𝑦</m:t>
                          </m:r>
                          <m:r>
                            <a:rPr lang="en-CA" sz="1799" i="1" dirty="0">
                              <a:latin typeface="Cambria Math" panose="02040503050406030204" pitchFamily="18" charset="0"/>
                            </a:rPr>
                            <m:t>=</m:t>
                          </m:r>
                          <m:r>
                            <a:rPr lang="en-CA" sz="1799" i="1" dirty="0">
                              <a:latin typeface="Cambria Math" panose="02040503050406030204" pitchFamily="18" charset="0"/>
                            </a:rPr>
                            <m:t>𝑙</m:t>
                          </m:r>
                        </m:e>
                      </m:d>
                      <m:r>
                        <a:rPr lang="en-CA" sz="1799" i="1" dirty="0">
                          <a:latin typeface="Cambria Math" panose="02040503050406030204" pitchFamily="18" charset="0"/>
                        </a:rPr>
                        <m:t> </m:t>
                      </m:r>
                      <m:r>
                        <a:rPr lang="en-CA" sz="1799" i="1" dirty="0">
                          <a:latin typeface="Cambria Math" panose="02040503050406030204" pitchFamily="18" charset="0"/>
                        </a:rPr>
                        <m:t>𝑖𝑠</m:t>
                      </m:r>
                      <m:r>
                        <a:rPr lang="en-CA" sz="1799" i="1" dirty="0">
                          <a:latin typeface="Cambria Math" panose="02040503050406030204" pitchFamily="18" charset="0"/>
                        </a:rPr>
                        <m:t> </m:t>
                      </m:r>
                      <m:r>
                        <a:rPr lang="en-CA" sz="1799" i="1" dirty="0">
                          <a:latin typeface="Cambria Math" panose="02040503050406030204" pitchFamily="18" charset="0"/>
                        </a:rPr>
                        <m:t>𝑙𝑒𝑠𝑠</m:t>
                      </m:r>
                      <m:r>
                        <a:rPr lang="en-CA" sz="1799" i="1" dirty="0">
                          <a:latin typeface="Cambria Math" panose="02040503050406030204" pitchFamily="18" charset="0"/>
                        </a:rPr>
                        <m:t> </m:t>
                      </m:r>
                      <m:r>
                        <a:rPr lang="en-CA" sz="1799" i="1" dirty="0">
                          <a:latin typeface="Cambria Math" panose="02040503050406030204" pitchFamily="18" charset="0"/>
                        </a:rPr>
                        <m:t>𝑡h𝑎𝑛</m:t>
                      </m:r>
                      <m:r>
                        <a:rPr lang="en-CA" sz="1799" i="1" dirty="0">
                          <a:latin typeface="Cambria Math" panose="02040503050406030204" pitchFamily="18" charset="0"/>
                        </a:rPr>
                        <m:t> </m:t>
                      </m:r>
                      <m:acc>
                        <m:accPr>
                          <m:chr m:val="̂"/>
                          <m:ctrlPr>
                            <a:rPr lang="en-CA" sz="1799" i="1" dirty="0">
                              <a:latin typeface="Cambria Math" panose="02040503050406030204" pitchFamily="18" charset="0"/>
                              <a:ea typeface="Cambria Math" panose="02040503050406030204" pitchFamily="18" charset="0"/>
                            </a:rPr>
                          </m:ctrlPr>
                        </m:accPr>
                        <m:e>
                          <m:r>
                            <a:rPr lang="en-CA" sz="1799" i="1" dirty="0">
                              <a:latin typeface="Cambria Math" panose="02040503050406030204" pitchFamily="18" charset="0"/>
                              <a:ea typeface="Cambria Math" panose="02040503050406030204" pitchFamily="18" charset="0"/>
                            </a:rPr>
                            <m:t>𝑞</m:t>
                          </m:r>
                        </m:e>
                      </m:acc>
                    </m:oMath>
                  </m:oMathPara>
                </a14:m>
                <a:endParaRPr lang="en-CA" sz="1799" dirty="0">
                  <a:latin typeface="+mj-lt"/>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564D4A06-A3EE-4F39-2992-2C9CC7C7DEEE}"/>
                  </a:ext>
                </a:extLst>
              </p:cNvPr>
              <p:cNvSpPr txBox="1">
                <a:spLocks noRot="1" noChangeAspect="1" noMove="1" noResize="1" noEditPoints="1" noAdjustHandles="1" noChangeArrowheads="1" noChangeShapeType="1" noTextEdit="1"/>
              </p:cNvSpPr>
              <p:nvPr/>
            </p:nvSpPr>
            <p:spPr>
              <a:xfrm>
                <a:off x="6587619" y="2886160"/>
                <a:ext cx="4938358" cy="369236"/>
              </a:xfrm>
              <a:prstGeom prst="rect">
                <a:avLst/>
              </a:prstGeom>
              <a:blipFill>
                <a:blip r:embed="rId7"/>
                <a:stretch>
                  <a:fillRect b="-11475"/>
                </a:stretch>
              </a:blipFill>
            </p:spPr>
            <p:txBody>
              <a:bodyPr/>
              <a:lstStyle/>
              <a:p>
                <a:r>
                  <a:rPr lang="en-CA">
                    <a:noFill/>
                  </a:rPr>
                  <a:t> </a:t>
                </a:r>
              </a:p>
            </p:txBody>
          </p:sp>
        </mc:Fallback>
      </mc:AlternateContent>
      <p:sp>
        <p:nvSpPr>
          <p:cNvPr id="12" name="Slide Number Placeholder 11">
            <a:extLst>
              <a:ext uri="{FF2B5EF4-FFF2-40B4-BE49-F238E27FC236}">
                <a16:creationId xmlns:a16="http://schemas.microsoft.com/office/drawing/2014/main" id="{1CAEDB2B-5EE7-9688-7183-625B5845E4D3}"/>
              </a:ext>
            </a:extLst>
          </p:cNvPr>
          <p:cNvSpPr>
            <a:spLocks noGrp="1"/>
          </p:cNvSpPr>
          <p:nvPr>
            <p:ph type="sldNum" sz="quarter" idx="12"/>
          </p:nvPr>
        </p:nvSpPr>
        <p:spPr/>
        <p:txBody>
          <a:bodyPr/>
          <a:lstStyle/>
          <a:p>
            <a:fld id="{7DCFCEEF-06EB-4445-B7E9-CF841A7AC1E2}" type="slidenum">
              <a:rPr lang="en-US" smtClean="0"/>
              <a:pPr/>
              <a:t>16</a:t>
            </a:fld>
            <a:r>
              <a:rPr lang="en-US"/>
              <a:t> / 13</a:t>
            </a:r>
            <a:endParaRPr lang="en-US" dirty="0"/>
          </a:p>
        </p:txBody>
      </p:sp>
    </p:spTree>
    <p:extLst>
      <p:ext uri="{BB962C8B-B14F-4D97-AF65-F5344CB8AC3E}">
        <p14:creationId xmlns:p14="http://schemas.microsoft.com/office/powerpoint/2010/main" val="10816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F04E-0E45-023A-39EF-2168EA05D9FC}"/>
              </a:ext>
            </a:extLst>
          </p:cNvPr>
          <p:cNvSpPr>
            <a:spLocks noGrp="1"/>
          </p:cNvSpPr>
          <p:nvPr>
            <p:ph type="title"/>
          </p:nvPr>
        </p:nvSpPr>
        <p:spPr/>
        <p:txBody>
          <a:bodyPr/>
          <a:lstStyle/>
          <a:p>
            <a:r>
              <a:rPr lang="en-CA" dirty="0"/>
              <a:t>Related Work </a:t>
            </a:r>
            <a:r>
              <a:rPr lang="en-CA" sz="2399" dirty="0"/>
              <a:t>(Cont.)</a:t>
            </a:r>
            <a:endParaRPr lang="en-CA" dirty="0"/>
          </a:p>
        </p:txBody>
      </p:sp>
      <p:sp>
        <p:nvSpPr>
          <p:cNvPr id="3" name="Content Placeholder 2">
            <a:extLst>
              <a:ext uri="{FF2B5EF4-FFF2-40B4-BE49-F238E27FC236}">
                <a16:creationId xmlns:a16="http://schemas.microsoft.com/office/drawing/2014/main" id="{5983D2E9-47AA-79E5-9297-B803E36CAA9F}"/>
              </a:ext>
            </a:extLst>
          </p:cNvPr>
          <p:cNvSpPr>
            <a:spLocks noGrp="1"/>
          </p:cNvSpPr>
          <p:nvPr>
            <p:ph idx="1"/>
          </p:nvPr>
        </p:nvSpPr>
        <p:spPr/>
        <p:txBody>
          <a:bodyPr>
            <a:normAutofit/>
          </a:bodyPr>
          <a:lstStyle/>
          <a:p>
            <a:r>
              <a:rPr lang="en-US" dirty="0"/>
              <a:t>Adaptive Prediction Set (APS) provides marginal coverage of true label in the prediction set which was also fully adaptive to complex data distributions using a novel conformity score </a:t>
            </a:r>
            <a:r>
              <a:rPr lang="en-US" sz="2099" dirty="0"/>
              <a:t>[Romano et al. 2020]</a:t>
            </a:r>
          </a:p>
          <a:p>
            <a:endParaRPr lang="en-US" dirty="0"/>
          </a:p>
          <a:p>
            <a:r>
              <a:rPr lang="en-US" dirty="0"/>
              <a:t>However, APS still produces large prediction sets because of less confident classes (tail probabilities) which cannot precisely represent the model uncertainty</a:t>
            </a:r>
          </a:p>
          <a:p>
            <a:endParaRPr lang="en-CA" dirty="0"/>
          </a:p>
        </p:txBody>
      </p:sp>
      <p:sp>
        <p:nvSpPr>
          <p:cNvPr id="7" name="Slide Number Placeholder 6">
            <a:extLst>
              <a:ext uri="{FF2B5EF4-FFF2-40B4-BE49-F238E27FC236}">
                <a16:creationId xmlns:a16="http://schemas.microsoft.com/office/drawing/2014/main" id="{1AB11FB4-117D-2AFC-F06C-F7D5171A77FA}"/>
              </a:ext>
            </a:extLst>
          </p:cNvPr>
          <p:cNvSpPr>
            <a:spLocks noGrp="1"/>
          </p:cNvSpPr>
          <p:nvPr>
            <p:ph type="sldNum" sz="quarter" idx="12"/>
          </p:nvPr>
        </p:nvSpPr>
        <p:spPr/>
        <p:txBody>
          <a:bodyPr/>
          <a:lstStyle/>
          <a:p>
            <a:fld id="{7DCFCEEF-06EB-4445-B7E9-CF841A7AC1E2}" type="slidenum">
              <a:rPr lang="en-US" smtClean="0"/>
              <a:pPr/>
              <a:t>17</a:t>
            </a:fld>
            <a:r>
              <a:rPr lang="en-US"/>
              <a:t> / 13</a:t>
            </a:r>
            <a:endParaRPr lang="en-US" dirty="0"/>
          </a:p>
        </p:txBody>
      </p:sp>
    </p:spTree>
    <p:extLst>
      <p:ext uri="{BB962C8B-B14F-4D97-AF65-F5344CB8AC3E}">
        <p14:creationId xmlns:p14="http://schemas.microsoft.com/office/powerpoint/2010/main" val="3455650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C9577F-520F-47C0-A48A-634770AEE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436EA-CA20-99C8-604C-F1A46F24EA9D}"/>
              </a:ext>
            </a:extLst>
          </p:cNvPr>
          <p:cNvSpPr>
            <a:spLocks noGrp="1"/>
          </p:cNvSpPr>
          <p:nvPr>
            <p:ph type="title"/>
          </p:nvPr>
        </p:nvSpPr>
        <p:spPr/>
        <p:txBody>
          <a:bodyPr/>
          <a:lstStyle/>
          <a:p>
            <a:r>
              <a:rPr lang="en-CA" dirty="0"/>
              <a:t>Related Work </a:t>
            </a:r>
            <a:r>
              <a:rPr lang="en-CA" sz="2399" dirty="0"/>
              <a:t>(Cont.)</a:t>
            </a:r>
            <a:endParaRPr lang="en-C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5A44E0-89F2-FB89-147E-1B1FC82038B7}"/>
                  </a:ext>
                </a:extLst>
              </p:cNvPr>
              <p:cNvSpPr>
                <a:spLocks noGrp="1"/>
              </p:cNvSpPr>
              <p:nvPr>
                <p:ph idx="1"/>
              </p:nvPr>
            </p:nvSpPr>
            <p:spPr/>
            <p:txBody>
              <a:bodyPr>
                <a:normAutofit lnSpcReduction="10000"/>
              </a:bodyPr>
              <a:lstStyle/>
              <a:p>
                <a:r>
                  <a:rPr lang="en-US" dirty="0"/>
                  <a:t>Regularized Adaptive Prediction Sets (RAPS) was introduced to relax the impact of the noisy probability estimates which yield to smaller and more stable prediction sets </a:t>
                </a:r>
                <a:r>
                  <a:rPr lang="en-US" sz="2099" dirty="0"/>
                  <a:t>[Angelopoulos et al. 2020]</a:t>
                </a:r>
              </a:p>
              <a:p>
                <a:endParaRPr lang="en-US" dirty="0"/>
              </a:p>
              <a:p>
                <a:r>
                  <a:rPr lang="en-US" dirty="0"/>
                  <a:t>Every class beyond the most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𝑟𝑒𝑔</m:t>
                        </m:r>
                      </m:sub>
                    </m:sSub>
                  </m:oMath>
                </a14:m>
                <a:r>
                  <a:rPr lang="en-US" dirty="0"/>
                  <a:t> likely classes is subject to a constant regularization penalty </a:t>
                </a:r>
                <a14:m>
                  <m:oMath xmlns:m="http://schemas.openxmlformats.org/officeDocument/2006/math">
                    <m:r>
                      <a:rPr lang="en-US" i="1" dirty="0" smtClean="0">
                        <a:latin typeface="Cambria Math" panose="02040503050406030204" pitchFamily="18" charset="0"/>
                      </a:rPr>
                      <m:t>𝜆</m:t>
                    </m:r>
                  </m:oMath>
                </a14:m>
                <a:r>
                  <a:rPr lang="en-US" dirty="0"/>
                  <a:t> which discourages its inclusion in the predictive set</a:t>
                </a:r>
              </a:p>
              <a:p>
                <a:endParaRPr lang="en-US" dirty="0"/>
              </a:p>
              <a:p>
                <a:r>
                  <a:rPr lang="en-US" dirty="0"/>
                  <a:t>However, there is lack of interpretability in this approach</a:t>
                </a:r>
              </a:p>
              <a:p>
                <a:endParaRPr lang="en-US" dirty="0"/>
              </a:p>
              <a:p>
                <a:r>
                  <a:rPr lang="en-US" dirty="0"/>
                  <a:t>Maybe more adaptivity in the new approach, we will investigate further</a:t>
                </a:r>
              </a:p>
              <a:p>
                <a:endParaRPr lang="en-CA" dirty="0"/>
              </a:p>
            </p:txBody>
          </p:sp>
        </mc:Choice>
        <mc:Fallback xmlns="">
          <p:sp>
            <p:nvSpPr>
              <p:cNvPr id="3" name="Content Placeholder 2">
                <a:extLst>
                  <a:ext uri="{FF2B5EF4-FFF2-40B4-BE49-F238E27FC236}">
                    <a16:creationId xmlns:a16="http://schemas.microsoft.com/office/drawing/2014/main" id="{045A44E0-89F2-FB89-147E-1B1FC82038B7}"/>
                  </a:ext>
                </a:extLst>
              </p:cNvPr>
              <p:cNvSpPr>
                <a:spLocks noGrp="1" noRot="1" noChangeAspect="1" noMove="1" noResize="1" noEditPoints="1" noAdjustHandles="1" noChangeArrowheads="1" noChangeShapeType="1" noTextEdit="1"/>
              </p:cNvSpPr>
              <p:nvPr>
                <p:ph idx="1"/>
              </p:nvPr>
            </p:nvSpPr>
            <p:spPr>
              <a:blipFill>
                <a:blip r:embed="rId2"/>
                <a:stretch>
                  <a:fillRect l="-1000" t="-2003" r="-1722" b="-3504"/>
                </a:stretch>
              </a:blipFill>
            </p:spPr>
            <p:txBody>
              <a:bodyPr/>
              <a:lstStyle/>
              <a:p>
                <a:r>
                  <a:rPr lang="en-CA">
                    <a:noFill/>
                  </a:rPr>
                  <a:t> </a:t>
                </a:r>
              </a:p>
            </p:txBody>
          </p:sp>
        </mc:Fallback>
      </mc:AlternateContent>
      <p:sp>
        <p:nvSpPr>
          <p:cNvPr id="7" name="Slide Number Placeholder 6">
            <a:extLst>
              <a:ext uri="{FF2B5EF4-FFF2-40B4-BE49-F238E27FC236}">
                <a16:creationId xmlns:a16="http://schemas.microsoft.com/office/drawing/2014/main" id="{10E8A6A8-F21D-787D-5A00-603E4526E322}"/>
              </a:ext>
            </a:extLst>
          </p:cNvPr>
          <p:cNvSpPr>
            <a:spLocks noGrp="1"/>
          </p:cNvSpPr>
          <p:nvPr>
            <p:ph type="sldNum" sz="quarter" idx="12"/>
          </p:nvPr>
        </p:nvSpPr>
        <p:spPr/>
        <p:txBody>
          <a:bodyPr/>
          <a:lstStyle/>
          <a:p>
            <a:fld id="{7DCFCEEF-06EB-4445-B7E9-CF841A7AC1E2}" type="slidenum">
              <a:rPr lang="en-US" smtClean="0"/>
              <a:pPr/>
              <a:t>18</a:t>
            </a:fld>
            <a:r>
              <a:rPr lang="en-US"/>
              <a:t> / 13</a:t>
            </a:r>
            <a:endParaRPr lang="en-US" dirty="0"/>
          </a:p>
        </p:txBody>
      </p:sp>
    </p:spTree>
    <p:extLst>
      <p:ext uri="{BB962C8B-B14F-4D97-AF65-F5344CB8AC3E}">
        <p14:creationId xmlns:p14="http://schemas.microsoft.com/office/powerpoint/2010/main" val="544051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3A87-6FE0-2C4F-9230-7700345DD27A}"/>
              </a:ext>
            </a:extLst>
          </p:cNvPr>
          <p:cNvSpPr>
            <a:spLocks noGrp="1"/>
          </p:cNvSpPr>
          <p:nvPr>
            <p:ph type="title"/>
          </p:nvPr>
        </p:nvSpPr>
        <p:spPr/>
        <p:txBody>
          <a:bodyPr/>
          <a:lstStyle/>
          <a:p>
            <a:r>
              <a:rPr lang="en-US" dirty="0"/>
              <a:t>The first CP algorithm  </a:t>
            </a:r>
          </a:p>
        </p:txBody>
      </p:sp>
      <p:sp>
        <p:nvSpPr>
          <p:cNvPr id="3" name="Content Placeholder 2">
            <a:extLst>
              <a:ext uri="{FF2B5EF4-FFF2-40B4-BE49-F238E27FC236}">
                <a16:creationId xmlns:a16="http://schemas.microsoft.com/office/drawing/2014/main" id="{17A8736A-BDDA-D917-417A-C37A2406545A}"/>
              </a:ext>
            </a:extLst>
          </p:cNvPr>
          <p:cNvSpPr>
            <a:spLocks noGrp="1"/>
          </p:cNvSpPr>
          <p:nvPr>
            <p:ph idx="1"/>
          </p:nvPr>
        </p:nvSpPr>
        <p:spPr>
          <a:xfrm>
            <a:off x="609442" y="1275306"/>
            <a:ext cx="10969943" cy="1069310"/>
          </a:xfrm>
        </p:spPr>
        <p:txBody>
          <a:bodyPr/>
          <a:lstStyle/>
          <a:p>
            <a:r>
              <a:rPr lang="en-US" dirty="0"/>
              <a:t>Learn a rule to predict the set with the </a:t>
            </a:r>
            <a:r>
              <a:rPr lang="en-US" b="1" dirty="0"/>
              <a:t>coverage guarantee </a:t>
            </a:r>
            <a:r>
              <a:rPr lang="en-US" dirty="0"/>
              <a:t>in mind.</a:t>
            </a:r>
          </a:p>
        </p:txBody>
      </p:sp>
      <p:grpSp>
        <p:nvGrpSpPr>
          <p:cNvPr id="5" name="Group 4">
            <a:extLst>
              <a:ext uri="{FF2B5EF4-FFF2-40B4-BE49-F238E27FC236}">
                <a16:creationId xmlns:a16="http://schemas.microsoft.com/office/drawing/2014/main" id="{FB4363B1-2B30-C80A-E83B-BEACB69E6D78}"/>
              </a:ext>
            </a:extLst>
          </p:cNvPr>
          <p:cNvGrpSpPr/>
          <p:nvPr/>
        </p:nvGrpSpPr>
        <p:grpSpPr>
          <a:xfrm>
            <a:off x="556895" y="3128744"/>
            <a:ext cx="3042744" cy="2528988"/>
            <a:chOff x="6586308" y="4054370"/>
            <a:chExt cx="2503461" cy="2528988"/>
          </a:xfrm>
          <a:effectLst/>
        </p:grpSpPr>
        <mc:AlternateContent xmlns:mc="http://schemas.openxmlformats.org/markup-compatibility/2006" xmlns:a14="http://schemas.microsoft.com/office/drawing/2010/main">
          <mc:Choice Requires="a14">
            <p:graphicFrame>
              <p:nvGraphicFramePr>
                <p:cNvPr id="6" name="Content Placeholder 7">
                  <a:extLst>
                    <a:ext uri="{FF2B5EF4-FFF2-40B4-BE49-F238E27FC236}">
                      <a16:creationId xmlns:a16="http://schemas.microsoft.com/office/drawing/2014/main" id="{EBFDB17D-86CC-0B12-2D0A-4EE40AF5ECDB}"/>
                    </a:ext>
                  </a:extLst>
                </p:cNvPr>
                <p:cNvGraphicFramePr>
                  <a:graphicFrameLocks/>
                </p:cNvGraphicFramePr>
                <p:nvPr>
                  <p:extLst>
                    <p:ext uri="{D42A27DB-BD31-4B8C-83A1-F6EECF244321}">
                      <p14:modId xmlns:p14="http://schemas.microsoft.com/office/powerpoint/2010/main" val="2125747413"/>
                    </p:ext>
                  </p:extLst>
                </p:nvPr>
              </p:nvGraphicFramePr>
              <p:xfrm>
                <a:off x="6814213" y="4054370"/>
                <a:ext cx="2275556" cy="2528988"/>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6" name="Content Placeholder 7">
                  <a:extLst>
                    <a:ext uri="{FF2B5EF4-FFF2-40B4-BE49-F238E27FC236}">
                      <a16:creationId xmlns:a16="http://schemas.microsoft.com/office/drawing/2014/main" id="{EBFDB17D-86CC-0B12-2D0A-4EE40AF5ECDB}"/>
                    </a:ext>
                  </a:extLst>
                </p:cNvPr>
                <p:cNvGraphicFramePr>
                  <a:graphicFrameLocks/>
                </p:cNvGraphicFramePr>
                <p:nvPr>
                  <p:extLst>
                    <p:ext uri="{D42A27DB-BD31-4B8C-83A1-F6EECF244321}">
                      <p14:modId xmlns:p14="http://schemas.microsoft.com/office/powerpoint/2010/main" val="2125747413"/>
                    </p:ext>
                  </p:extLst>
                </p:nvPr>
              </p:nvGraphicFramePr>
              <p:xfrm>
                <a:off x="6814213" y="4054370"/>
                <a:ext cx="2275556" cy="2528988"/>
              </p:xfrm>
              <a:graphic>
                <a:graphicData uri="http://schemas.openxmlformats.org/drawingml/2006/chart">
                  <c:chart xmlns:c="http://schemas.openxmlformats.org/drawingml/2006/chart" xmlns:r="http://schemas.openxmlformats.org/officeDocument/2006/relationships" r:id="rId4"/>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DCD34D3-DEF1-4A12-2346-B468C78409B3}"/>
                    </a:ext>
                  </a:extLst>
                </p:cNvPr>
                <p:cNvSpPr txBox="1"/>
                <p:nvPr/>
              </p:nvSpPr>
              <p:spPr>
                <a:xfrm rot="16200000">
                  <a:off x="6124911" y="4662262"/>
                  <a:ext cx="1150700" cy="227905"/>
                </a:xfrm>
                <a:prstGeom prst="rect">
                  <a:avLst/>
                </a:prstGeom>
                <a:noFill/>
                <a:ln>
                  <a:noFill/>
                </a:ln>
              </p:spPr>
              <p:txBody>
                <a:bodyPr wrap="none" lIns="0" tIns="0" rIns="0" bIns="0" rtlCol="0">
                  <a:spAutoFit/>
                </a:bodyPr>
                <a:lstStyle/>
                <a:p>
                  <a:r>
                    <a:rPr lang="en-CA" b="0" dirty="0">
                      <a:solidFill>
                        <a:schemeClr val="tx1">
                          <a:lumMod val="65000"/>
                          <a:lumOff val="35000"/>
                        </a:schemeClr>
                      </a:solidFill>
                    </a:rPr>
                    <a:t>Score: </a:t>
                  </a:r>
                  <a14:m>
                    <m:oMath xmlns:m="http://schemas.openxmlformats.org/officeDocument/2006/math">
                      <m:r>
                        <a:rPr lang="en-CA" b="0" i="1" smtClean="0">
                          <a:solidFill>
                            <a:schemeClr val="tx1">
                              <a:lumMod val="65000"/>
                              <a:lumOff val="35000"/>
                            </a:schemeClr>
                          </a:solidFill>
                          <a:latin typeface="Cambria Math" panose="02040503050406030204" pitchFamily="18" charset="0"/>
                        </a:rPr>
                        <m:t>𝑝</m:t>
                      </m:r>
                      <m:r>
                        <a:rPr lang="en-CA" b="0" i="1" smtClean="0">
                          <a:solidFill>
                            <a:schemeClr val="tx1">
                              <a:lumMod val="65000"/>
                              <a:lumOff val="35000"/>
                            </a:schemeClr>
                          </a:solidFill>
                          <a:latin typeface="Cambria Math" panose="02040503050406030204" pitchFamily="18" charset="0"/>
                        </a:rPr>
                        <m:t>(</m:t>
                      </m:r>
                      <m:sSub>
                        <m:sSubPr>
                          <m:ctrlPr>
                            <a:rPr lang="en-CA" b="0" i="1" smtClean="0">
                              <a:solidFill>
                                <a:schemeClr val="tx1">
                                  <a:lumMod val="65000"/>
                                  <a:lumOff val="35000"/>
                                </a:schemeClr>
                              </a:solidFill>
                              <a:latin typeface="Cambria Math" panose="02040503050406030204" pitchFamily="18" charset="0"/>
                            </a:rPr>
                          </m:ctrlPr>
                        </m:sSubPr>
                        <m:e>
                          <m:r>
                            <a:rPr lang="en-CA" b="0" i="1" smtClean="0">
                              <a:solidFill>
                                <a:schemeClr val="tx1">
                                  <a:lumMod val="65000"/>
                                  <a:lumOff val="35000"/>
                                </a:schemeClr>
                              </a:solidFill>
                              <a:latin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rPr>
                            <m:t>𝑖</m:t>
                          </m:r>
                        </m:sub>
                      </m:sSub>
                      <m:r>
                        <a:rPr lang="en-CA" b="0" i="1" smtClean="0">
                          <a:solidFill>
                            <a:schemeClr val="tx1">
                              <a:lumMod val="65000"/>
                              <a:lumOff val="35000"/>
                            </a:schemeClr>
                          </a:solidFill>
                          <a:latin typeface="Cambria Math" panose="02040503050406030204" pitchFamily="18" charset="0"/>
                        </a:rPr>
                        <m:t>)</m:t>
                      </m:r>
                    </m:oMath>
                  </a14:m>
                  <a:endParaRPr lang="en-US" dirty="0">
                    <a:solidFill>
                      <a:schemeClr val="tx1">
                        <a:lumMod val="65000"/>
                        <a:lumOff val="35000"/>
                      </a:schemeClr>
                    </a:solidFill>
                  </a:endParaRPr>
                </a:p>
              </p:txBody>
            </p:sp>
          </mc:Choice>
          <mc:Fallback xmlns="">
            <p:sp>
              <p:nvSpPr>
                <p:cNvPr id="7" name="TextBox 6">
                  <a:extLst>
                    <a:ext uri="{FF2B5EF4-FFF2-40B4-BE49-F238E27FC236}">
                      <a16:creationId xmlns:a16="http://schemas.microsoft.com/office/drawing/2014/main" id="{CDCD34D3-DEF1-4A12-2346-B468C78409B3}"/>
                    </a:ext>
                  </a:extLst>
                </p:cNvPr>
                <p:cNvSpPr txBox="1">
                  <a:spLocks noRot="1" noChangeAspect="1" noMove="1" noResize="1" noEditPoints="1" noAdjustHandles="1" noChangeArrowheads="1" noChangeShapeType="1" noTextEdit="1"/>
                </p:cNvSpPr>
                <p:nvPr/>
              </p:nvSpPr>
              <p:spPr>
                <a:xfrm rot="16200000">
                  <a:off x="6124911" y="4662262"/>
                  <a:ext cx="1150700" cy="227905"/>
                </a:xfrm>
                <a:prstGeom prst="rect">
                  <a:avLst/>
                </a:prstGeom>
                <a:blipFill>
                  <a:blip r:embed="rId5"/>
                  <a:stretch>
                    <a:fillRect l="-26087" t="-7609" r="-52174" b="-11957"/>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E400371-643F-55B6-3F33-97E5BA8BF42F}"/>
                  </a:ext>
                </a:extLst>
              </p:cNvPr>
              <p:cNvSpPr txBox="1"/>
              <p:nvPr/>
            </p:nvSpPr>
            <p:spPr>
              <a:xfrm>
                <a:off x="468750" y="2349159"/>
                <a:ext cx="3495327" cy="646331"/>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1. Get the score of the correct class, for each of </a:t>
                </a:r>
                <a14:m>
                  <m:oMath xmlns:m="http://schemas.openxmlformats.org/officeDocument/2006/math">
                    <m:d>
                      <m:dPr>
                        <m:ctrlPr>
                          <a:rPr lang="en-CA" i="1" smtClean="0">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𝑥</m:t>
                            </m:r>
                          </m:e>
                          <m:sub>
                            <m:r>
                              <a:rPr lang="en-CA" i="1">
                                <a:latin typeface="Cambria Math" panose="02040503050406030204" pitchFamily="18" charset="0"/>
                              </a:rPr>
                              <m:t>𝑖</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𝑦</m:t>
                            </m:r>
                          </m:e>
                          <m:sub>
                            <m:r>
                              <a:rPr lang="en-CA" i="1">
                                <a:latin typeface="Cambria Math" panose="02040503050406030204" pitchFamily="18" charset="0"/>
                              </a:rPr>
                              <m:t>𝑖</m:t>
                            </m:r>
                          </m:sub>
                        </m:sSub>
                      </m:e>
                    </m:d>
                  </m:oMath>
                </a14:m>
                <a:endParaRPr lang="en-US" dirty="0"/>
              </a:p>
            </p:txBody>
          </p:sp>
        </mc:Choice>
        <mc:Fallback xmlns="">
          <p:sp>
            <p:nvSpPr>
              <p:cNvPr id="8" name="TextBox 7">
                <a:extLst>
                  <a:ext uri="{FF2B5EF4-FFF2-40B4-BE49-F238E27FC236}">
                    <a16:creationId xmlns:a16="http://schemas.microsoft.com/office/drawing/2014/main" id="{CE400371-643F-55B6-3F33-97E5BA8BF42F}"/>
                  </a:ext>
                </a:extLst>
              </p:cNvPr>
              <p:cNvSpPr txBox="1">
                <a:spLocks noRot="1" noChangeAspect="1" noMove="1" noResize="1" noEditPoints="1" noAdjustHandles="1" noChangeArrowheads="1" noChangeShapeType="1" noTextEdit="1"/>
              </p:cNvSpPr>
              <p:nvPr/>
            </p:nvSpPr>
            <p:spPr>
              <a:xfrm>
                <a:off x="468750" y="2349159"/>
                <a:ext cx="3495327" cy="646331"/>
              </a:xfrm>
              <a:prstGeom prst="rect">
                <a:avLst/>
              </a:prstGeom>
              <a:blipFill>
                <a:blip r:embed="rId6"/>
                <a:stretch>
                  <a:fillRect l="-1449" t="-3846" r="-2899"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B71DF0-D7C6-F42D-3E5D-7D2AA26F5888}"/>
                  </a:ext>
                </a:extLst>
              </p:cNvPr>
              <p:cNvSpPr txBox="1"/>
              <p:nvPr/>
            </p:nvSpPr>
            <p:spPr>
              <a:xfrm>
                <a:off x="4270061" y="2346401"/>
                <a:ext cx="2925288" cy="646331"/>
              </a:xfrm>
              <a:prstGeom prst="rect">
                <a:avLst/>
              </a:prstGeom>
              <a:noFill/>
            </p:spPr>
            <p:txBody>
              <a:bodyPr wrap="none" rtlCol="0">
                <a:spAutoFit/>
              </a:bodyPr>
              <a:lstStyle/>
              <a:p>
                <a:r>
                  <a:rPr lang="en-US" dirty="0">
                    <a:latin typeface="Calibri Light" panose="020F0302020204030204" pitchFamily="34" charset="0"/>
                    <a:cs typeface="Calibri Light" panose="020F0302020204030204" pitchFamily="34" charset="0"/>
                  </a:rPr>
                  <a:t>2. Take the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𝛼</m:t>
                    </m:r>
                    <m:r>
                      <a:rPr lang="en-CA" b="0" i="1" smtClean="0">
                        <a:latin typeface="Cambria Math" panose="02040503050406030204" pitchFamily="18" charset="0"/>
                        <a:ea typeface="Cambria Math" panose="02040503050406030204" pitchFamily="18" charset="0"/>
                      </a:rPr>
                      <m:t>%</m:t>
                    </m:r>
                  </m:oMath>
                </a14:m>
                <a:r>
                  <a:rPr lang="en-US" dirty="0"/>
                  <a:t> </a:t>
                </a:r>
                <a:r>
                  <a:rPr lang="en-US" dirty="0">
                    <a:latin typeface="Calibri Light" panose="020F0302020204030204" pitchFamily="34" charset="0"/>
                    <a:cs typeface="Calibri Light" panose="020F0302020204030204" pitchFamily="34" charset="0"/>
                  </a:rPr>
                  <a:t>(e.g., 10%) </a:t>
                </a:r>
              </a:p>
              <a:p>
                <a:r>
                  <a:rPr lang="en-US" dirty="0">
                    <a:latin typeface="Calibri Light" panose="020F0302020204030204" pitchFamily="34" charset="0"/>
                    <a:cs typeface="Calibri Light" panose="020F0302020204030204" pitchFamily="34" charset="0"/>
                  </a:rPr>
                  <a:t>quantile of all scores</a:t>
                </a:r>
              </a:p>
            </p:txBody>
          </p:sp>
        </mc:Choice>
        <mc:Fallback xmlns="">
          <p:sp>
            <p:nvSpPr>
              <p:cNvPr id="9" name="TextBox 8">
                <a:extLst>
                  <a:ext uri="{FF2B5EF4-FFF2-40B4-BE49-F238E27FC236}">
                    <a16:creationId xmlns:a16="http://schemas.microsoft.com/office/drawing/2014/main" id="{B3B71DF0-D7C6-F42D-3E5D-7D2AA26F5888}"/>
                  </a:ext>
                </a:extLst>
              </p:cNvPr>
              <p:cNvSpPr txBox="1">
                <a:spLocks noRot="1" noChangeAspect="1" noMove="1" noResize="1" noEditPoints="1" noAdjustHandles="1" noChangeArrowheads="1" noChangeShapeType="1" noTextEdit="1"/>
              </p:cNvSpPr>
              <p:nvPr/>
            </p:nvSpPr>
            <p:spPr>
              <a:xfrm>
                <a:off x="4270061" y="2346401"/>
                <a:ext cx="2925288" cy="646331"/>
              </a:xfrm>
              <a:prstGeom prst="rect">
                <a:avLst/>
              </a:prstGeom>
              <a:blipFill>
                <a:blip r:embed="rId7"/>
                <a:stretch>
                  <a:fillRect l="-1732"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5C0CAFE-6724-4E3D-4E1F-2A5E61E32639}"/>
                  </a:ext>
                </a:extLst>
              </p:cNvPr>
              <p:cNvSpPr txBox="1"/>
              <p:nvPr/>
            </p:nvSpPr>
            <p:spPr>
              <a:xfrm>
                <a:off x="4281715" y="3481256"/>
                <a:ext cx="30037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r>
                        <a:rPr lang="en-CA" b="0" i="1" smtClean="0">
                          <a:latin typeface="Cambria Math" panose="02040503050406030204" pitchFamily="18" charset="0"/>
                        </a:rPr>
                        <m:t>=</m:t>
                      </m:r>
                      <m:r>
                        <a:rPr lang="en-CA" b="0" i="1" smtClean="0">
                          <a:latin typeface="Cambria Math" panose="02040503050406030204" pitchFamily="18" charset="0"/>
                        </a:rPr>
                        <m:t>𝑞𝑢𝑎𝑛𝑡𝑖𝑙𝑒</m:t>
                      </m:r>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𝐸</m:t>
                              </m:r>
                            </m:e>
                            <m:sub>
                              <m:r>
                                <a:rPr lang="en-CA" b="0" i="1" smtClean="0">
                                  <a:latin typeface="Cambria Math" panose="02040503050406030204" pitchFamily="18" charset="0"/>
                                </a:rPr>
                                <m:t>1</m:t>
                              </m:r>
                            </m:sub>
                          </m:sSub>
                          <m:r>
                            <a:rPr lang="en-CA" b="0" i="1" smtClean="0">
                              <a:latin typeface="Cambria Math" panose="02040503050406030204" pitchFamily="18" charset="0"/>
                            </a:rPr>
                            <m:t>,…, </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𝐸</m:t>
                              </m:r>
                            </m:e>
                            <m:sub>
                              <m:r>
                                <a:rPr lang="en-CA" b="0" i="1" smtClean="0">
                                  <a:latin typeface="Cambria Math" panose="02040503050406030204" pitchFamily="18" charset="0"/>
                                </a:rPr>
                                <m:t>𝑛</m:t>
                              </m:r>
                            </m:sub>
                          </m:sSub>
                        </m:e>
                      </m:d>
                      <m:r>
                        <a:rPr lang="en-CA" b="0" i="1" smtClean="0">
                          <a:latin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𝛼</m:t>
                      </m:r>
                      <m:r>
                        <a:rPr lang="en-CA"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25C0CAFE-6724-4E3D-4E1F-2A5E61E32639}"/>
                  </a:ext>
                </a:extLst>
              </p:cNvPr>
              <p:cNvSpPr txBox="1">
                <a:spLocks noRot="1" noChangeAspect="1" noMove="1" noResize="1" noEditPoints="1" noAdjustHandles="1" noChangeArrowheads="1" noChangeShapeType="1" noTextEdit="1"/>
              </p:cNvSpPr>
              <p:nvPr/>
            </p:nvSpPr>
            <p:spPr>
              <a:xfrm>
                <a:off x="4281715" y="3481256"/>
                <a:ext cx="3003771" cy="369332"/>
              </a:xfrm>
              <a:prstGeom prst="rect">
                <a:avLst/>
              </a:prstGeom>
              <a:blipFill>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BCC67D5-03AB-502F-292F-D880573F3DA7}"/>
                  </a:ext>
                </a:extLst>
              </p:cNvPr>
              <p:cNvSpPr txBox="1"/>
              <p:nvPr/>
            </p:nvSpPr>
            <p:spPr>
              <a:xfrm>
                <a:off x="4281715" y="4372546"/>
                <a:ext cx="3341079" cy="646331"/>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At least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1−</m:t>
                        </m:r>
                        <m:r>
                          <a:rPr lang="en-CA" b="0" i="1" smtClean="0">
                            <a:latin typeface="Cambria Math" panose="02040503050406030204" pitchFamily="18" charset="0"/>
                            <a:ea typeface="Cambria Math" panose="02040503050406030204" pitchFamily="18" charset="0"/>
                          </a:rPr>
                          <m:t>𝛼</m:t>
                        </m:r>
                      </m:e>
                    </m:d>
                    <m:r>
                      <a:rPr lang="en-CA" b="0" i="1" smtClean="0">
                        <a:latin typeface="Cambria Math" panose="02040503050406030204" pitchFamily="18" charset="0"/>
                      </a:rPr>
                      <m:t>%</m:t>
                    </m:r>
                  </m:oMath>
                </a14:m>
                <a:r>
                  <a:rPr lang="en-US" dirty="0"/>
                  <a:t> </a:t>
                </a:r>
                <a:r>
                  <a:rPr lang="en-US" dirty="0">
                    <a:latin typeface="Calibri Light" panose="020F0302020204030204" pitchFamily="34" charset="0"/>
                    <a:cs typeface="Calibri Light" panose="020F0302020204030204" pitchFamily="34" charset="0"/>
                  </a:rPr>
                  <a:t>of examples have their true scores above </a:t>
                </a:r>
                <a14:m>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oMath>
                </a14:m>
                <a:r>
                  <a:rPr lang="en-US" dirty="0"/>
                  <a:t>.</a:t>
                </a:r>
              </a:p>
            </p:txBody>
          </p:sp>
        </mc:Choice>
        <mc:Fallback xmlns="">
          <p:sp>
            <p:nvSpPr>
              <p:cNvPr id="11" name="TextBox 10">
                <a:extLst>
                  <a:ext uri="{FF2B5EF4-FFF2-40B4-BE49-F238E27FC236}">
                    <a16:creationId xmlns:a16="http://schemas.microsoft.com/office/drawing/2014/main" id="{FBCC67D5-03AB-502F-292F-D880573F3DA7}"/>
                  </a:ext>
                </a:extLst>
              </p:cNvPr>
              <p:cNvSpPr txBox="1">
                <a:spLocks noRot="1" noChangeAspect="1" noMove="1" noResize="1" noEditPoints="1" noAdjustHandles="1" noChangeArrowheads="1" noChangeShapeType="1" noTextEdit="1"/>
              </p:cNvSpPr>
              <p:nvPr/>
            </p:nvSpPr>
            <p:spPr>
              <a:xfrm>
                <a:off x="4281715" y="4372546"/>
                <a:ext cx="3341079" cy="646331"/>
              </a:xfrm>
              <a:prstGeom prst="rect">
                <a:avLst/>
              </a:prstGeom>
              <a:blipFill>
                <a:blip r:embed="rId9"/>
                <a:stretch>
                  <a:fillRect l="-1136" t="-384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D112DF-A369-D416-1A9B-4F8B1C5ADB0E}"/>
                  </a:ext>
                </a:extLst>
              </p:cNvPr>
              <p:cNvSpPr txBox="1"/>
              <p:nvPr/>
            </p:nvSpPr>
            <p:spPr>
              <a:xfrm>
                <a:off x="2166226" y="5328006"/>
                <a:ext cx="4350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CA" b="0" i="1" smtClean="0">
                              <a:solidFill>
                                <a:srgbClr val="C00000"/>
                              </a:solidFill>
                              <a:latin typeface="Cambria Math" panose="02040503050406030204" pitchFamily="18" charset="0"/>
                            </a:rPr>
                            <m:t>𝑦</m:t>
                          </m:r>
                        </m:e>
                        <m:sub>
                          <m:r>
                            <a:rPr lang="en-CA" b="0" i="1" smtClean="0">
                              <a:solidFill>
                                <a:srgbClr val="C00000"/>
                              </a:solidFill>
                              <a:latin typeface="Cambria Math" panose="02040503050406030204" pitchFamily="18" charset="0"/>
                            </a:rPr>
                            <m:t>𝑖</m:t>
                          </m:r>
                        </m:sub>
                      </m:sSub>
                    </m:oMath>
                  </m:oMathPara>
                </a14:m>
                <a:endParaRPr lang="en-US" dirty="0">
                  <a:solidFill>
                    <a:srgbClr val="C00000"/>
                  </a:solidFill>
                </a:endParaRPr>
              </a:p>
            </p:txBody>
          </p:sp>
        </mc:Choice>
        <mc:Fallback xmlns="">
          <p:sp>
            <p:nvSpPr>
              <p:cNvPr id="12" name="TextBox 11">
                <a:extLst>
                  <a:ext uri="{FF2B5EF4-FFF2-40B4-BE49-F238E27FC236}">
                    <a16:creationId xmlns:a16="http://schemas.microsoft.com/office/drawing/2014/main" id="{05D112DF-A369-D416-1A9B-4F8B1C5ADB0E}"/>
                  </a:ext>
                </a:extLst>
              </p:cNvPr>
              <p:cNvSpPr txBox="1">
                <a:spLocks noRot="1" noChangeAspect="1" noMove="1" noResize="1" noEditPoints="1" noAdjustHandles="1" noChangeArrowheads="1" noChangeShapeType="1" noTextEdit="1"/>
              </p:cNvSpPr>
              <p:nvPr/>
            </p:nvSpPr>
            <p:spPr>
              <a:xfrm>
                <a:off x="2166226" y="5328006"/>
                <a:ext cx="435054" cy="369332"/>
              </a:xfrm>
              <a:prstGeom prst="rect">
                <a:avLst/>
              </a:prstGeom>
              <a:blipFill>
                <a:blip r:embed="rId10"/>
                <a:stretch>
                  <a:fillRect b="-6667"/>
                </a:stretch>
              </a:blipFill>
            </p:spPr>
            <p:txBody>
              <a:bodyPr/>
              <a:lstStyle/>
              <a:p>
                <a:r>
                  <a:rPr lang="en-US">
                    <a:noFill/>
                  </a:rPr>
                  <a:t> </a:t>
                </a:r>
              </a:p>
            </p:txBody>
          </p:sp>
        </mc:Fallback>
      </mc:AlternateContent>
      <p:sp>
        <p:nvSpPr>
          <p:cNvPr id="13" name="Arc 12">
            <a:extLst>
              <a:ext uri="{FF2B5EF4-FFF2-40B4-BE49-F238E27FC236}">
                <a16:creationId xmlns:a16="http://schemas.microsoft.com/office/drawing/2014/main" id="{D01045F8-731B-E905-6C23-C4BB16072B6B}"/>
              </a:ext>
            </a:extLst>
          </p:cNvPr>
          <p:cNvSpPr/>
          <p:nvPr/>
        </p:nvSpPr>
        <p:spPr>
          <a:xfrm rot="16043088">
            <a:off x="2267811" y="3485646"/>
            <a:ext cx="736529" cy="586635"/>
          </a:xfrm>
          <a:prstGeom prst="arc">
            <a:avLst/>
          </a:prstGeom>
          <a:ln w="9525">
            <a:solidFill>
              <a:srgbClr val="C00000"/>
            </a:solidFill>
            <a:headEnd type="stealth"/>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0232F2A-1A3D-3CD6-F0C7-50B0FF13A910}"/>
                  </a:ext>
                </a:extLst>
              </p:cNvPr>
              <p:cNvSpPr txBox="1"/>
              <p:nvPr/>
            </p:nvSpPr>
            <p:spPr>
              <a:xfrm>
                <a:off x="2553440" y="3168350"/>
                <a:ext cx="4440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solidFill>
                                <a:srgbClr val="C00000"/>
                              </a:solidFill>
                              <a:latin typeface="Cambria Math" panose="02040503050406030204" pitchFamily="18" charset="0"/>
                            </a:rPr>
                          </m:ctrlPr>
                        </m:sSubPr>
                        <m:e>
                          <m:r>
                            <a:rPr lang="en-CA" i="1">
                              <a:solidFill>
                                <a:srgbClr val="C00000"/>
                              </a:solidFill>
                              <a:latin typeface="Cambria Math" panose="02040503050406030204" pitchFamily="18" charset="0"/>
                            </a:rPr>
                            <m:t>𝐸</m:t>
                          </m:r>
                        </m:e>
                        <m:sub>
                          <m:r>
                            <a:rPr lang="en-CA" b="0" i="1" smtClean="0">
                              <a:solidFill>
                                <a:srgbClr val="C00000"/>
                              </a:solidFill>
                              <a:latin typeface="Cambria Math" panose="02040503050406030204" pitchFamily="18" charset="0"/>
                            </a:rPr>
                            <m:t>𝑖</m:t>
                          </m:r>
                        </m:sub>
                      </m:sSub>
                    </m:oMath>
                  </m:oMathPara>
                </a14:m>
                <a:endParaRPr lang="en-US" dirty="0"/>
              </a:p>
            </p:txBody>
          </p:sp>
        </mc:Choice>
        <mc:Fallback xmlns="">
          <p:sp>
            <p:nvSpPr>
              <p:cNvPr id="15" name="TextBox 14">
                <a:extLst>
                  <a:ext uri="{FF2B5EF4-FFF2-40B4-BE49-F238E27FC236}">
                    <a16:creationId xmlns:a16="http://schemas.microsoft.com/office/drawing/2014/main" id="{70232F2A-1A3D-3CD6-F0C7-50B0FF13A910}"/>
                  </a:ext>
                </a:extLst>
              </p:cNvPr>
              <p:cNvSpPr txBox="1">
                <a:spLocks noRot="1" noChangeAspect="1" noMove="1" noResize="1" noEditPoints="1" noAdjustHandles="1" noChangeArrowheads="1" noChangeShapeType="1" noTextEdit="1"/>
              </p:cNvSpPr>
              <p:nvPr/>
            </p:nvSpPr>
            <p:spPr>
              <a:xfrm>
                <a:off x="2553440" y="3168350"/>
                <a:ext cx="444096"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6AFA101-C36C-4997-F7AB-4926110B633C}"/>
                  </a:ext>
                </a:extLst>
              </p:cNvPr>
              <p:cNvSpPr txBox="1"/>
              <p:nvPr/>
            </p:nvSpPr>
            <p:spPr>
              <a:xfrm>
                <a:off x="7967563" y="2335045"/>
                <a:ext cx="3527312" cy="369332"/>
              </a:xfrm>
              <a:prstGeom prst="rect">
                <a:avLst/>
              </a:prstGeom>
              <a:noFill/>
            </p:spPr>
            <p:txBody>
              <a:bodyPr wrap="none" rtlCol="0">
                <a:spAutoFit/>
              </a:bodyPr>
              <a:lstStyle/>
              <a:p>
                <a:r>
                  <a:rPr lang="en-US" dirty="0">
                    <a:latin typeface="Calibri Light" panose="020F0302020204030204" pitchFamily="34" charset="0"/>
                    <a:cs typeface="Calibri Light" panose="020F0302020204030204" pitchFamily="34" charset="0"/>
                  </a:rPr>
                  <a:t>3. Construct prediction set for </a:t>
                </a:r>
                <a14:m>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𝑥</m:t>
                        </m:r>
                      </m:e>
                      <m:sub>
                        <m:r>
                          <a:rPr lang="en-CA" b="0" i="1" smtClean="0">
                            <a:latin typeface="Cambria Math" panose="02040503050406030204" pitchFamily="18" charset="0"/>
                          </a:rPr>
                          <m:t>𝑛</m:t>
                        </m:r>
                        <m:r>
                          <a:rPr lang="en-CA" b="0" i="1" smtClean="0">
                            <a:latin typeface="Cambria Math" panose="02040503050406030204" pitchFamily="18" charset="0"/>
                          </a:rPr>
                          <m:t>+1</m:t>
                        </m:r>
                      </m:sub>
                    </m:sSub>
                  </m:oMath>
                </a14:m>
                <a:r>
                  <a:rPr lang="en-US" dirty="0">
                    <a:latin typeface="Calibri Light" panose="020F0302020204030204" pitchFamily="34" charset="0"/>
                    <a:cs typeface="Calibri Light" panose="020F0302020204030204" pitchFamily="34" charset="0"/>
                  </a:rPr>
                  <a:t> </a:t>
                </a:r>
              </a:p>
            </p:txBody>
          </p:sp>
        </mc:Choice>
        <mc:Fallback xmlns="">
          <p:sp>
            <p:nvSpPr>
              <p:cNvPr id="16" name="TextBox 15">
                <a:extLst>
                  <a:ext uri="{FF2B5EF4-FFF2-40B4-BE49-F238E27FC236}">
                    <a16:creationId xmlns:a16="http://schemas.microsoft.com/office/drawing/2014/main" id="{26AFA101-C36C-4997-F7AB-4926110B633C}"/>
                  </a:ext>
                </a:extLst>
              </p:cNvPr>
              <p:cNvSpPr txBox="1">
                <a:spLocks noRot="1" noChangeAspect="1" noMove="1" noResize="1" noEditPoints="1" noAdjustHandles="1" noChangeArrowheads="1" noChangeShapeType="1" noTextEdit="1"/>
              </p:cNvSpPr>
              <p:nvPr/>
            </p:nvSpPr>
            <p:spPr>
              <a:xfrm>
                <a:off x="7967563" y="2335045"/>
                <a:ext cx="3527312" cy="369332"/>
              </a:xfrm>
              <a:prstGeom prst="rect">
                <a:avLst/>
              </a:prstGeom>
              <a:blipFill>
                <a:blip r:embed="rId12"/>
                <a:stretch>
                  <a:fillRect l="-1434" t="-6452"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8788D55-D40E-A1D3-BD89-14C8794D211F}"/>
                  </a:ext>
                </a:extLst>
              </p:cNvPr>
              <p:cNvSpPr txBox="1"/>
              <p:nvPr/>
            </p:nvSpPr>
            <p:spPr>
              <a:xfrm>
                <a:off x="7967563" y="3074533"/>
                <a:ext cx="3828143" cy="646331"/>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CA" i="1">
                            <a:latin typeface="Cambria Math" panose="02040503050406030204" pitchFamily="18" charset="0"/>
                          </a:rPr>
                          <m:t>𝑛</m:t>
                        </m:r>
                        <m:r>
                          <a:rPr lang="en-CA" i="1">
                            <a:latin typeface="Cambria Math" panose="02040503050406030204" pitchFamily="18" charset="0"/>
                          </a:rPr>
                          <m:t>+1</m:t>
                        </m:r>
                      </m:sub>
                    </m:sSub>
                    <m:r>
                      <a:rPr lang="en-CA" b="0" i="1" smtClean="0">
                        <a:latin typeface="Cambria Math" panose="02040503050406030204" pitchFamily="18" charset="0"/>
                      </a:rPr>
                      <m:t>= </m:t>
                    </m:r>
                  </m:oMath>
                </a14:m>
                <a:r>
                  <a:rPr lang="en-US" dirty="0">
                    <a:latin typeface="Calibri Light" panose="020F0302020204030204" pitchFamily="34" charset="0"/>
                    <a:cs typeface="Calibri Light" panose="020F0302020204030204" pitchFamily="34" charset="0"/>
                  </a:rPr>
                  <a:t>{All classes whose score exceeds </a:t>
                </a:r>
                <a14:m>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oMath>
                </a14:m>
                <a:r>
                  <a:rPr lang="en-US" dirty="0">
                    <a:latin typeface="Calibri Light" panose="020F0302020204030204" pitchFamily="34" charset="0"/>
                    <a:cs typeface="Calibri Light" panose="020F0302020204030204" pitchFamily="34" charset="0"/>
                  </a:rPr>
                  <a:t> when </a:t>
                </a:r>
                <a14:m>
                  <m:oMath xmlns:m="http://schemas.openxmlformats.org/officeDocument/2006/math">
                    <m:sSub>
                      <m:sSubPr>
                        <m:ctrlPr>
                          <a:rPr lang="en-CA" i="1">
                            <a:latin typeface="Cambria Math" panose="02040503050406030204" pitchFamily="18" charset="0"/>
                          </a:rPr>
                        </m:ctrlPr>
                      </m:sSubPr>
                      <m:e>
                        <m:r>
                          <a:rPr lang="en-CA" i="1">
                            <a:latin typeface="Cambria Math" panose="02040503050406030204" pitchFamily="18" charset="0"/>
                          </a:rPr>
                          <m:t>𝑥</m:t>
                        </m:r>
                      </m:e>
                      <m:sub>
                        <m:r>
                          <a:rPr lang="en-CA" i="1">
                            <a:latin typeface="Cambria Math" panose="02040503050406030204" pitchFamily="18" charset="0"/>
                          </a:rPr>
                          <m:t>𝑛</m:t>
                        </m:r>
                        <m:r>
                          <a:rPr lang="en-CA" i="1">
                            <a:latin typeface="Cambria Math" panose="02040503050406030204" pitchFamily="18" charset="0"/>
                          </a:rPr>
                          <m:t>+1</m:t>
                        </m:r>
                      </m:sub>
                    </m:sSub>
                  </m:oMath>
                </a14:m>
                <a:r>
                  <a:rPr lang="en-US" dirty="0">
                    <a:latin typeface="Calibri Light" panose="020F0302020204030204" pitchFamily="34" charset="0"/>
                    <a:cs typeface="Calibri Light" panose="020F0302020204030204" pitchFamily="34" charset="0"/>
                  </a:rPr>
                  <a:t> is the input} </a:t>
                </a:r>
              </a:p>
            </p:txBody>
          </p:sp>
        </mc:Choice>
        <mc:Fallback xmlns="">
          <p:sp>
            <p:nvSpPr>
              <p:cNvPr id="17" name="TextBox 16">
                <a:extLst>
                  <a:ext uri="{FF2B5EF4-FFF2-40B4-BE49-F238E27FC236}">
                    <a16:creationId xmlns:a16="http://schemas.microsoft.com/office/drawing/2014/main" id="{88788D55-D40E-A1D3-BD89-14C8794D211F}"/>
                  </a:ext>
                </a:extLst>
              </p:cNvPr>
              <p:cNvSpPr txBox="1">
                <a:spLocks noRot="1" noChangeAspect="1" noMove="1" noResize="1" noEditPoints="1" noAdjustHandles="1" noChangeArrowheads="1" noChangeShapeType="1" noTextEdit="1"/>
              </p:cNvSpPr>
              <p:nvPr/>
            </p:nvSpPr>
            <p:spPr>
              <a:xfrm>
                <a:off x="7967563" y="3074533"/>
                <a:ext cx="3828143" cy="646331"/>
              </a:xfrm>
              <a:prstGeom prst="rect">
                <a:avLst/>
              </a:prstGeom>
              <a:blipFill>
                <a:blip r:embed="rId13"/>
                <a:stretch>
                  <a:fillRect t="-1923" r="-2649" b="-15385"/>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691C1EE9-34EA-FA0D-96FE-22354F1C86F8}"/>
              </a:ext>
            </a:extLst>
          </p:cNvPr>
          <p:cNvGrpSpPr/>
          <p:nvPr/>
        </p:nvGrpSpPr>
        <p:grpSpPr>
          <a:xfrm>
            <a:off x="8073371" y="3850588"/>
            <a:ext cx="3042744" cy="1994982"/>
            <a:chOff x="6586309" y="3914310"/>
            <a:chExt cx="2503461" cy="1994982"/>
          </a:xfrm>
          <a:effectLst/>
        </p:grpSpPr>
        <mc:AlternateContent xmlns:mc="http://schemas.openxmlformats.org/markup-compatibility/2006" xmlns:a14="http://schemas.microsoft.com/office/drawing/2010/main">
          <mc:Choice Requires="a14">
            <p:graphicFrame>
              <p:nvGraphicFramePr>
                <p:cNvPr id="20" name="Content Placeholder 7">
                  <a:extLst>
                    <a:ext uri="{FF2B5EF4-FFF2-40B4-BE49-F238E27FC236}">
                      <a16:creationId xmlns:a16="http://schemas.microsoft.com/office/drawing/2014/main" id="{0F4B11C8-5ADA-A7C3-1FA0-5066B68C94DD}"/>
                    </a:ext>
                  </a:extLst>
                </p:cNvPr>
                <p:cNvGraphicFramePr>
                  <a:graphicFrameLocks/>
                </p:cNvGraphicFramePr>
                <p:nvPr>
                  <p:extLst>
                    <p:ext uri="{D42A27DB-BD31-4B8C-83A1-F6EECF244321}">
                      <p14:modId xmlns:p14="http://schemas.microsoft.com/office/powerpoint/2010/main" val="1748425734"/>
                    </p:ext>
                  </p:extLst>
                </p:nvPr>
              </p:nvGraphicFramePr>
              <p:xfrm>
                <a:off x="6814214" y="3914310"/>
                <a:ext cx="2275556" cy="1994982"/>
              </p:xfrm>
              <a:graphic>
                <a:graphicData uri="http://schemas.openxmlformats.org/drawingml/2006/chart">
                  <c:chart xmlns:c="http://schemas.openxmlformats.org/drawingml/2006/chart" xmlns:r="http://schemas.openxmlformats.org/officeDocument/2006/relationships" r:id="rId14"/>
                </a:graphicData>
              </a:graphic>
            </p:graphicFrame>
          </mc:Choice>
          <mc:Fallback xmlns="">
            <p:graphicFrame>
              <p:nvGraphicFramePr>
                <p:cNvPr id="20" name="Content Placeholder 7">
                  <a:extLst>
                    <a:ext uri="{FF2B5EF4-FFF2-40B4-BE49-F238E27FC236}">
                      <a16:creationId xmlns:a16="http://schemas.microsoft.com/office/drawing/2014/main" id="{0F4B11C8-5ADA-A7C3-1FA0-5066B68C94DD}"/>
                    </a:ext>
                  </a:extLst>
                </p:cNvPr>
                <p:cNvGraphicFramePr>
                  <a:graphicFrameLocks/>
                </p:cNvGraphicFramePr>
                <p:nvPr>
                  <p:extLst>
                    <p:ext uri="{D42A27DB-BD31-4B8C-83A1-F6EECF244321}">
                      <p14:modId xmlns:p14="http://schemas.microsoft.com/office/powerpoint/2010/main" val="1748425734"/>
                    </p:ext>
                  </p:extLst>
                </p:nvPr>
              </p:nvGraphicFramePr>
              <p:xfrm>
                <a:off x="6814214" y="3914310"/>
                <a:ext cx="2275556" cy="1994982"/>
              </p:xfrm>
              <a:graphic>
                <a:graphicData uri="http://schemas.openxmlformats.org/drawingml/2006/chart">
                  <c:chart xmlns:c="http://schemas.openxmlformats.org/drawingml/2006/chart" xmlns:r="http://schemas.openxmlformats.org/officeDocument/2006/relationships" r:id="rId15"/>
                </a:graphicData>
              </a:graphic>
            </p:graphicFrame>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15A850E-0422-D6FA-535F-916D8EB08F9B}"/>
                    </a:ext>
                  </a:extLst>
                </p:cNvPr>
                <p:cNvSpPr txBox="1"/>
                <p:nvPr/>
              </p:nvSpPr>
              <p:spPr>
                <a:xfrm rot="16200000">
                  <a:off x="5991702" y="4662262"/>
                  <a:ext cx="1417119" cy="227905"/>
                </a:xfrm>
                <a:prstGeom prst="rect">
                  <a:avLst/>
                </a:prstGeom>
                <a:noFill/>
                <a:ln>
                  <a:noFill/>
                </a:ln>
              </p:spPr>
              <p:txBody>
                <a:bodyPr wrap="none" lIns="0" tIns="0" rIns="0" bIns="0" rtlCol="0">
                  <a:spAutoFit/>
                </a:bodyPr>
                <a:lstStyle/>
                <a:p>
                  <a:r>
                    <a:rPr lang="en-CA" b="0" dirty="0">
                      <a:solidFill>
                        <a:schemeClr val="tx1">
                          <a:lumMod val="65000"/>
                          <a:lumOff val="35000"/>
                        </a:schemeClr>
                      </a:solidFill>
                    </a:rPr>
                    <a:t>Score: </a:t>
                  </a:r>
                  <a14:m>
                    <m:oMath xmlns:m="http://schemas.openxmlformats.org/officeDocument/2006/math">
                      <m:r>
                        <a:rPr lang="en-CA" b="0" i="1" smtClean="0">
                          <a:solidFill>
                            <a:schemeClr val="tx1">
                              <a:lumMod val="65000"/>
                              <a:lumOff val="35000"/>
                            </a:schemeClr>
                          </a:solidFill>
                          <a:latin typeface="Cambria Math" panose="02040503050406030204" pitchFamily="18" charset="0"/>
                        </a:rPr>
                        <m:t>𝑝</m:t>
                      </m:r>
                      <m:r>
                        <a:rPr lang="en-CA" b="0" i="1" smtClean="0">
                          <a:solidFill>
                            <a:schemeClr val="tx1">
                              <a:lumMod val="65000"/>
                              <a:lumOff val="35000"/>
                            </a:schemeClr>
                          </a:solidFill>
                          <a:latin typeface="Cambria Math" panose="02040503050406030204" pitchFamily="18" charset="0"/>
                        </a:rPr>
                        <m:t>(</m:t>
                      </m:r>
                      <m:sSub>
                        <m:sSubPr>
                          <m:ctrlPr>
                            <a:rPr lang="en-CA" b="0" i="1" smtClean="0">
                              <a:solidFill>
                                <a:schemeClr val="tx1">
                                  <a:lumMod val="65000"/>
                                  <a:lumOff val="35000"/>
                                </a:schemeClr>
                              </a:solidFill>
                              <a:latin typeface="Cambria Math" panose="02040503050406030204" pitchFamily="18" charset="0"/>
                            </a:rPr>
                          </m:ctrlPr>
                        </m:sSubPr>
                        <m:e>
                          <m:r>
                            <a:rPr lang="en-CA" b="0" i="1" smtClean="0">
                              <a:solidFill>
                                <a:schemeClr val="tx1">
                                  <a:lumMod val="65000"/>
                                  <a:lumOff val="35000"/>
                                </a:schemeClr>
                              </a:solidFill>
                              <a:latin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rPr>
                            <m:t>𝑛</m:t>
                          </m:r>
                          <m:r>
                            <a:rPr lang="en-CA" b="0" i="1" smtClean="0">
                              <a:solidFill>
                                <a:schemeClr val="tx1">
                                  <a:lumMod val="65000"/>
                                  <a:lumOff val="35000"/>
                                </a:schemeClr>
                              </a:solidFill>
                              <a:latin typeface="Cambria Math" panose="02040503050406030204" pitchFamily="18" charset="0"/>
                            </a:rPr>
                            <m:t>+1</m:t>
                          </m:r>
                        </m:sub>
                      </m:sSub>
                      <m:r>
                        <a:rPr lang="en-CA" b="0" i="1" smtClean="0">
                          <a:solidFill>
                            <a:schemeClr val="tx1">
                              <a:lumMod val="65000"/>
                              <a:lumOff val="35000"/>
                            </a:schemeClr>
                          </a:solidFill>
                          <a:latin typeface="Cambria Math" panose="02040503050406030204" pitchFamily="18" charset="0"/>
                        </a:rPr>
                        <m:t>)</m:t>
                      </m:r>
                    </m:oMath>
                  </a14:m>
                  <a:endParaRPr lang="en-US" dirty="0">
                    <a:solidFill>
                      <a:schemeClr val="tx1">
                        <a:lumMod val="65000"/>
                        <a:lumOff val="35000"/>
                      </a:schemeClr>
                    </a:solidFill>
                  </a:endParaRPr>
                </a:p>
              </p:txBody>
            </p:sp>
          </mc:Choice>
          <mc:Fallback xmlns="">
            <p:sp>
              <p:nvSpPr>
                <p:cNvPr id="21" name="TextBox 20">
                  <a:extLst>
                    <a:ext uri="{FF2B5EF4-FFF2-40B4-BE49-F238E27FC236}">
                      <a16:creationId xmlns:a16="http://schemas.microsoft.com/office/drawing/2014/main" id="{115A850E-0422-D6FA-535F-916D8EB08F9B}"/>
                    </a:ext>
                  </a:extLst>
                </p:cNvPr>
                <p:cNvSpPr txBox="1">
                  <a:spLocks noRot="1" noChangeAspect="1" noMove="1" noResize="1" noEditPoints="1" noAdjustHandles="1" noChangeArrowheads="1" noChangeShapeType="1" noTextEdit="1"/>
                </p:cNvSpPr>
                <p:nvPr/>
              </p:nvSpPr>
              <p:spPr>
                <a:xfrm rot="16200000">
                  <a:off x="5991702" y="4662262"/>
                  <a:ext cx="1417119" cy="227905"/>
                </a:xfrm>
                <a:prstGeom prst="rect">
                  <a:avLst/>
                </a:prstGeom>
                <a:blipFill>
                  <a:blip r:embed="rId16"/>
                  <a:stretch>
                    <a:fillRect l="-26087" t="-7143" r="-52174" b="-10714"/>
                  </a:stretch>
                </a:blipFill>
                <a:ln>
                  <a:noFill/>
                </a:ln>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A0B8245A-BEF5-F793-9097-E79A1BA464FE}"/>
              </a:ext>
            </a:extLst>
          </p:cNvPr>
          <p:cNvGrpSpPr/>
          <p:nvPr/>
        </p:nvGrpSpPr>
        <p:grpSpPr>
          <a:xfrm>
            <a:off x="8444753" y="4595977"/>
            <a:ext cx="2932613" cy="369332"/>
            <a:chOff x="8444753" y="4649765"/>
            <a:chExt cx="2932613" cy="369332"/>
          </a:xfrm>
        </p:grpSpPr>
        <p:cxnSp>
          <p:nvCxnSpPr>
            <p:cNvPr id="23" name="Straight Connector 22">
              <a:extLst>
                <a:ext uri="{FF2B5EF4-FFF2-40B4-BE49-F238E27FC236}">
                  <a16:creationId xmlns:a16="http://schemas.microsoft.com/office/drawing/2014/main" id="{E7295960-2930-A7A6-B964-A67035F22B92}"/>
                </a:ext>
              </a:extLst>
            </p:cNvPr>
            <p:cNvCxnSpPr>
              <a:cxnSpLocks/>
            </p:cNvCxnSpPr>
            <p:nvPr/>
          </p:nvCxnSpPr>
          <p:spPr>
            <a:xfrm>
              <a:off x="8444753" y="4834431"/>
              <a:ext cx="2590857" cy="0"/>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462008C-4D52-228D-51BA-3900C53D91A1}"/>
                    </a:ext>
                  </a:extLst>
                </p:cNvPr>
                <p:cNvSpPr txBox="1"/>
                <p:nvPr/>
              </p:nvSpPr>
              <p:spPr>
                <a:xfrm>
                  <a:off x="11007778" y="4649765"/>
                  <a:ext cx="3695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rgbClr val="C00000"/>
                                </a:solidFill>
                                <a:latin typeface="Cambria Math" panose="02040503050406030204" pitchFamily="18" charset="0"/>
                              </a:rPr>
                            </m:ctrlPr>
                          </m:accPr>
                          <m:e>
                            <m:r>
                              <a:rPr lang="en-CA" b="0" i="1" smtClean="0">
                                <a:solidFill>
                                  <a:srgbClr val="C00000"/>
                                </a:solidFill>
                                <a:latin typeface="Cambria Math" panose="02040503050406030204" pitchFamily="18" charset="0"/>
                              </a:rPr>
                              <m:t>𝑞</m:t>
                            </m:r>
                          </m:e>
                        </m:acc>
                      </m:oMath>
                    </m:oMathPara>
                  </a14:m>
                  <a:endParaRPr lang="en-US" dirty="0">
                    <a:solidFill>
                      <a:srgbClr val="C00000"/>
                    </a:solidFill>
                  </a:endParaRPr>
                </a:p>
              </p:txBody>
            </p:sp>
          </mc:Choice>
          <mc:Fallback xmlns="">
            <p:sp>
              <p:nvSpPr>
                <p:cNvPr id="25" name="TextBox 24">
                  <a:extLst>
                    <a:ext uri="{FF2B5EF4-FFF2-40B4-BE49-F238E27FC236}">
                      <a16:creationId xmlns:a16="http://schemas.microsoft.com/office/drawing/2014/main" id="{E462008C-4D52-228D-51BA-3900C53D91A1}"/>
                    </a:ext>
                  </a:extLst>
                </p:cNvPr>
                <p:cNvSpPr txBox="1">
                  <a:spLocks noRot="1" noChangeAspect="1" noMove="1" noResize="1" noEditPoints="1" noAdjustHandles="1" noChangeArrowheads="1" noChangeShapeType="1" noTextEdit="1"/>
                </p:cNvSpPr>
                <p:nvPr/>
              </p:nvSpPr>
              <p:spPr>
                <a:xfrm>
                  <a:off x="11007778" y="4649765"/>
                  <a:ext cx="369588" cy="369332"/>
                </a:xfrm>
                <a:prstGeom prst="rect">
                  <a:avLst/>
                </a:prstGeom>
                <a:blipFill>
                  <a:blip r:embed="rId17"/>
                  <a:stretch>
                    <a:fillRect b="-645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121C512-87F4-49BF-392F-14737A1C074A}"/>
                  </a:ext>
                </a:extLst>
              </p:cNvPr>
              <p:cNvSpPr txBox="1"/>
              <p:nvPr/>
            </p:nvSpPr>
            <p:spPr>
              <a:xfrm>
                <a:off x="8762400" y="5845570"/>
                <a:ext cx="16734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m:t>
                          </m:r>
                        </m:e>
                        <m:sub>
                          <m:r>
                            <a:rPr lang="en-CA" i="1">
                              <a:solidFill>
                                <a:srgbClr val="C00000"/>
                              </a:solidFill>
                              <a:latin typeface="Cambria Math" panose="02040503050406030204" pitchFamily="18" charset="0"/>
                            </a:rPr>
                            <m:t>𝑛</m:t>
                          </m:r>
                          <m:r>
                            <a:rPr lang="en-CA" i="1">
                              <a:solidFill>
                                <a:srgbClr val="C00000"/>
                              </a:solidFill>
                              <a:latin typeface="Cambria Math" panose="02040503050406030204" pitchFamily="18" charset="0"/>
                            </a:rPr>
                            <m:t>+1</m:t>
                          </m:r>
                        </m:sub>
                      </m:sSub>
                      <m:r>
                        <a:rPr lang="en-CA" b="0" i="1" smtClean="0">
                          <a:solidFill>
                            <a:srgbClr val="C00000"/>
                          </a:solidFill>
                          <a:latin typeface="Cambria Math" panose="02040503050406030204" pitchFamily="18" charset="0"/>
                        </a:rPr>
                        <m:t>={2, 4, 7}</m:t>
                      </m:r>
                    </m:oMath>
                  </m:oMathPara>
                </a14:m>
                <a:endParaRPr lang="en-US" dirty="0">
                  <a:solidFill>
                    <a:srgbClr val="C00000"/>
                  </a:solidFill>
                </a:endParaRPr>
              </a:p>
            </p:txBody>
          </p:sp>
        </mc:Choice>
        <mc:Fallback xmlns="">
          <p:sp>
            <p:nvSpPr>
              <p:cNvPr id="26" name="TextBox 25">
                <a:extLst>
                  <a:ext uri="{FF2B5EF4-FFF2-40B4-BE49-F238E27FC236}">
                    <a16:creationId xmlns:a16="http://schemas.microsoft.com/office/drawing/2014/main" id="{C121C512-87F4-49BF-392F-14737A1C074A}"/>
                  </a:ext>
                </a:extLst>
              </p:cNvPr>
              <p:cNvSpPr txBox="1">
                <a:spLocks noRot="1" noChangeAspect="1" noMove="1" noResize="1" noEditPoints="1" noAdjustHandles="1" noChangeArrowheads="1" noChangeShapeType="1" noTextEdit="1"/>
              </p:cNvSpPr>
              <p:nvPr/>
            </p:nvSpPr>
            <p:spPr>
              <a:xfrm>
                <a:off x="8762400" y="5845570"/>
                <a:ext cx="1673471" cy="369332"/>
              </a:xfrm>
              <a:prstGeom prst="rect">
                <a:avLst/>
              </a:prstGeom>
              <a:blipFill>
                <a:blip r:embed="rId18"/>
                <a:stretch>
                  <a:fillRect b="-13333"/>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C19BE2C-611C-8C05-C7F4-B1CE32970896}"/>
              </a:ext>
            </a:extLst>
          </p:cNvPr>
          <p:cNvSpPr txBox="1"/>
          <p:nvPr/>
        </p:nvSpPr>
        <p:spPr>
          <a:xfrm>
            <a:off x="4650837" y="438146"/>
            <a:ext cx="2532394" cy="461665"/>
          </a:xfrm>
          <a:prstGeom prst="rect">
            <a:avLst/>
          </a:prstGeom>
          <a:noFill/>
        </p:spPr>
        <p:txBody>
          <a:bodyPr wrap="square" rtlCol="0">
            <a:spAutoFit/>
          </a:bodyPr>
          <a:lstStyle/>
          <a:p>
            <a:r>
              <a:rPr lang="en-CA" sz="2400" dirty="0">
                <a:solidFill>
                  <a:schemeClr val="accent2">
                    <a:lumMod val="50000"/>
                  </a:schemeClr>
                </a:solidFill>
                <a:latin typeface="Calibri Light" panose="020F0302020204030204" pitchFamily="34" charset="0"/>
                <a:cs typeface="Calibri Light" panose="020F0302020204030204" pitchFamily="34" charset="0"/>
              </a:rPr>
              <a:t>[Vovk et al., 2005]</a:t>
            </a:r>
          </a:p>
        </p:txBody>
      </p:sp>
      <p:sp>
        <p:nvSpPr>
          <p:cNvPr id="30" name="TextBox 29">
            <a:extLst>
              <a:ext uri="{FF2B5EF4-FFF2-40B4-BE49-F238E27FC236}">
                <a16:creationId xmlns:a16="http://schemas.microsoft.com/office/drawing/2014/main" id="{D7626057-0B4C-3AEC-C24C-0024C16BAF35}"/>
              </a:ext>
            </a:extLst>
          </p:cNvPr>
          <p:cNvSpPr txBox="1"/>
          <p:nvPr/>
        </p:nvSpPr>
        <p:spPr>
          <a:xfrm>
            <a:off x="609442" y="6359490"/>
            <a:ext cx="4382097" cy="338554"/>
          </a:xfrm>
          <a:prstGeom prst="rect">
            <a:avLst/>
          </a:prstGeom>
          <a:noFill/>
        </p:spPr>
        <p:txBody>
          <a:bodyPr wrap="none" rtlCol="0">
            <a:spAutoFit/>
          </a:bodyPr>
          <a:lstStyle/>
          <a:p>
            <a:r>
              <a:rPr lang="en-US" sz="1600" i="1" u="sng" dirty="0">
                <a:latin typeface="Arial" panose="020B0604020202020204" pitchFamily="34" charset="0"/>
                <a:cs typeface="Arial" panose="020B0604020202020204" pitchFamily="34" charset="0"/>
              </a:rPr>
              <a:t>Slide credit: Anastasios Nikolas Angelopoulos </a:t>
            </a:r>
          </a:p>
        </p:txBody>
      </p:sp>
      <p:sp>
        <p:nvSpPr>
          <p:cNvPr id="22" name="Slide Number Placeholder 21">
            <a:extLst>
              <a:ext uri="{FF2B5EF4-FFF2-40B4-BE49-F238E27FC236}">
                <a16:creationId xmlns:a16="http://schemas.microsoft.com/office/drawing/2014/main" id="{16646FC6-2B90-4AA9-79FF-9114D7862BA2}"/>
              </a:ext>
            </a:extLst>
          </p:cNvPr>
          <p:cNvSpPr>
            <a:spLocks noGrp="1"/>
          </p:cNvSpPr>
          <p:nvPr>
            <p:ph type="sldNum" sz="quarter" idx="12"/>
          </p:nvPr>
        </p:nvSpPr>
        <p:spPr/>
        <p:txBody>
          <a:bodyPr/>
          <a:lstStyle/>
          <a:p>
            <a:fld id="{7DCFCEEF-06EB-4445-B7E9-CF841A7AC1E2}" type="slidenum">
              <a:rPr lang="en-US" smtClean="0"/>
              <a:pPr/>
              <a:t>19</a:t>
            </a:fld>
            <a:r>
              <a:rPr lang="en-US"/>
              <a:t> / 13</a:t>
            </a:r>
            <a:endParaRPr lang="en-US" dirty="0"/>
          </a:p>
        </p:txBody>
      </p:sp>
    </p:spTree>
    <p:extLst>
      <p:ext uri="{BB962C8B-B14F-4D97-AF65-F5344CB8AC3E}">
        <p14:creationId xmlns:p14="http://schemas.microsoft.com/office/powerpoint/2010/main" val="3057315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1217-BB73-E7AF-2D64-AB5B72F9898B}"/>
              </a:ext>
            </a:extLst>
          </p:cNvPr>
          <p:cNvSpPr>
            <a:spLocks noGrp="1"/>
          </p:cNvSpPr>
          <p:nvPr>
            <p:ph type="title"/>
          </p:nvPr>
        </p:nvSpPr>
        <p:spPr/>
        <p:txBody>
          <a:bodyPr/>
          <a:lstStyle/>
          <a:p>
            <a:r>
              <a:rPr lang="en-US" dirty="0"/>
              <a:t>Conformal Prediction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007980-7D70-0B1F-866A-6F4BF0CEA4BA}"/>
                  </a:ext>
                </a:extLst>
              </p:cNvPr>
              <p:cNvSpPr>
                <a:spLocks noGrp="1"/>
              </p:cNvSpPr>
              <p:nvPr>
                <p:ph idx="1"/>
              </p:nvPr>
            </p:nvSpPr>
            <p:spPr/>
            <p:txBody>
              <a:bodyPr>
                <a:normAutofit/>
              </a:bodyPr>
              <a:lstStyle/>
              <a:p>
                <a:pPr>
                  <a:lnSpc>
                    <a:spcPct val="120000"/>
                  </a:lnSpc>
                </a:pPr>
                <a:r>
                  <a:rPr lang="en-US" sz="2000" dirty="0"/>
                  <a:t>For a given </a:t>
                </a:r>
              </a:p>
              <a:p>
                <a:pPr lvl="1">
                  <a:lnSpc>
                    <a:spcPct val="120000"/>
                  </a:lnSpc>
                </a:pPr>
                <a:r>
                  <a:rPr lang="en-US" sz="1800" dirty="0"/>
                  <a:t>Classification model </a:t>
                </a:r>
                <a14:m>
                  <m:oMath xmlns:m="http://schemas.openxmlformats.org/officeDocument/2006/math">
                    <m:r>
                      <a:rPr lang="en-US" sz="1800" i="1">
                        <a:latin typeface="Cambria Math" panose="02040503050406030204" pitchFamily="18" charset="0"/>
                        <a:ea typeface="Cambria Math" panose="02040503050406030204" pitchFamily="18" charset="0"/>
                      </a:rPr>
                      <m:t>ℳ</m:t>
                    </m:r>
                  </m:oMath>
                </a14:m>
                <a:r>
                  <a:rPr lang="en-US" sz="1800" dirty="0"/>
                  <a:t> estimating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ℳ</m:t>
                        </m:r>
                      </m:e>
                      <m:sub>
                        <m:r>
                          <a:rPr lang="en-CA" sz="1800" b="0" i="1" smtClean="0">
                            <a:latin typeface="Cambria Math" panose="02040503050406030204" pitchFamily="18" charset="0"/>
                            <a:ea typeface="Cambria Math" panose="02040503050406030204" pitchFamily="18" charset="0"/>
                          </a:rPr>
                          <m:t>𝑦</m:t>
                        </m:r>
                      </m:sub>
                    </m:sSub>
                    <m:d>
                      <m:dPr>
                        <m:ctrlPr>
                          <a:rPr lang="en-CA" sz="1800" b="0" i="1" smtClean="0">
                            <a:latin typeface="Cambria Math" panose="02040503050406030204" pitchFamily="18" charset="0"/>
                            <a:ea typeface="Cambria Math" panose="02040503050406030204" pitchFamily="18" charset="0"/>
                          </a:rPr>
                        </m:ctrlPr>
                      </m:dPr>
                      <m:e>
                        <m:r>
                          <a:rPr lang="en-CA" sz="1800" b="0" i="1" smtClean="0">
                            <a:latin typeface="Cambria Math" panose="02040503050406030204" pitchFamily="18" charset="0"/>
                            <a:ea typeface="Cambria Math" panose="02040503050406030204" pitchFamily="18" charset="0"/>
                          </a:rPr>
                          <m:t>𝑥</m:t>
                        </m:r>
                      </m:e>
                    </m:d>
                    <m:r>
                      <a:rPr lang="en-CA" sz="1800" b="0" i="1" smtClean="0">
                        <a:latin typeface="Cambria Math" panose="02040503050406030204" pitchFamily="18" charset="0"/>
                        <a:ea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ℙ</m:t>
                    </m:r>
                    <m:r>
                      <a:rPr lang="en-CA" sz="1800" b="0" i="1" smtClean="0">
                        <a:latin typeface="Cambria Math" panose="02040503050406030204" pitchFamily="18" charset="0"/>
                        <a:ea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𝒴</m:t>
                    </m:r>
                    <m:r>
                      <a:rPr lang="en-CA" sz="1800" b="0" i="1" smtClean="0">
                        <a:latin typeface="Cambria Math" panose="02040503050406030204" pitchFamily="18" charset="0"/>
                        <a:ea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𝑦</m:t>
                    </m:r>
                    <m:r>
                      <a:rPr lang="en-CA" sz="1800" b="0" i="1" smtClean="0">
                        <a:latin typeface="Cambria Math" panose="02040503050406030204" pitchFamily="18" charset="0"/>
                        <a:ea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𝒳</m:t>
                    </m:r>
                    <m:r>
                      <a:rPr lang="en-CA" sz="1800" b="0" i="1" smtClean="0">
                        <a:latin typeface="Cambria Math" panose="02040503050406030204" pitchFamily="18" charset="0"/>
                        <a:ea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𝑥</m:t>
                    </m:r>
                    <m:r>
                      <a:rPr lang="en-CA" sz="1800" b="0" i="1" smtClean="0">
                        <a:latin typeface="Cambria Math" panose="02040503050406030204" pitchFamily="18" charset="0"/>
                        <a:ea typeface="Cambria Math" panose="02040503050406030204" pitchFamily="18" charset="0"/>
                      </a:rPr>
                      <m:t>]</m:t>
                    </m:r>
                  </m:oMath>
                </a14:m>
                <a:r>
                  <a:rPr lang="en-US" sz="1800" dirty="0"/>
                  <a:t> (black box model)</a:t>
                </a:r>
              </a:p>
              <a:p>
                <a:pPr lvl="1">
                  <a:lnSpc>
                    <a:spcPct val="120000"/>
                  </a:lnSpc>
                </a:pPr>
                <a:r>
                  <a:rPr lang="en-US" sz="1800" dirty="0"/>
                  <a:t>Split CP: An </a:t>
                </a:r>
                <a:r>
                  <a:rPr lang="en-US" sz="1800" dirty="0" err="1"/>
                  <a:t>i.i.d.</a:t>
                </a:r>
                <a:r>
                  <a:rPr lang="en-US" sz="1800" dirty="0"/>
                  <a:t> unseen hold-out set </a:t>
                </a:r>
                <a14:m>
                  <m:oMath xmlns:m="http://schemas.openxmlformats.org/officeDocument/2006/math">
                    <m:sSubSup>
                      <m:sSubSupPr>
                        <m:ctrlPr>
                          <a:rPr lang="en-CA" sz="1800" b="0" i="1" smtClean="0">
                            <a:latin typeface="Cambria Math" panose="02040503050406030204" pitchFamily="18" charset="0"/>
                          </a:rPr>
                        </m:ctrlPr>
                      </m:sSubSupPr>
                      <m:e>
                        <m:r>
                          <a:rPr lang="en-CA" sz="1800" i="1">
                            <a:latin typeface="Cambria Math" panose="02040503050406030204" pitchFamily="18" charset="0"/>
                          </a:rPr>
                          <m:t>{</m:t>
                        </m:r>
                        <m:d>
                          <m:dPr>
                            <m:ctrlPr>
                              <a:rPr lang="en-CA" sz="1800" i="1">
                                <a:latin typeface="Cambria Math" panose="02040503050406030204" pitchFamily="18" charset="0"/>
                              </a:rPr>
                            </m:ctrlPr>
                          </m:dPr>
                          <m:e>
                            <m:sSub>
                              <m:sSubPr>
                                <m:ctrlPr>
                                  <a:rPr lang="en-CA" sz="1800" i="1">
                                    <a:latin typeface="Cambria Math" panose="02040503050406030204" pitchFamily="18" charset="0"/>
                                  </a:rPr>
                                </m:ctrlPr>
                              </m:sSubPr>
                              <m:e>
                                <m:r>
                                  <a:rPr lang="en-CA" sz="1800" i="1">
                                    <a:latin typeface="Cambria Math" panose="02040503050406030204" pitchFamily="18" charset="0"/>
                                  </a:rPr>
                                  <m:t>𝑥</m:t>
                                </m:r>
                              </m:e>
                              <m:sub>
                                <m:r>
                                  <a:rPr lang="en-CA" sz="1800" i="1">
                                    <a:latin typeface="Cambria Math" panose="02040503050406030204" pitchFamily="18" charset="0"/>
                                  </a:rPr>
                                  <m:t>𝑖</m:t>
                                </m:r>
                              </m:sub>
                            </m:sSub>
                            <m:r>
                              <a:rPr lang="en-CA" sz="1800" i="1">
                                <a:latin typeface="Cambria Math" panose="02040503050406030204" pitchFamily="18" charset="0"/>
                              </a:rPr>
                              <m:t>,</m:t>
                            </m:r>
                            <m:sSub>
                              <m:sSubPr>
                                <m:ctrlPr>
                                  <a:rPr lang="en-CA" sz="1800" i="1">
                                    <a:latin typeface="Cambria Math" panose="02040503050406030204" pitchFamily="18" charset="0"/>
                                  </a:rPr>
                                </m:ctrlPr>
                              </m:sSubPr>
                              <m:e>
                                <m:r>
                                  <a:rPr lang="en-CA" sz="1800" i="1">
                                    <a:latin typeface="Cambria Math" panose="02040503050406030204" pitchFamily="18" charset="0"/>
                                  </a:rPr>
                                  <m:t>𝑦</m:t>
                                </m:r>
                              </m:e>
                              <m:sub>
                                <m:r>
                                  <a:rPr lang="en-CA" sz="1800" i="1">
                                    <a:latin typeface="Cambria Math" panose="02040503050406030204" pitchFamily="18" charset="0"/>
                                  </a:rPr>
                                  <m:t>𝑖</m:t>
                                </m:r>
                              </m:sub>
                            </m:sSub>
                          </m:e>
                        </m:d>
                        <m:r>
                          <a:rPr lang="en-CA" sz="1800" b="0" i="1" smtClean="0">
                            <a:latin typeface="Cambria Math" panose="02040503050406030204" pitchFamily="18" charset="0"/>
                          </a:rPr>
                          <m:t>}</m:t>
                        </m:r>
                      </m:e>
                      <m:sub>
                        <m:r>
                          <a:rPr lang="en-CA" sz="1800" b="0" i="1" smtClean="0">
                            <a:latin typeface="Cambria Math" panose="02040503050406030204" pitchFamily="18" charset="0"/>
                          </a:rPr>
                          <m:t>𝑖</m:t>
                        </m:r>
                        <m:r>
                          <a:rPr lang="en-CA" sz="1800" b="0" i="1" smtClean="0">
                            <a:latin typeface="Cambria Math" panose="02040503050406030204" pitchFamily="18" charset="0"/>
                          </a:rPr>
                          <m:t>=1</m:t>
                        </m:r>
                      </m:sub>
                      <m:sup>
                        <m:r>
                          <a:rPr lang="en-CA" sz="1800" b="0" i="1" smtClean="0">
                            <a:latin typeface="Cambria Math" panose="02040503050406030204" pitchFamily="18" charset="0"/>
                          </a:rPr>
                          <m:t>𝑛</m:t>
                        </m:r>
                      </m:sup>
                    </m:sSubSup>
                    <m:r>
                      <a:rPr lang="en-CA" sz="1800" b="0" i="1" smtClean="0">
                        <a:latin typeface="Cambria Math" panose="02040503050406030204" pitchFamily="18" charset="0"/>
                      </a:rPr>
                      <m:t>~</m:t>
                    </m:r>
                    <m:r>
                      <a:rPr lang="en-CA" sz="1800" b="0" i="1" smtClean="0">
                        <a:latin typeface="Cambria Math" panose="02040503050406030204" pitchFamily="18" charset="0"/>
                        <a:ea typeface="Cambria Math" panose="02040503050406030204" pitchFamily="18" charset="0"/>
                      </a:rPr>
                      <m:t>ℙ</m:t>
                    </m:r>
                  </m:oMath>
                </a14:m>
                <a:endParaRPr lang="en-US" sz="1800" dirty="0"/>
              </a:p>
              <a:p>
                <a:pPr lvl="1">
                  <a:lnSpc>
                    <a:spcPct val="120000"/>
                  </a:lnSpc>
                </a:pPr>
                <a:r>
                  <a:rPr lang="en-US" sz="1800" dirty="0"/>
                  <a:t>A new image </a:t>
                </a:r>
                <a14:m>
                  <m:oMath xmlns:m="http://schemas.openxmlformats.org/officeDocument/2006/math">
                    <m:sSub>
                      <m:sSubPr>
                        <m:ctrlPr>
                          <a:rPr lang="en-US" sz="1800" i="1" smtClean="0">
                            <a:latin typeface="Cambria Math" panose="02040503050406030204" pitchFamily="18" charset="0"/>
                          </a:rPr>
                        </m:ctrlPr>
                      </m:sSubPr>
                      <m:e>
                        <m:r>
                          <a:rPr lang="en-CA" sz="1800" b="0" i="1" smtClean="0">
                            <a:latin typeface="Cambria Math" panose="02040503050406030204" pitchFamily="18" charset="0"/>
                          </a:rPr>
                          <m:t>𝑥</m:t>
                        </m:r>
                      </m:e>
                      <m:sub>
                        <m:r>
                          <a:rPr lang="en-CA" sz="1800" b="0" i="1" smtClean="0">
                            <a:latin typeface="Cambria Math" panose="02040503050406030204" pitchFamily="18" charset="0"/>
                          </a:rPr>
                          <m:t>𝑛𝑒𝑤</m:t>
                        </m:r>
                      </m:sub>
                    </m:sSub>
                  </m:oMath>
                </a14:m>
                <a:endParaRPr lang="en-US" sz="1800" dirty="0"/>
              </a:p>
              <a:p>
                <a:pPr>
                  <a:lnSpc>
                    <a:spcPct val="120000"/>
                  </a:lnSpc>
                </a:pPr>
                <a:endParaRPr lang="en-US" sz="2000" dirty="0"/>
              </a:p>
              <a:p>
                <a:pPr>
                  <a:lnSpc>
                    <a:spcPct val="120000"/>
                  </a:lnSpc>
                </a:pPr>
                <a:r>
                  <a:rPr lang="en-US" sz="2000" dirty="0"/>
                  <a:t>Predict a set </a:t>
                </a:r>
                <a14:m>
                  <m:oMath xmlns:m="http://schemas.openxmlformats.org/officeDocument/2006/math">
                    <m:r>
                      <a:rPr lang="en-CA" sz="2000" i="1">
                        <a:solidFill>
                          <a:schemeClr val="tx1"/>
                        </a:solidFill>
                        <a:latin typeface="Cambria Math" panose="02040503050406030204" pitchFamily="18" charset="0"/>
                        <a:ea typeface="Cambria Math" panose="02040503050406030204" pitchFamily="18" charset="0"/>
                      </a:rPr>
                      <m:t>𝒞</m:t>
                    </m:r>
                    <m:r>
                      <a:rPr lang="en-CA" sz="2000" b="0" i="1" smtClean="0">
                        <a:solidFill>
                          <a:schemeClr val="tx1"/>
                        </a:solidFill>
                        <a:latin typeface="Cambria Math" panose="02040503050406030204" pitchFamily="18" charset="0"/>
                        <a:ea typeface="Cambria Math" panose="02040503050406030204" pitchFamily="18" charset="0"/>
                      </a:rPr>
                      <m:t>(</m:t>
                    </m:r>
                    <m:sSub>
                      <m:sSubPr>
                        <m:ctrlPr>
                          <a:rPr lang="en-CA" sz="2000" b="0" i="1" smtClean="0">
                            <a:solidFill>
                              <a:schemeClr val="tx1"/>
                            </a:solidFill>
                            <a:latin typeface="Cambria Math" panose="02040503050406030204" pitchFamily="18" charset="0"/>
                            <a:ea typeface="Cambria Math" panose="02040503050406030204" pitchFamily="18" charset="0"/>
                          </a:rPr>
                        </m:ctrlPr>
                      </m:sSubPr>
                      <m:e>
                        <m:r>
                          <a:rPr lang="en-CA" sz="2000" b="0" i="1" smtClean="0">
                            <a:solidFill>
                              <a:schemeClr val="tx1"/>
                            </a:solidFill>
                            <a:latin typeface="Cambria Math" panose="02040503050406030204" pitchFamily="18" charset="0"/>
                            <a:ea typeface="Cambria Math" panose="02040503050406030204" pitchFamily="18" charset="0"/>
                          </a:rPr>
                          <m:t>𝑥</m:t>
                        </m:r>
                      </m:e>
                      <m:sub>
                        <m:r>
                          <a:rPr lang="en-CA" sz="2000" b="0" i="1" smtClean="0">
                            <a:solidFill>
                              <a:schemeClr val="tx1"/>
                            </a:solidFill>
                            <a:latin typeface="Cambria Math" panose="02040503050406030204" pitchFamily="18" charset="0"/>
                            <a:ea typeface="Cambria Math" panose="02040503050406030204" pitchFamily="18" charset="0"/>
                          </a:rPr>
                          <m:t>𝑛𝑒𝑤</m:t>
                        </m:r>
                      </m:sub>
                    </m:sSub>
                    <m:r>
                      <a:rPr lang="en-CA" sz="2000" b="0" i="1" smtClean="0">
                        <a:solidFill>
                          <a:schemeClr val="tx1"/>
                        </a:solidFill>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𝑌</m:t>
                    </m:r>
                    <m:r>
                      <a:rPr lang="en-CA" sz="2000" b="0" i="1" smtClean="0">
                        <a:latin typeface="Cambria Math" panose="02040503050406030204" pitchFamily="18" charset="0"/>
                        <a:ea typeface="Cambria Math" panose="02040503050406030204" pitchFamily="18" charset="0"/>
                      </a:rPr>
                      <m:t>={1,2,…,</m:t>
                    </m:r>
                    <m:r>
                      <a:rPr lang="en-CA" sz="2000" b="0" i="1" smtClean="0">
                        <a:latin typeface="Cambria Math" panose="02040503050406030204" pitchFamily="18" charset="0"/>
                        <a:ea typeface="Cambria Math" panose="02040503050406030204" pitchFamily="18" charset="0"/>
                      </a:rPr>
                      <m:t>𝐾</m:t>
                    </m:r>
                    <m:r>
                      <a:rPr lang="en-CA" sz="2000" b="0" i="1" smtClean="0">
                        <a:latin typeface="Cambria Math" panose="02040503050406030204" pitchFamily="18" charset="0"/>
                        <a:ea typeface="Cambria Math" panose="02040503050406030204" pitchFamily="18" charset="0"/>
                      </a:rPr>
                      <m:t>}, </m:t>
                    </m:r>
                  </m:oMath>
                </a14:m>
                <a:r>
                  <a:rPr lang="en-US" sz="2000" dirty="0"/>
                  <a:t>which contains the true class with high probability (error rate </a:t>
                </a:r>
                <a14:m>
                  <m:oMath xmlns:m="http://schemas.openxmlformats.org/officeDocument/2006/math">
                    <m:r>
                      <a:rPr lang="en-US" sz="2000" i="1" smtClean="0">
                        <a:latin typeface="Cambria Math" panose="02040503050406030204" pitchFamily="18" charset="0"/>
                        <a:ea typeface="Cambria Math" panose="02040503050406030204" pitchFamily="18" charset="0"/>
                      </a:rPr>
                      <m:t>𝛿</m:t>
                    </m:r>
                  </m:oMath>
                </a14:m>
                <a:r>
                  <a:rPr lang="en-US" sz="2000" dirty="0"/>
                  <a:t>):  </a:t>
                </a:r>
              </a:p>
              <a:p>
                <a:pPr>
                  <a:lnSpc>
                    <a:spcPct val="120000"/>
                  </a:lnSpc>
                </a:pPr>
                <a:endParaRPr lang="en-US" sz="2000" dirty="0"/>
              </a:p>
              <a:p>
                <a:pPr>
                  <a:lnSpc>
                    <a:spcPct val="120000"/>
                  </a:lnSpc>
                </a:pPr>
                <a:endParaRPr lang="en-US" sz="2000" dirty="0">
                  <a:latin typeface="Calibri Light" panose="020F0302020204030204" pitchFamily="34" charset="0"/>
                  <a:cs typeface="Calibri Light" panose="020F0302020204030204" pitchFamily="34" charset="0"/>
                </a:endParaRPr>
              </a:p>
              <a:p>
                <a:pPr>
                  <a:lnSpc>
                    <a:spcPct val="120000"/>
                  </a:lnSpc>
                </a:pPr>
                <a:r>
                  <a:rPr lang="en-US" sz="2000" dirty="0">
                    <a:latin typeface="Calibri Light" panose="020F0302020204030204" pitchFamily="34" charset="0"/>
                    <a:cs typeface="Calibri Light" panose="020F0302020204030204" pitchFamily="34" charset="0"/>
                  </a:rPr>
                  <a:t>Using </a:t>
                </a:r>
                <a:r>
                  <a:rPr lang="en-US" sz="2000" dirty="0">
                    <a:solidFill>
                      <a:srgbClr val="C00000"/>
                    </a:solidFill>
                    <a:latin typeface="Calibri Light" panose="020F0302020204030204" pitchFamily="34" charset="0"/>
                    <a:cs typeface="Calibri Light" panose="020F0302020204030204" pitchFamily="34" charset="0"/>
                  </a:rPr>
                  <a:t>non-conformity score function</a:t>
                </a:r>
                <a:r>
                  <a:rPr lang="en-US" sz="2000" dirty="0">
                    <a:latin typeface="Calibri Light" panose="020F0302020204030204" pitchFamily="34" charset="0"/>
                    <a:cs typeface="Calibri Light" panose="020F0302020204030204" pitchFamily="34" charset="0"/>
                  </a:rPr>
                  <a:t>: </a:t>
                </a:r>
                <a:r>
                  <a:rPr lang="en-US" sz="2000" dirty="0"/>
                  <a:t>A measure of difference (discrepancy) between labeled examples to compare a new (unseen) data point with those in a hold-out set</a:t>
                </a:r>
                <a:endParaRPr lang="en-CA" sz="2000" dirty="0">
                  <a:latin typeface="Calibri Light" panose="020F0302020204030204" pitchFamily="34" charset="0"/>
                  <a:cs typeface="Calibri Light" panose="020F0302020204030204" pitchFamily="34" charset="0"/>
                </a:endParaRPr>
              </a:p>
              <a:p>
                <a:pPr>
                  <a:lnSpc>
                    <a:spcPct val="120000"/>
                  </a:lnSpc>
                </a:pPr>
                <a:endParaRPr lang="en-US" sz="2000" dirty="0"/>
              </a:p>
              <a:p>
                <a:pPr>
                  <a:lnSpc>
                    <a:spcPct val="120000"/>
                  </a:lnSpc>
                </a:pPr>
                <a:endParaRPr lang="en-US" sz="2000" dirty="0"/>
              </a:p>
              <a:p>
                <a:pPr marL="0" indent="0">
                  <a:lnSpc>
                    <a:spcPct val="120000"/>
                  </a:lnSpc>
                  <a:buNone/>
                </a:pPr>
                <a:endParaRPr lang="en-US" sz="2000" dirty="0">
                  <a:latin typeface="Calibri Light" panose="020F0302020204030204" pitchFamily="34" charset="0"/>
                  <a:cs typeface="Calibri Light" panose="020F0302020204030204" pitchFamily="34" charset="0"/>
                </a:endParaRPr>
              </a:p>
              <a:p>
                <a:pPr marL="0" indent="0">
                  <a:buNone/>
                </a:pPr>
                <a:endParaRPr lang="en-US" sz="2000" dirty="0">
                  <a:latin typeface="Calibri Light" panose="020F0302020204030204" pitchFamily="34" charset="0"/>
                  <a:cs typeface="Calibri Light" panose="020F0302020204030204" pitchFamily="34" charset="0"/>
                </a:endParaRPr>
              </a:p>
              <a:p>
                <a:endParaRPr lang="en-US" sz="2000" dirty="0"/>
              </a:p>
            </p:txBody>
          </p:sp>
        </mc:Choice>
        <mc:Fallback xmlns="">
          <p:sp>
            <p:nvSpPr>
              <p:cNvPr id="3" name="Content Placeholder 2">
                <a:extLst>
                  <a:ext uri="{FF2B5EF4-FFF2-40B4-BE49-F238E27FC236}">
                    <a16:creationId xmlns:a16="http://schemas.microsoft.com/office/drawing/2014/main" id="{27007980-7D70-0B1F-866A-6F4BF0CEA4BA}"/>
                  </a:ext>
                </a:extLst>
              </p:cNvPr>
              <p:cNvSpPr>
                <a:spLocks noGrp="1" noRot="1" noChangeAspect="1" noMove="1" noResize="1" noEditPoints="1" noAdjustHandles="1" noChangeArrowheads="1" noChangeShapeType="1" noTextEdit="1"/>
              </p:cNvSpPr>
              <p:nvPr>
                <p:ph idx="1"/>
              </p:nvPr>
            </p:nvSpPr>
            <p:spPr>
              <a:blipFill>
                <a:blip r:embed="rId3"/>
                <a:stretch>
                  <a:fillRect l="-5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119749-7FA9-5E00-2854-972677D83C30}"/>
                  </a:ext>
                </a:extLst>
              </p:cNvPr>
              <p:cNvSpPr txBox="1"/>
              <p:nvPr/>
            </p:nvSpPr>
            <p:spPr>
              <a:xfrm>
                <a:off x="2727560" y="4223251"/>
                <a:ext cx="6733703" cy="432939"/>
              </a:xfrm>
              <a:prstGeom prst="rect">
                <a:avLst/>
              </a:prstGeom>
              <a:noFill/>
            </p:spPr>
            <p:txBody>
              <a:bodyPr wrap="none" rtlCol="0">
                <a:spAutoFit/>
              </a:bodyPr>
              <a:lstStyle/>
              <a:p>
                <a:r>
                  <a:rPr lang="en-CA" sz="2000" b="1" dirty="0">
                    <a:latin typeface="Calibri Light" panose="020F0302020204030204" pitchFamily="34" charset="0"/>
                    <a:cs typeface="Calibri Light" panose="020F0302020204030204" pitchFamily="34" charset="0"/>
                  </a:rPr>
                  <a:t>Coverage Theorem:       </a:t>
                </a:r>
                <a14:m>
                  <m:oMath xmlns:m="http://schemas.openxmlformats.org/officeDocument/2006/math">
                    <m:r>
                      <a:rPr lang="en-CA" sz="2000" b="0" i="1" smtClean="0">
                        <a:latin typeface="Cambria Math" panose="02040503050406030204" pitchFamily="18" charset="0"/>
                      </a:rPr>
                      <m:t>1−</m:t>
                    </m:r>
                    <m:r>
                      <a:rPr lang="en-CA" sz="2000" b="0" i="1" smtClean="0">
                        <a:latin typeface="Cambria Math" panose="02040503050406030204" pitchFamily="18" charset="0"/>
                        <a:ea typeface="Cambria Math" panose="02040503050406030204" pitchFamily="18" charset="0"/>
                      </a:rPr>
                      <m:t>𝛿</m:t>
                    </m:r>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ℙ</m:t>
                    </m:r>
                    <m:r>
                      <a:rPr lang="en-CA" sz="2000" b="0" i="1" smtClean="0">
                        <a:latin typeface="Cambria Math" panose="02040503050406030204" pitchFamily="18" charset="0"/>
                        <a:ea typeface="Cambria Math" panose="02040503050406030204" pitchFamily="18" charset="0"/>
                      </a:rPr>
                      <m:t>[</m:t>
                    </m:r>
                    <m:sSub>
                      <m:sSubPr>
                        <m:ctrlPr>
                          <a:rPr lang="en-CA" sz="2000" b="0" i="1" smtClean="0">
                            <a:latin typeface="Cambria Math" panose="02040503050406030204" pitchFamily="18" charset="0"/>
                            <a:ea typeface="Cambria Math" panose="02040503050406030204" pitchFamily="18" charset="0"/>
                          </a:rPr>
                        </m:ctrlPr>
                      </m:sSubPr>
                      <m:e>
                        <m:r>
                          <a:rPr lang="en-CA" sz="2000" b="0" i="1" smtClean="0">
                            <a:latin typeface="Cambria Math" panose="02040503050406030204" pitchFamily="18" charset="0"/>
                            <a:ea typeface="Cambria Math" panose="02040503050406030204" pitchFamily="18" charset="0"/>
                          </a:rPr>
                          <m:t>𝑦</m:t>
                        </m:r>
                      </m:e>
                      <m:sub>
                        <m:r>
                          <a:rPr lang="en-CA" sz="2000" b="0" i="1" smtClean="0">
                            <a:latin typeface="Cambria Math" panose="02040503050406030204" pitchFamily="18" charset="0"/>
                            <a:ea typeface="Cambria Math" panose="02040503050406030204" pitchFamily="18" charset="0"/>
                          </a:rPr>
                          <m:t>𝑛</m:t>
                        </m:r>
                        <m:r>
                          <a:rPr lang="en-CA" sz="2000" b="0" i="1" smtClean="0">
                            <a:latin typeface="Cambria Math" panose="02040503050406030204" pitchFamily="18" charset="0"/>
                            <a:ea typeface="Cambria Math" panose="02040503050406030204" pitchFamily="18" charset="0"/>
                          </a:rPr>
                          <m:t>+1</m:t>
                        </m:r>
                      </m:sub>
                    </m:sSub>
                    <m:r>
                      <a:rPr lang="en-CA" sz="2000" b="0" i="1" smtClean="0">
                        <a:latin typeface="Cambria Math" panose="02040503050406030204" pitchFamily="18" charset="0"/>
                        <a:ea typeface="Cambria Math" panose="02040503050406030204" pitchFamily="18" charset="0"/>
                      </a:rPr>
                      <m:t>∈</m:t>
                    </m:r>
                    <m:sSub>
                      <m:sSubPr>
                        <m:ctrlPr>
                          <a:rPr lang="en-CA" sz="2000" b="0" i="1" smtClean="0">
                            <a:latin typeface="Cambria Math" panose="02040503050406030204" pitchFamily="18" charset="0"/>
                            <a:ea typeface="Cambria Math" panose="02040503050406030204" pitchFamily="18" charset="0"/>
                          </a:rPr>
                        </m:ctrlPr>
                      </m:sSubPr>
                      <m:e>
                        <m:r>
                          <a:rPr lang="en-CA" sz="2000" b="0" i="1" smtClean="0">
                            <a:latin typeface="Cambria Math" panose="02040503050406030204" pitchFamily="18" charset="0"/>
                            <a:ea typeface="Cambria Math" panose="02040503050406030204" pitchFamily="18" charset="0"/>
                          </a:rPr>
                          <m:t>∁</m:t>
                        </m:r>
                      </m:e>
                      <m:sub>
                        <m:r>
                          <a:rPr lang="en-CA" sz="2000" b="0" i="1" smtClean="0">
                            <a:latin typeface="Cambria Math" panose="02040503050406030204" pitchFamily="18" charset="0"/>
                            <a:ea typeface="Cambria Math" panose="02040503050406030204" pitchFamily="18" charset="0"/>
                          </a:rPr>
                          <m:t>𝑛</m:t>
                        </m:r>
                        <m:r>
                          <a:rPr lang="en-CA" sz="2000" b="0" i="1" smtClean="0">
                            <a:latin typeface="Cambria Math" panose="02040503050406030204" pitchFamily="18" charset="0"/>
                            <a:ea typeface="Cambria Math" panose="02040503050406030204" pitchFamily="18" charset="0"/>
                          </a:rPr>
                          <m:t>+1</m:t>
                        </m:r>
                      </m:sub>
                    </m:sSub>
                    <m:r>
                      <a:rPr lang="en-CA" sz="2000" b="0" i="1" smtClean="0">
                        <a:latin typeface="Cambria Math" panose="02040503050406030204" pitchFamily="18" charset="0"/>
                        <a:ea typeface="Cambria Math" panose="02040503050406030204" pitchFamily="18" charset="0"/>
                      </a:rPr>
                      <m:t>]</m:t>
                    </m:r>
                  </m:oMath>
                </a14:m>
                <a:r>
                  <a:rPr lang="en-CA" sz="2000" dirty="0">
                    <a:ea typeface="Cambria Math" panose="02040503050406030204" pitchFamily="18" charset="0"/>
                  </a:rPr>
                  <a:t> </a:t>
                </a:r>
                <a14:m>
                  <m:oMath xmlns:m="http://schemas.openxmlformats.org/officeDocument/2006/math">
                    <m:r>
                      <a:rPr lang="en-CA" sz="2000" i="1">
                        <a:latin typeface="Cambria Math" panose="02040503050406030204" pitchFamily="18" charset="0"/>
                        <a:ea typeface="Cambria Math" panose="02040503050406030204" pitchFamily="18" charset="0"/>
                      </a:rPr>
                      <m:t>≤</m:t>
                    </m:r>
                    <m:r>
                      <a:rPr lang="en-CA" sz="2000" i="1">
                        <a:latin typeface="Cambria Math" panose="02040503050406030204" pitchFamily="18" charset="0"/>
                      </a:rPr>
                      <m:t>1−</m:t>
                    </m:r>
                    <m:r>
                      <a:rPr lang="en-CA" sz="2000" i="1">
                        <a:latin typeface="Cambria Math" panose="02040503050406030204" pitchFamily="18" charset="0"/>
                        <a:ea typeface="Cambria Math" panose="02040503050406030204" pitchFamily="18" charset="0"/>
                      </a:rPr>
                      <m:t>𝛿</m:t>
                    </m:r>
                    <m:r>
                      <a:rPr lang="en-CA" sz="2000" i="1">
                        <a:latin typeface="Cambria Math" panose="02040503050406030204" pitchFamily="18" charset="0"/>
                        <a:ea typeface="Cambria Math" panose="02040503050406030204" pitchFamily="18" charset="0"/>
                      </a:rPr>
                      <m:t>+</m:t>
                    </m:r>
                    <m:box>
                      <m:boxPr>
                        <m:ctrlPr>
                          <a:rPr lang="en-CA" sz="2000" i="1">
                            <a:latin typeface="Cambria Math" panose="02040503050406030204" pitchFamily="18" charset="0"/>
                            <a:ea typeface="Cambria Math" panose="02040503050406030204" pitchFamily="18" charset="0"/>
                          </a:rPr>
                        </m:ctrlPr>
                      </m:boxPr>
                      <m:e>
                        <m:argPr>
                          <m:argSz m:val="-1"/>
                        </m:argPr>
                        <m:f>
                          <m:fPr>
                            <m:ctrlPr>
                              <a:rPr lang="en-CA" sz="2000" i="1">
                                <a:latin typeface="Cambria Math" panose="02040503050406030204" pitchFamily="18" charset="0"/>
                                <a:ea typeface="Cambria Math" panose="02040503050406030204" pitchFamily="18" charset="0"/>
                              </a:rPr>
                            </m:ctrlPr>
                          </m:fPr>
                          <m:num>
                            <m:r>
                              <a:rPr lang="en-CA" sz="2000" i="1">
                                <a:latin typeface="Cambria Math" panose="02040503050406030204" pitchFamily="18" charset="0"/>
                                <a:ea typeface="Cambria Math" panose="02040503050406030204" pitchFamily="18" charset="0"/>
                              </a:rPr>
                              <m:t>1</m:t>
                            </m:r>
                          </m:num>
                          <m:den>
                            <m:r>
                              <a:rPr lang="en-CA" sz="2000" i="1">
                                <a:latin typeface="Cambria Math" panose="02040503050406030204" pitchFamily="18" charset="0"/>
                                <a:ea typeface="Cambria Math" panose="02040503050406030204" pitchFamily="18" charset="0"/>
                              </a:rPr>
                              <m:t>𝑛</m:t>
                            </m:r>
                            <m:r>
                              <a:rPr lang="en-CA" sz="2000" i="1">
                                <a:latin typeface="Cambria Math" panose="02040503050406030204" pitchFamily="18" charset="0"/>
                                <a:ea typeface="Cambria Math" panose="02040503050406030204" pitchFamily="18" charset="0"/>
                              </a:rPr>
                              <m:t>+1</m:t>
                            </m:r>
                          </m:den>
                        </m:f>
                      </m:e>
                    </m:box>
                  </m:oMath>
                </a14:m>
                <a:endParaRPr lang="en-US" sz="2000" dirty="0"/>
              </a:p>
            </p:txBody>
          </p:sp>
        </mc:Choice>
        <mc:Fallback xmlns="">
          <p:sp>
            <p:nvSpPr>
              <p:cNvPr id="9" name="TextBox 8">
                <a:extLst>
                  <a:ext uri="{FF2B5EF4-FFF2-40B4-BE49-F238E27FC236}">
                    <a16:creationId xmlns:a16="http://schemas.microsoft.com/office/drawing/2014/main" id="{7D119749-7FA9-5E00-2854-972677D83C30}"/>
                  </a:ext>
                </a:extLst>
              </p:cNvPr>
              <p:cNvSpPr txBox="1">
                <a:spLocks noRot="1" noChangeAspect="1" noMove="1" noResize="1" noEditPoints="1" noAdjustHandles="1" noChangeArrowheads="1" noChangeShapeType="1" noTextEdit="1"/>
              </p:cNvSpPr>
              <p:nvPr/>
            </p:nvSpPr>
            <p:spPr>
              <a:xfrm>
                <a:off x="2727560" y="4223251"/>
                <a:ext cx="6733703" cy="432939"/>
              </a:xfrm>
              <a:prstGeom prst="rect">
                <a:avLst/>
              </a:prstGeom>
              <a:blipFill>
                <a:blip r:embed="rId4"/>
                <a:stretch>
                  <a:fillRect l="-905" t="-7042" b="-18310"/>
                </a:stretch>
              </a:blipFill>
            </p:spPr>
            <p:txBody>
              <a:bodyPr/>
              <a:lstStyle/>
              <a:p>
                <a:r>
                  <a:rPr lang="en-CA">
                    <a:noFill/>
                  </a:rPr>
                  <a:t> </a:t>
                </a:r>
              </a:p>
            </p:txBody>
          </p:sp>
        </mc:Fallback>
      </mc:AlternateContent>
      <p:sp>
        <p:nvSpPr>
          <p:cNvPr id="7" name="Slide Number Placeholder 6">
            <a:extLst>
              <a:ext uri="{FF2B5EF4-FFF2-40B4-BE49-F238E27FC236}">
                <a16:creationId xmlns:a16="http://schemas.microsoft.com/office/drawing/2014/main" id="{22F780AA-C6C6-6D63-A859-A43B5ACF8B43}"/>
              </a:ext>
            </a:extLst>
          </p:cNvPr>
          <p:cNvSpPr>
            <a:spLocks noGrp="1"/>
          </p:cNvSpPr>
          <p:nvPr>
            <p:ph type="sldNum" sz="quarter" idx="12"/>
          </p:nvPr>
        </p:nvSpPr>
        <p:spPr/>
        <p:txBody>
          <a:bodyPr/>
          <a:lstStyle/>
          <a:p>
            <a:fld id="{7DCFCEEF-06EB-4445-B7E9-CF841A7AC1E2}" type="slidenum">
              <a:rPr lang="en-US" smtClean="0"/>
              <a:pPr/>
              <a:t>2</a:t>
            </a:fld>
            <a:r>
              <a:rPr lang="en-US"/>
              <a:t> / 13</a:t>
            </a:r>
            <a:endParaRPr lang="en-US" dirty="0"/>
          </a:p>
        </p:txBody>
      </p:sp>
      <p:sp>
        <p:nvSpPr>
          <p:cNvPr id="4" name="TextBox 3">
            <a:extLst>
              <a:ext uri="{FF2B5EF4-FFF2-40B4-BE49-F238E27FC236}">
                <a16:creationId xmlns:a16="http://schemas.microsoft.com/office/drawing/2014/main" id="{CD669582-9DC5-4C2E-0C78-D3924B0C6FFF}"/>
              </a:ext>
            </a:extLst>
          </p:cNvPr>
          <p:cNvSpPr txBox="1"/>
          <p:nvPr/>
        </p:nvSpPr>
        <p:spPr>
          <a:xfrm>
            <a:off x="4455259" y="528333"/>
            <a:ext cx="2532394" cy="369332"/>
          </a:xfrm>
          <a:prstGeom prst="rect">
            <a:avLst/>
          </a:prstGeom>
          <a:noFill/>
        </p:spPr>
        <p:txBody>
          <a:bodyPr wrap="square" rtlCol="0">
            <a:spAutoFit/>
          </a:bodyPr>
          <a:lstStyle/>
          <a:p>
            <a:r>
              <a:rPr lang="en-CA" dirty="0">
                <a:solidFill>
                  <a:schemeClr val="accent6">
                    <a:lumMod val="50000"/>
                  </a:schemeClr>
                </a:solidFill>
                <a:latin typeface="Calibri Light" panose="020F0302020204030204" pitchFamily="34" charset="0"/>
                <a:cs typeface="Calibri Light" panose="020F0302020204030204" pitchFamily="34" charset="0"/>
              </a:rPr>
              <a:t>[Vovk et al., 2005]</a:t>
            </a:r>
          </a:p>
        </p:txBody>
      </p:sp>
    </p:spTree>
    <p:extLst>
      <p:ext uri="{BB962C8B-B14F-4D97-AF65-F5344CB8AC3E}">
        <p14:creationId xmlns:p14="http://schemas.microsoft.com/office/powerpoint/2010/main" val="3006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42FC-3E2F-8870-45AD-A3811F1CFCD3}"/>
              </a:ext>
            </a:extLst>
          </p:cNvPr>
          <p:cNvSpPr>
            <a:spLocks noGrp="1"/>
          </p:cNvSpPr>
          <p:nvPr>
            <p:ph type="title"/>
          </p:nvPr>
        </p:nvSpPr>
        <p:spPr/>
        <p:txBody>
          <a:bodyPr/>
          <a:lstStyle/>
          <a:p>
            <a:r>
              <a:rPr lang="en-US" dirty="0"/>
              <a:t>The second CP algorithm: Adaptive Prediction Set</a:t>
            </a:r>
          </a:p>
        </p:txBody>
      </p:sp>
      <p:sp>
        <p:nvSpPr>
          <p:cNvPr id="4" name="TextBox 3">
            <a:extLst>
              <a:ext uri="{FF2B5EF4-FFF2-40B4-BE49-F238E27FC236}">
                <a16:creationId xmlns:a16="http://schemas.microsoft.com/office/drawing/2014/main" id="{A1DC772F-E4B5-9B27-1C39-7BBB7A27C566}"/>
              </a:ext>
            </a:extLst>
          </p:cNvPr>
          <p:cNvSpPr txBox="1"/>
          <p:nvPr/>
        </p:nvSpPr>
        <p:spPr>
          <a:xfrm>
            <a:off x="354079" y="6506434"/>
            <a:ext cx="11120718" cy="338554"/>
          </a:xfrm>
          <a:prstGeom prst="rect">
            <a:avLst/>
          </a:prstGeom>
          <a:noFill/>
        </p:spPr>
        <p:txBody>
          <a:bodyPr wrap="square" rtlCol="0">
            <a:spAutoFit/>
          </a:bodyPr>
          <a:lstStyle/>
          <a:p>
            <a:r>
              <a:rPr lang="en-CA" sz="1600" i="1" dirty="0">
                <a:effectLst/>
                <a:latin typeface="Calibri Light" panose="020F0302020204030204" pitchFamily="34" charset="0"/>
                <a:cs typeface="Calibri Light" panose="020F0302020204030204" pitchFamily="34" charset="0"/>
              </a:rPr>
              <a:t>Yaniv Romano, Matteo </a:t>
            </a:r>
            <a:r>
              <a:rPr lang="en-CA" sz="1600" i="1" dirty="0" err="1">
                <a:effectLst/>
                <a:latin typeface="Calibri Light" panose="020F0302020204030204" pitchFamily="34" charset="0"/>
                <a:cs typeface="Calibri Light" panose="020F0302020204030204" pitchFamily="34" charset="0"/>
              </a:rPr>
              <a:t>Sesia</a:t>
            </a:r>
            <a:r>
              <a:rPr lang="en-CA" sz="1600" i="1" dirty="0">
                <a:effectLst/>
                <a:latin typeface="Calibri Light" panose="020F0302020204030204" pitchFamily="34" charset="0"/>
                <a:cs typeface="Calibri Light" panose="020F0302020204030204" pitchFamily="34" charset="0"/>
              </a:rPr>
              <a:t>, and Emmanuel </a:t>
            </a:r>
            <a:r>
              <a:rPr lang="en-CA" sz="1600" i="1" dirty="0" err="1">
                <a:effectLst/>
                <a:latin typeface="Calibri Light" panose="020F0302020204030204" pitchFamily="34" charset="0"/>
                <a:cs typeface="Calibri Light" panose="020F0302020204030204" pitchFamily="34" charset="0"/>
              </a:rPr>
              <a:t>Candes</a:t>
            </a:r>
            <a:r>
              <a:rPr lang="en-CA" sz="1600" i="1" dirty="0">
                <a:effectLst/>
                <a:latin typeface="Calibri Light" panose="020F0302020204030204" pitchFamily="34" charset="0"/>
                <a:cs typeface="Calibri Light" panose="020F0302020204030204" pitchFamily="34" charset="0"/>
              </a:rPr>
              <a:t>. Classification with valid and adaptive coverage. Neurips’2020</a:t>
            </a:r>
            <a:endParaRPr lang="en-CA" sz="1600" i="1"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973FFFD0-2480-E32E-538A-D550F4E3F57F}"/>
              </a:ext>
            </a:extLst>
          </p:cNvPr>
          <p:cNvSpPr txBox="1"/>
          <p:nvPr/>
        </p:nvSpPr>
        <p:spPr>
          <a:xfrm>
            <a:off x="9101812" y="481791"/>
            <a:ext cx="2906411" cy="461665"/>
          </a:xfrm>
          <a:prstGeom prst="rect">
            <a:avLst/>
          </a:prstGeom>
          <a:noFill/>
        </p:spPr>
        <p:txBody>
          <a:bodyPr wrap="square" rtlCol="0">
            <a:spAutoFit/>
          </a:bodyPr>
          <a:lstStyle/>
          <a:p>
            <a:r>
              <a:rPr lang="en-CA" sz="2400" dirty="0">
                <a:solidFill>
                  <a:schemeClr val="accent2">
                    <a:lumMod val="50000"/>
                  </a:schemeClr>
                </a:solidFill>
                <a:latin typeface="Calibri Light" panose="020F0302020204030204" pitchFamily="34" charset="0"/>
                <a:cs typeface="Calibri Light" panose="020F0302020204030204" pitchFamily="34" charset="0"/>
              </a:rPr>
              <a:t>[Romano et al., 2020]</a:t>
            </a:r>
          </a:p>
        </p:txBody>
      </p:sp>
      <p:grpSp>
        <p:nvGrpSpPr>
          <p:cNvPr id="11" name="Group 10">
            <a:extLst>
              <a:ext uri="{FF2B5EF4-FFF2-40B4-BE49-F238E27FC236}">
                <a16:creationId xmlns:a16="http://schemas.microsoft.com/office/drawing/2014/main" id="{D7CF9159-3690-0F3E-6235-B2060858623B}"/>
              </a:ext>
            </a:extLst>
          </p:cNvPr>
          <p:cNvGrpSpPr/>
          <p:nvPr/>
        </p:nvGrpSpPr>
        <p:grpSpPr>
          <a:xfrm>
            <a:off x="519079" y="2302033"/>
            <a:ext cx="3042744" cy="2528988"/>
            <a:chOff x="6586308" y="4054370"/>
            <a:chExt cx="2503461" cy="2528988"/>
          </a:xfrm>
          <a:effectLst/>
        </p:grpSpPr>
        <mc:AlternateContent xmlns:mc="http://schemas.openxmlformats.org/markup-compatibility/2006" xmlns:a14="http://schemas.microsoft.com/office/drawing/2010/main">
          <mc:Choice Requires="a14">
            <p:graphicFrame>
              <p:nvGraphicFramePr>
                <p:cNvPr id="12" name="Content Placeholder 7">
                  <a:extLst>
                    <a:ext uri="{FF2B5EF4-FFF2-40B4-BE49-F238E27FC236}">
                      <a16:creationId xmlns:a16="http://schemas.microsoft.com/office/drawing/2014/main" id="{86112403-45AE-5B92-3DCD-0899C39AB88E}"/>
                    </a:ext>
                  </a:extLst>
                </p:cNvPr>
                <p:cNvGraphicFramePr>
                  <a:graphicFrameLocks/>
                </p:cNvGraphicFramePr>
                <p:nvPr>
                  <p:extLst>
                    <p:ext uri="{D42A27DB-BD31-4B8C-83A1-F6EECF244321}">
                      <p14:modId xmlns:p14="http://schemas.microsoft.com/office/powerpoint/2010/main" val="2963037046"/>
                    </p:ext>
                  </p:extLst>
                </p:nvPr>
              </p:nvGraphicFramePr>
              <p:xfrm>
                <a:off x="6814213" y="4054370"/>
                <a:ext cx="2275556" cy="2528988"/>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12" name="Content Placeholder 7">
                  <a:extLst>
                    <a:ext uri="{FF2B5EF4-FFF2-40B4-BE49-F238E27FC236}">
                      <a16:creationId xmlns:a16="http://schemas.microsoft.com/office/drawing/2014/main" id="{86112403-45AE-5B92-3DCD-0899C39AB88E}"/>
                    </a:ext>
                  </a:extLst>
                </p:cNvPr>
                <p:cNvGraphicFramePr>
                  <a:graphicFrameLocks/>
                </p:cNvGraphicFramePr>
                <p:nvPr>
                  <p:extLst>
                    <p:ext uri="{D42A27DB-BD31-4B8C-83A1-F6EECF244321}">
                      <p14:modId xmlns:p14="http://schemas.microsoft.com/office/powerpoint/2010/main" val="2963037046"/>
                    </p:ext>
                  </p:extLst>
                </p:nvPr>
              </p:nvGraphicFramePr>
              <p:xfrm>
                <a:off x="6814213" y="4054370"/>
                <a:ext cx="2275556" cy="2528988"/>
              </p:xfrm>
              <a:graphic>
                <a:graphicData uri="http://schemas.openxmlformats.org/drawingml/2006/chart">
                  <c:chart xmlns:c="http://schemas.openxmlformats.org/drawingml/2006/chart" xmlns:r="http://schemas.openxmlformats.org/officeDocument/2006/relationships" r:id="rId4"/>
                </a:graphicData>
              </a:graphic>
            </p:graphicFrame>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6CB6F81-A054-8FAB-533F-E1AEE7F91A07}"/>
                    </a:ext>
                  </a:extLst>
                </p:cNvPr>
                <p:cNvSpPr txBox="1"/>
                <p:nvPr/>
              </p:nvSpPr>
              <p:spPr>
                <a:xfrm rot="16200000">
                  <a:off x="6124911" y="4662262"/>
                  <a:ext cx="1150700" cy="227905"/>
                </a:xfrm>
                <a:prstGeom prst="rect">
                  <a:avLst/>
                </a:prstGeom>
                <a:noFill/>
                <a:ln>
                  <a:noFill/>
                </a:ln>
              </p:spPr>
              <p:txBody>
                <a:bodyPr wrap="none" lIns="0" tIns="0" rIns="0" bIns="0" rtlCol="0">
                  <a:spAutoFit/>
                </a:bodyPr>
                <a:lstStyle/>
                <a:p>
                  <a:r>
                    <a:rPr lang="en-CA" b="0" dirty="0">
                      <a:solidFill>
                        <a:schemeClr val="tx1">
                          <a:lumMod val="65000"/>
                          <a:lumOff val="35000"/>
                        </a:schemeClr>
                      </a:solidFill>
                    </a:rPr>
                    <a:t>Score: </a:t>
                  </a:r>
                  <a14:m>
                    <m:oMath xmlns:m="http://schemas.openxmlformats.org/officeDocument/2006/math">
                      <m:r>
                        <a:rPr lang="en-CA" b="0" i="1" smtClean="0">
                          <a:solidFill>
                            <a:schemeClr val="tx1">
                              <a:lumMod val="65000"/>
                              <a:lumOff val="35000"/>
                            </a:schemeClr>
                          </a:solidFill>
                          <a:latin typeface="Cambria Math" panose="02040503050406030204" pitchFamily="18" charset="0"/>
                        </a:rPr>
                        <m:t>𝑝</m:t>
                      </m:r>
                      <m:r>
                        <a:rPr lang="en-CA" b="0" i="1" smtClean="0">
                          <a:solidFill>
                            <a:schemeClr val="tx1">
                              <a:lumMod val="65000"/>
                              <a:lumOff val="35000"/>
                            </a:schemeClr>
                          </a:solidFill>
                          <a:latin typeface="Cambria Math" panose="02040503050406030204" pitchFamily="18" charset="0"/>
                        </a:rPr>
                        <m:t>(</m:t>
                      </m:r>
                      <m:sSub>
                        <m:sSubPr>
                          <m:ctrlPr>
                            <a:rPr lang="en-CA" b="0" i="1" smtClean="0">
                              <a:solidFill>
                                <a:schemeClr val="tx1">
                                  <a:lumMod val="65000"/>
                                  <a:lumOff val="35000"/>
                                </a:schemeClr>
                              </a:solidFill>
                              <a:latin typeface="Cambria Math" panose="02040503050406030204" pitchFamily="18" charset="0"/>
                            </a:rPr>
                          </m:ctrlPr>
                        </m:sSubPr>
                        <m:e>
                          <m:r>
                            <a:rPr lang="en-CA" b="0" i="1" smtClean="0">
                              <a:solidFill>
                                <a:schemeClr val="tx1">
                                  <a:lumMod val="65000"/>
                                  <a:lumOff val="35000"/>
                                </a:schemeClr>
                              </a:solidFill>
                              <a:latin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rPr>
                            <m:t>𝑖</m:t>
                          </m:r>
                        </m:sub>
                      </m:sSub>
                      <m:r>
                        <a:rPr lang="en-CA" b="0" i="1" smtClean="0">
                          <a:solidFill>
                            <a:schemeClr val="tx1">
                              <a:lumMod val="65000"/>
                              <a:lumOff val="35000"/>
                            </a:schemeClr>
                          </a:solidFill>
                          <a:latin typeface="Cambria Math" panose="02040503050406030204" pitchFamily="18" charset="0"/>
                        </a:rPr>
                        <m:t>)</m:t>
                      </m:r>
                    </m:oMath>
                  </a14:m>
                  <a:endParaRPr lang="en-US" dirty="0">
                    <a:solidFill>
                      <a:schemeClr val="tx1">
                        <a:lumMod val="65000"/>
                        <a:lumOff val="35000"/>
                      </a:schemeClr>
                    </a:solidFill>
                  </a:endParaRPr>
                </a:p>
              </p:txBody>
            </p:sp>
          </mc:Choice>
          <mc:Fallback xmlns="">
            <p:sp>
              <p:nvSpPr>
                <p:cNvPr id="13" name="TextBox 12">
                  <a:extLst>
                    <a:ext uri="{FF2B5EF4-FFF2-40B4-BE49-F238E27FC236}">
                      <a16:creationId xmlns:a16="http://schemas.microsoft.com/office/drawing/2014/main" id="{06CB6F81-A054-8FAB-533F-E1AEE7F91A07}"/>
                    </a:ext>
                  </a:extLst>
                </p:cNvPr>
                <p:cNvSpPr txBox="1">
                  <a:spLocks noRot="1" noChangeAspect="1" noMove="1" noResize="1" noEditPoints="1" noAdjustHandles="1" noChangeArrowheads="1" noChangeShapeType="1" noTextEdit="1"/>
                </p:cNvSpPr>
                <p:nvPr/>
              </p:nvSpPr>
              <p:spPr>
                <a:xfrm rot="16200000">
                  <a:off x="6124911" y="4662262"/>
                  <a:ext cx="1150700" cy="227905"/>
                </a:xfrm>
                <a:prstGeom prst="rect">
                  <a:avLst/>
                </a:prstGeom>
                <a:blipFill>
                  <a:blip r:embed="rId5"/>
                  <a:stretch>
                    <a:fillRect l="-21739" t="-8696" r="-47826" b="-11957"/>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849FDE4-23CC-08ED-CD4E-3178A5A03D52}"/>
                  </a:ext>
                </a:extLst>
              </p:cNvPr>
              <p:cNvSpPr txBox="1"/>
              <p:nvPr/>
            </p:nvSpPr>
            <p:spPr>
              <a:xfrm>
                <a:off x="1497434" y="4461689"/>
                <a:ext cx="4350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CA" b="0" i="1" smtClean="0">
                              <a:solidFill>
                                <a:srgbClr val="C00000"/>
                              </a:solidFill>
                              <a:latin typeface="Cambria Math" panose="02040503050406030204" pitchFamily="18" charset="0"/>
                            </a:rPr>
                            <m:t>𝑦</m:t>
                          </m:r>
                        </m:e>
                        <m:sub>
                          <m:r>
                            <a:rPr lang="en-CA" b="0" i="1" smtClean="0">
                              <a:solidFill>
                                <a:srgbClr val="C00000"/>
                              </a:solidFill>
                              <a:latin typeface="Cambria Math" panose="02040503050406030204" pitchFamily="18" charset="0"/>
                            </a:rPr>
                            <m:t>𝑖</m:t>
                          </m:r>
                        </m:sub>
                      </m:sSub>
                    </m:oMath>
                  </m:oMathPara>
                </a14:m>
                <a:endParaRPr lang="en-US" dirty="0">
                  <a:solidFill>
                    <a:srgbClr val="C00000"/>
                  </a:solidFill>
                </a:endParaRPr>
              </a:p>
            </p:txBody>
          </p:sp>
        </mc:Choice>
        <mc:Fallback xmlns="">
          <p:sp>
            <p:nvSpPr>
              <p:cNvPr id="14" name="TextBox 13">
                <a:extLst>
                  <a:ext uri="{FF2B5EF4-FFF2-40B4-BE49-F238E27FC236}">
                    <a16:creationId xmlns:a16="http://schemas.microsoft.com/office/drawing/2014/main" id="{D849FDE4-23CC-08ED-CD4E-3178A5A03D52}"/>
                  </a:ext>
                </a:extLst>
              </p:cNvPr>
              <p:cNvSpPr txBox="1">
                <a:spLocks noRot="1" noChangeAspect="1" noMove="1" noResize="1" noEditPoints="1" noAdjustHandles="1" noChangeArrowheads="1" noChangeShapeType="1" noTextEdit="1"/>
              </p:cNvSpPr>
              <p:nvPr/>
            </p:nvSpPr>
            <p:spPr>
              <a:xfrm>
                <a:off x="1497434" y="4461689"/>
                <a:ext cx="435054" cy="369332"/>
              </a:xfrm>
              <a:prstGeom prst="rect">
                <a:avLst/>
              </a:prstGeom>
              <a:blipFill>
                <a:blip r:embed="rId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2088C11-F75E-1669-3831-E5634D63CE39}"/>
                  </a:ext>
                </a:extLst>
              </p:cNvPr>
              <p:cNvSpPr txBox="1"/>
              <p:nvPr/>
            </p:nvSpPr>
            <p:spPr>
              <a:xfrm>
                <a:off x="1966698" y="2090443"/>
                <a:ext cx="2095848" cy="923586"/>
              </a:xfrm>
              <a:prstGeom prst="rect">
                <a:avLst/>
              </a:prstGeom>
              <a:noFill/>
            </p:spPr>
            <p:txBody>
              <a:bodyPr wrap="square" rtlCol="0">
                <a:spAutoFit/>
              </a:bodyPr>
              <a:lstStyle/>
              <a:p>
                <a14:m>
                  <m:oMath xmlns:m="http://schemas.openxmlformats.org/officeDocument/2006/math">
                    <m:sSub>
                      <m:sSubPr>
                        <m:ctrlPr>
                          <a:rPr lang="en-CA" i="1" smtClean="0">
                            <a:solidFill>
                              <a:srgbClr val="C00000"/>
                            </a:solidFill>
                            <a:latin typeface="Cambria Math" panose="02040503050406030204" pitchFamily="18" charset="0"/>
                          </a:rPr>
                        </m:ctrlPr>
                      </m:sSubPr>
                      <m:e>
                        <m:r>
                          <a:rPr lang="en-CA" i="1">
                            <a:solidFill>
                              <a:srgbClr val="C00000"/>
                            </a:solidFill>
                            <a:latin typeface="Cambria Math" panose="02040503050406030204" pitchFamily="18" charset="0"/>
                          </a:rPr>
                          <m:t>𝐸</m:t>
                        </m:r>
                      </m:e>
                      <m:sub>
                        <m:r>
                          <a:rPr lang="en-CA" b="0" i="1" smtClean="0">
                            <a:solidFill>
                              <a:srgbClr val="C00000"/>
                            </a:solidFill>
                            <a:latin typeface="Cambria Math" panose="02040503050406030204" pitchFamily="18" charset="0"/>
                          </a:rPr>
                          <m:t>𝑖</m:t>
                        </m:r>
                      </m:sub>
                    </m:sSub>
                    <m:r>
                      <a:rPr lang="en-CA" b="0" i="1" smtClean="0">
                        <a:solidFill>
                          <a:srgbClr val="C00000"/>
                        </a:solidFill>
                        <a:latin typeface="Cambria Math" panose="02040503050406030204" pitchFamily="18" charset="0"/>
                      </a:rPr>
                      <m:t>=</m:t>
                    </m:r>
                    <m:nary>
                      <m:naryPr>
                        <m:chr m:val="∑"/>
                        <m:ctrlPr>
                          <a:rPr lang="en-CA" b="0" i="1" smtClean="0">
                            <a:solidFill>
                              <a:schemeClr val="tx1">
                                <a:lumMod val="65000"/>
                                <a:lumOff val="35000"/>
                              </a:schemeClr>
                            </a:solidFill>
                            <a:latin typeface="Cambria Math" panose="02040503050406030204" pitchFamily="18" charset="0"/>
                          </a:rPr>
                        </m:ctrlPr>
                      </m:naryPr>
                      <m:sub>
                        <m:r>
                          <m:rPr>
                            <m:brk m:alnAt="23"/>
                          </m:rPr>
                          <a:rPr lang="en-CA" b="0" i="1" smtClean="0">
                            <a:solidFill>
                              <a:schemeClr val="tx1">
                                <a:lumMod val="65000"/>
                                <a:lumOff val="35000"/>
                              </a:schemeClr>
                            </a:solidFill>
                            <a:latin typeface="Cambria Math" panose="02040503050406030204" pitchFamily="18" charset="0"/>
                          </a:rPr>
                          <m:t>𝑖</m:t>
                        </m:r>
                        <m:r>
                          <a:rPr lang="en-CA" b="0" i="1" smtClean="0">
                            <a:solidFill>
                              <a:schemeClr val="tx1">
                                <a:lumMod val="65000"/>
                                <a:lumOff val="35000"/>
                              </a:schemeClr>
                            </a:solidFill>
                            <a:latin typeface="Cambria Math" panose="02040503050406030204" pitchFamily="18" charset="0"/>
                          </a:rPr>
                          <m:t>=1</m:t>
                        </m:r>
                      </m:sub>
                      <m:sup>
                        <m:r>
                          <a:rPr lang="en-CA" b="0" i="1" smtClean="0">
                            <a:solidFill>
                              <a:schemeClr val="tx1">
                                <a:lumMod val="65000"/>
                                <a:lumOff val="35000"/>
                              </a:schemeClr>
                            </a:solidFill>
                            <a:latin typeface="Cambria Math" panose="02040503050406030204" pitchFamily="18" charset="0"/>
                          </a:rPr>
                          <m:t>𝑟</m:t>
                        </m:r>
                      </m:sup>
                      <m:e>
                        <m:r>
                          <a:rPr lang="en-CA" b="0" i="1" smtClean="0">
                            <a:solidFill>
                              <a:schemeClr val="tx1">
                                <a:lumMod val="65000"/>
                                <a:lumOff val="35000"/>
                              </a:schemeClr>
                            </a:solidFill>
                            <a:latin typeface="Cambria Math" panose="02040503050406030204" pitchFamily="18" charset="0"/>
                            <a:ea typeface="Cambria Math" panose="02040503050406030204" pitchFamily="18" charset="0"/>
                          </a:rPr>
                          <m:t>ℳ</m:t>
                        </m:r>
                        <m:r>
                          <a:rPr lang="en-CA" b="0" i="1" smtClean="0">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CA"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𝑖</m:t>
                            </m:r>
                          </m:sub>
                        </m:sSub>
                        <m:r>
                          <a:rPr lang="en-CA" b="0" i="1" smtClean="0">
                            <a:solidFill>
                              <a:schemeClr val="tx1">
                                <a:lumMod val="65000"/>
                                <a:lumOff val="35000"/>
                              </a:schemeClr>
                            </a:solidFill>
                            <a:latin typeface="Cambria Math" panose="02040503050406030204" pitchFamily="18" charset="0"/>
                            <a:ea typeface="Cambria Math" panose="02040503050406030204" pitchFamily="18" charset="0"/>
                          </a:rPr>
                          <m:t>)</m:t>
                        </m:r>
                      </m:e>
                    </m:nary>
                  </m:oMath>
                </a14:m>
                <a:r>
                  <a:rPr lang="en-US" dirty="0"/>
                  <a:t>, </a:t>
                </a:r>
              </a:p>
              <a:p>
                <a:r>
                  <a:rPr lang="en-US" dirty="0">
                    <a:latin typeface="Calibri Light" panose="020F0302020204030204" pitchFamily="34" charset="0"/>
                    <a:cs typeface="Calibri Light" panose="020F0302020204030204" pitchFamily="34" charset="0"/>
                  </a:rPr>
                  <a:t>where r is the rank of the correct class</a:t>
                </a:r>
              </a:p>
            </p:txBody>
          </p:sp>
        </mc:Choice>
        <mc:Fallback xmlns="">
          <p:sp>
            <p:nvSpPr>
              <p:cNvPr id="16" name="TextBox 15">
                <a:extLst>
                  <a:ext uri="{FF2B5EF4-FFF2-40B4-BE49-F238E27FC236}">
                    <a16:creationId xmlns:a16="http://schemas.microsoft.com/office/drawing/2014/main" id="{52088C11-F75E-1669-3831-E5634D63CE39}"/>
                  </a:ext>
                </a:extLst>
              </p:cNvPr>
              <p:cNvSpPr txBox="1">
                <a:spLocks noRot="1" noChangeAspect="1" noMove="1" noResize="1" noEditPoints="1" noAdjustHandles="1" noChangeArrowheads="1" noChangeShapeType="1" noTextEdit="1"/>
              </p:cNvSpPr>
              <p:nvPr/>
            </p:nvSpPr>
            <p:spPr>
              <a:xfrm>
                <a:off x="1966698" y="2090443"/>
                <a:ext cx="2095848" cy="923586"/>
              </a:xfrm>
              <a:prstGeom prst="rect">
                <a:avLst/>
              </a:prstGeom>
              <a:blipFill>
                <a:blip r:embed="rId7"/>
                <a:stretch>
                  <a:fillRect l="-3030" t="-44595" b="-9459"/>
                </a:stretch>
              </a:blipFill>
            </p:spPr>
            <p:txBody>
              <a:bodyPr/>
              <a:lstStyle/>
              <a:p>
                <a:r>
                  <a:rPr lang="en-US">
                    <a:noFill/>
                  </a:rPr>
                  <a:t> </a:t>
                </a:r>
              </a:p>
            </p:txBody>
          </p:sp>
        </mc:Fallback>
      </mc:AlternateContent>
      <p:sp>
        <p:nvSpPr>
          <p:cNvPr id="17" name="Arc 16">
            <a:extLst>
              <a:ext uri="{FF2B5EF4-FFF2-40B4-BE49-F238E27FC236}">
                <a16:creationId xmlns:a16="http://schemas.microsoft.com/office/drawing/2014/main" id="{89BDC96F-692B-FD59-D744-B8F71A14B97C}"/>
              </a:ext>
            </a:extLst>
          </p:cNvPr>
          <p:cNvSpPr/>
          <p:nvPr/>
        </p:nvSpPr>
        <p:spPr>
          <a:xfrm rot="17612959">
            <a:off x="1545195" y="2331997"/>
            <a:ext cx="736529" cy="586635"/>
          </a:xfrm>
          <a:prstGeom prst="arc">
            <a:avLst>
              <a:gd name="adj1" fmla="val 13866520"/>
              <a:gd name="adj2" fmla="val 0"/>
            </a:avLst>
          </a:prstGeom>
          <a:ln w="9525">
            <a:solidFill>
              <a:srgbClr val="C00000"/>
            </a:solidFill>
            <a:headEnd type="stealth"/>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F158B6C-B09B-7A0B-47EE-BE2DA872167B}"/>
                  </a:ext>
                </a:extLst>
              </p:cNvPr>
              <p:cNvSpPr txBox="1"/>
              <p:nvPr/>
            </p:nvSpPr>
            <p:spPr>
              <a:xfrm>
                <a:off x="430934" y="1150605"/>
                <a:ext cx="3631612" cy="646331"/>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1. Get the score of the correct class, for each of </a:t>
                </a:r>
                <a14:m>
                  <m:oMath xmlns:m="http://schemas.openxmlformats.org/officeDocument/2006/math">
                    <m:d>
                      <m:dPr>
                        <m:ctrlPr>
                          <a:rPr lang="en-CA" i="1" smtClean="0">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𝑥</m:t>
                            </m:r>
                          </m:e>
                          <m:sub>
                            <m:r>
                              <a:rPr lang="en-CA" i="1">
                                <a:latin typeface="Cambria Math" panose="02040503050406030204" pitchFamily="18" charset="0"/>
                              </a:rPr>
                              <m:t>𝑖</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𝑦</m:t>
                            </m:r>
                          </m:e>
                          <m:sub>
                            <m:r>
                              <a:rPr lang="en-CA" i="1">
                                <a:latin typeface="Cambria Math" panose="02040503050406030204" pitchFamily="18" charset="0"/>
                              </a:rPr>
                              <m:t>𝑖</m:t>
                            </m:r>
                          </m:sub>
                        </m:sSub>
                      </m:e>
                    </m:d>
                  </m:oMath>
                </a14:m>
                <a:r>
                  <a:rPr lang="en-US" dirty="0">
                    <a:latin typeface="Calibri Light" panose="020F0302020204030204" pitchFamily="34" charset="0"/>
                    <a:cs typeface="Calibri Light" panose="020F0302020204030204" pitchFamily="34" charset="0"/>
                  </a:rPr>
                  <a:t> and sort all scores</a:t>
                </a:r>
              </a:p>
            </p:txBody>
          </p:sp>
        </mc:Choice>
        <mc:Fallback xmlns="">
          <p:sp>
            <p:nvSpPr>
              <p:cNvPr id="18" name="TextBox 17">
                <a:extLst>
                  <a:ext uri="{FF2B5EF4-FFF2-40B4-BE49-F238E27FC236}">
                    <a16:creationId xmlns:a16="http://schemas.microsoft.com/office/drawing/2014/main" id="{8F158B6C-B09B-7A0B-47EE-BE2DA872167B}"/>
                  </a:ext>
                </a:extLst>
              </p:cNvPr>
              <p:cNvSpPr txBox="1">
                <a:spLocks noRot="1" noChangeAspect="1" noMove="1" noResize="1" noEditPoints="1" noAdjustHandles="1" noChangeArrowheads="1" noChangeShapeType="1" noTextEdit="1"/>
              </p:cNvSpPr>
              <p:nvPr/>
            </p:nvSpPr>
            <p:spPr>
              <a:xfrm>
                <a:off x="430934" y="1150605"/>
                <a:ext cx="3631612" cy="646331"/>
              </a:xfrm>
              <a:prstGeom prst="rect">
                <a:avLst/>
              </a:prstGeom>
              <a:blipFill>
                <a:blip r:embed="rId8"/>
                <a:stretch>
                  <a:fillRect l="-1748" t="-3846" r="-699"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63C8ADF-77CC-AF1B-E9F2-7E34F7D67310}"/>
                  </a:ext>
                </a:extLst>
              </p:cNvPr>
              <p:cNvSpPr txBox="1"/>
              <p:nvPr/>
            </p:nvSpPr>
            <p:spPr>
              <a:xfrm>
                <a:off x="4243899" y="1150604"/>
                <a:ext cx="3503844" cy="646331"/>
              </a:xfrm>
              <a:prstGeom prst="rect">
                <a:avLst/>
              </a:prstGeom>
              <a:noFill/>
            </p:spPr>
            <p:txBody>
              <a:bodyPr wrap="none" rtlCol="0">
                <a:spAutoFit/>
              </a:bodyPr>
              <a:lstStyle/>
              <a:p>
                <a:r>
                  <a:rPr lang="en-US" dirty="0">
                    <a:latin typeface="Calibri Light" panose="020F0302020204030204" pitchFamily="34" charset="0"/>
                    <a:cs typeface="Calibri Light" panose="020F0302020204030204" pitchFamily="34" charset="0"/>
                  </a:rPr>
                  <a:t>2. Take the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(1−</m:t>
                    </m:r>
                    <m:r>
                      <a:rPr lang="en-US" i="1" smtClean="0">
                        <a:latin typeface="Cambria Math" panose="02040503050406030204" pitchFamily="18" charset="0"/>
                        <a:ea typeface="Cambria Math" panose="02040503050406030204" pitchFamily="18" charset="0"/>
                      </a:rPr>
                      <m:t>𝛼</m:t>
                    </m:r>
                    <m:r>
                      <a:rPr lang="en-CA" b="0" i="1" smtClean="0">
                        <a:latin typeface="Cambria Math" panose="02040503050406030204" pitchFamily="18" charset="0"/>
                        <a:ea typeface="Cambria Math" panose="02040503050406030204" pitchFamily="18" charset="0"/>
                      </a:rPr>
                      <m:t>)%</m:t>
                    </m:r>
                  </m:oMath>
                </a14:m>
                <a:r>
                  <a:rPr lang="en-US" dirty="0"/>
                  <a:t> </a:t>
                </a:r>
                <a:r>
                  <a:rPr lang="en-US" dirty="0">
                    <a:latin typeface="Calibri Light" panose="020F0302020204030204" pitchFamily="34" charset="0"/>
                    <a:cs typeface="Calibri Light" panose="020F0302020204030204" pitchFamily="34" charset="0"/>
                  </a:rPr>
                  <a:t>(e.g., 90%) </a:t>
                </a:r>
              </a:p>
              <a:p>
                <a:r>
                  <a:rPr lang="en-US" dirty="0">
                    <a:latin typeface="Calibri Light" panose="020F0302020204030204" pitchFamily="34" charset="0"/>
                    <a:cs typeface="Calibri Light" panose="020F0302020204030204" pitchFamily="34" charset="0"/>
                  </a:rPr>
                  <a:t>quantile of all scores</a:t>
                </a:r>
              </a:p>
            </p:txBody>
          </p:sp>
        </mc:Choice>
        <mc:Fallback xmlns="">
          <p:sp>
            <p:nvSpPr>
              <p:cNvPr id="19" name="TextBox 18">
                <a:extLst>
                  <a:ext uri="{FF2B5EF4-FFF2-40B4-BE49-F238E27FC236}">
                    <a16:creationId xmlns:a16="http://schemas.microsoft.com/office/drawing/2014/main" id="{763C8ADF-77CC-AF1B-E9F2-7E34F7D67310}"/>
                  </a:ext>
                </a:extLst>
              </p:cNvPr>
              <p:cNvSpPr txBox="1">
                <a:spLocks noRot="1" noChangeAspect="1" noMove="1" noResize="1" noEditPoints="1" noAdjustHandles="1" noChangeArrowheads="1" noChangeShapeType="1" noTextEdit="1"/>
              </p:cNvSpPr>
              <p:nvPr/>
            </p:nvSpPr>
            <p:spPr>
              <a:xfrm>
                <a:off x="4243899" y="1150604"/>
                <a:ext cx="3503844" cy="646331"/>
              </a:xfrm>
              <a:prstGeom prst="rect">
                <a:avLst/>
              </a:prstGeom>
              <a:blipFill>
                <a:blip r:embed="rId9"/>
                <a:stretch>
                  <a:fillRect l="-1444" t="-3846" r="-361"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2A4CFC-8F62-AEA5-9547-AE78C8796FD2}"/>
                  </a:ext>
                </a:extLst>
              </p:cNvPr>
              <p:cNvSpPr txBox="1"/>
              <p:nvPr/>
            </p:nvSpPr>
            <p:spPr>
              <a:xfrm>
                <a:off x="4243899" y="2376253"/>
                <a:ext cx="30037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r>
                        <a:rPr lang="en-CA" b="0" i="1" smtClean="0">
                          <a:latin typeface="Cambria Math" panose="02040503050406030204" pitchFamily="18" charset="0"/>
                        </a:rPr>
                        <m:t>=</m:t>
                      </m:r>
                      <m:r>
                        <a:rPr lang="en-CA" b="0" i="1" smtClean="0">
                          <a:latin typeface="Cambria Math" panose="02040503050406030204" pitchFamily="18" charset="0"/>
                        </a:rPr>
                        <m:t>𝑞𝑢𝑎𝑛𝑡𝑖𝑙𝑒</m:t>
                      </m:r>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𝐸</m:t>
                              </m:r>
                            </m:e>
                            <m:sub>
                              <m:r>
                                <a:rPr lang="en-CA" b="0" i="1" smtClean="0">
                                  <a:latin typeface="Cambria Math" panose="02040503050406030204" pitchFamily="18" charset="0"/>
                                </a:rPr>
                                <m:t>1</m:t>
                              </m:r>
                            </m:sub>
                          </m:sSub>
                          <m:r>
                            <a:rPr lang="en-CA" b="0" i="1" smtClean="0">
                              <a:latin typeface="Cambria Math" panose="02040503050406030204" pitchFamily="18" charset="0"/>
                            </a:rPr>
                            <m:t>,…, </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𝐸</m:t>
                              </m:r>
                            </m:e>
                            <m:sub>
                              <m:r>
                                <a:rPr lang="en-CA" b="0" i="1" smtClean="0">
                                  <a:latin typeface="Cambria Math" panose="02040503050406030204" pitchFamily="18" charset="0"/>
                                </a:rPr>
                                <m:t>𝑛</m:t>
                              </m:r>
                            </m:sub>
                          </m:sSub>
                        </m:e>
                      </m:d>
                      <m:r>
                        <a:rPr lang="en-CA" b="0" i="1" smtClean="0">
                          <a:latin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𝛼</m:t>
                      </m:r>
                      <m:r>
                        <a:rPr lang="en-CA"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BC2A4CFC-8F62-AEA5-9547-AE78C8796FD2}"/>
                  </a:ext>
                </a:extLst>
              </p:cNvPr>
              <p:cNvSpPr txBox="1">
                <a:spLocks noRot="1" noChangeAspect="1" noMove="1" noResize="1" noEditPoints="1" noAdjustHandles="1" noChangeArrowheads="1" noChangeShapeType="1" noTextEdit="1"/>
              </p:cNvSpPr>
              <p:nvPr/>
            </p:nvSpPr>
            <p:spPr>
              <a:xfrm>
                <a:off x="4243899" y="2376253"/>
                <a:ext cx="3003771"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1E04260-935B-4B10-FB77-52BA093B42C8}"/>
                  </a:ext>
                </a:extLst>
              </p:cNvPr>
              <p:cNvSpPr txBox="1"/>
              <p:nvPr/>
            </p:nvSpPr>
            <p:spPr>
              <a:xfrm>
                <a:off x="4243899" y="3267543"/>
                <a:ext cx="3341079" cy="646331"/>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At least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1−</m:t>
                        </m:r>
                        <m:r>
                          <a:rPr lang="en-CA" b="0" i="1" smtClean="0">
                            <a:latin typeface="Cambria Math" panose="02040503050406030204" pitchFamily="18" charset="0"/>
                            <a:ea typeface="Cambria Math" panose="02040503050406030204" pitchFamily="18" charset="0"/>
                          </a:rPr>
                          <m:t>𝛼</m:t>
                        </m:r>
                      </m:e>
                    </m:d>
                    <m:r>
                      <a:rPr lang="en-CA" b="0" i="1" smtClean="0">
                        <a:latin typeface="Cambria Math" panose="02040503050406030204" pitchFamily="18" charset="0"/>
                      </a:rPr>
                      <m:t>%</m:t>
                    </m:r>
                  </m:oMath>
                </a14:m>
                <a:r>
                  <a:rPr lang="en-US" dirty="0"/>
                  <a:t> </a:t>
                </a:r>
                <a:r>
                  <a:rPr lang="en-US" dirty="0">
                    <a:latin typeface="Calibri Light" panose="020F0302020204030204" pitchFamily="34" charset="0"/>
                    <a:cs typeface="Calibri Light" panose="020F0302020204030204" pitchFamily="34" charset="0"/>
                  </a:rPr>
                  <a:t>of examples have their true scores above </a:t>
                </a:r>
                <a14:m>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oMath>
                </a14:m>
                <a:r>
                  <a:rPr lang="en-US" dirty="0"/>
                  <a:t>.</a:t>
                </a:r>
              </a:p>
            </p:txBody>
          </p:sp>
        </mc:Choice>
        <mc:Fallback xmlns="">
          <p:sp>
            <p:nvSpPr>
              <p:cNvPr id="21" name="TextBox 20">
                <a:extLst>
                  <a:ext uri="{FF2B5EF4-FFF2-40B4-BE49-F238E27FC236}">
                    <a16:creationId xmlns:a16="http://schemas.microsoft.com/office/drawing/2014/main" id="{21E04260-935B-4B10-FB77-52BA093B42C8}"/>
                  </a:ext>
                </a:extLst>
              </p:cNvPr>
              <p:cNvSpPr txBox="1">
                <a:spLocks noRot="1" noChangeAspect="1" noMove="1" noResize="1" noEditPoints="1" noAdjustHandles="1" noChangeArrowheads="1" noChangeShapeType="1" noTextEdit="1"/>
              </p:cNvSpPr>
              <p:nvPr/>
            </p:nvSpPr>
            <p:spPr>
              <a:xfrm>
                <a:off x="4243899" y="3267543"/>
                <a:ext cx="3341079" cy="646331"/>
              </a:xfrm>
              <a:prstGeom prst="rect">
                <a:avLst/>
              </a:prstGeom>
              <a:blipFill>
                <a:blip r:embed="rId11"/>
                <a:stretch>
                  <a:fillRect l="-1515" t="-384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3BCE8A9-102A-BBDC-0D97-199ED6B8B612}"/>
                  </a:ext>
                </a:extLst>
              </p:cNvPr>
              <p:cNvSpPr txBox="1"/>
              <p:nvPr/>
            </p:nvSpPr>
            <p:spPr>
              <a:xfrm>
                <a:off x="7929096" y="1150515"/>
                <a:ext cx="3527312" cy="369332"/>
              </a:xfrm>
              <a:prstGeom prst="rect">
                <a:avLst/>
              </a:prstGeom>
              <a:noFill/>
            </p:spPr>
            <p:txBody>
              <a:bodyPr wrap="none" rtlCol="0">
                <a:spAutoFit/>
              </a:bodyPr>
              <a:lstStyle/>
              <a:p>
                <a:r>
                  <a:rPr lang="en-US" dirty="0">
                    <a:latin typeface="Calibri Light" panose="020F0302020204030204" pitchFamily="34" charset="0"/>
                    <a:cs typeface="Calibri Light" panose="020F0302020204030204" pitchFamily="34" charset="0"/>
                  </a:rPr>
                  <a:t>3. Construct prediction set for </a:t>
                </a:r>
                <a14:m>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𝑥</m:t>
                        </m:r>
                      </m:e>
                      <m:sub>
                        <m:r>
                          <a:rPr lang="en-CA" b="0" i="1" smtClean="0">
                            <a:latin typeface="Cambria Math" panose="02040503050406030204" pitchFamily="18" charset="0"/>
                          </a:rPr>
                          <m:t>𝑛</m:t>
                        </m:r>
                        <m:r>
                          <a:rPr lang="en-CA" b="0" i="1" smtClean="0">
                            <a:latin typeface="Cambria Math" panose="02040503050406030204" pitchFamily="18" charset="0"/>
                          </a:rPr>
                          <m:t>+1</m:t>
                        </m:r>
                      </m:sub>
                    </m:sSub>
                  </m:oMath>
                </a14:m>
                <a:r>
                  <a:rPr lang="en-US" dirty="0">
                    <a:latin typeface="Calibri Light" panose="020F0302020204030204" pitchFamily="34" charset="0"/>
                    <a:cs typeface="Calibri Light" panose="020F0302020204030204" pitchFamily="34" charset="0"/>
                  </a:rPr>
                  <a:t> </a:t>
                </a:r>
              </a:p>
            </p:txBody>
          </p:sp>
        </mc:Choice>
        <mc:Fallback xmlns="">
          <p:sp>
            <p:nvSpPr>
              <p:cNvPr id="22" name="TextBox 21">
                <a:extLst>
                  <a:ext uri="{FF2B5EF4-FFF2-40B4-BE49-F238E27FC236}">
                    <a16:creationId xmlns:a16="http://schemas.microsoft.com/office/drawing/2014/main" id="{F3BCE8A9-102A-BBDC-0D97-199ED6B8B612}"/>
                  </a:ext>
                </a:extLst>
              </p:cNvPr>
              <p:cNvSpPr txBox="1">
                <a:spLocks noRot="1" noChangeAspect="1" noMove="1" noResize="1" noEditPoints="1" noAdjustHandles="1" noChangeArrowheads="1" noChangeShapeType="1" noTextEdit="1"/>
              </p:cNvSpPr>
              <p:nvPr/>
            </p:nvSpPr>
            <p:spPr>
              <a:xfrm>
                <a:off x="7929096" y="1150515"/>
                <a:ext cx="3527312" cy="369332"/>
              </a:xfrm>
              <a:prstGeom prst="rect">
                <a:avLst/>
              </a:prstGeom>
              <a:blipFill>
                <a:blip r:embed="rId12"/>
                <a:stretch>
                  <a:fillRect l="-1439"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A5EF456-6ABE-B807-0774-6A0194072D37}"/>
                  </a:ext>
                </a:extLst>
              </p:cNvPr>
              <p:cNvSpPr txBox="1"/>
              <p:nvPr/>
            </p:nvSpPr>
            <p:spPr>
              <a:xfrm>
                <a:off x="7929746" y="1726907"/>
                <a:ext cx="3828143" cy="923586"/>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CA" i="1">
                            <a:latin typeface="Cambria Math" panose="02040503050406030204" pitchFamily="18" charset="0"/>
                          </a:rPr>
                          <m:t>𝑛</m:t>
                        </m:r>
                        <m:r>
                          <a:rPr lang="en-CA" i="1">
                            <a:latin typeface="Cambria Math" panose="02040503050406030204" pitchFamily="18" charset="0"/>
                          </a:rPr>
                          <m:t>+1</m:t>
                        </m:r>
                      </m:sub>
                    </m:sSub>
                    <m:r>
                      <a:rPr lang="en-CA" b="0" i="1" smtClean="0">
                        <a:latin typeface="Cambria Math" panose="02040503050406030204" pitchFamily="18" charset="0"/>
                      </a:rPr>
                      <m:t>= </m:t>
                    </m:r>
                  </m:oMath>
                </a14:m>
                <a:r>
                  <a:rPr lang="en-US" dirty="0">
                    <a:latin typeface="Calibri Light" panose="020F0302020204030204" pitchFamily="34" charset="0"/>
                    <a:cs typeface="Calibri Light" panose="020F0302020204030204" pitchFamily="34" charset="0"/>
                  </a:rPr>
                  <a:t>{The </a:t>
                </a:r>
                <a14:m>
                  <m:oMath xmlns:m="http://schemas.openxmlformats.org/officeDocument/2006/math">
                    <m:r>
                      <a:rPr lang="en-US" i="1" dirty="0" smtClean="0">
                        <a:latin typeface="Cambria Math" panose="02040503050406030204" pitchFamily="18" charset="0"/>
                        <a:cs typeface="Calibri Light" panose="020F0302020204030204" pitchFamily="34" charset="0"/>
                      </a:rPr>
                      <m:t>𝑟</m:t>
                    </m:r>
                  </m:oMath>
                </a14:m>
                <a:r>
                  <a:rPr lang="en-US" dirty="0">
                    <a:latin typeface="Calibri Light" panose="020F0302020204030204" pitchFamily="34" charset="0"/>
                    <a:cs typeface="Calibri Light" panose="020F0302020204030204" pitchFamily="34" charset="0"/>
                  </a:rPr>
                  <a:t> most likely classes, where </a:t>
                </a:r>
                <a14:m>
                  <m:oMath xmlns:m="http://schemas.openxmlformats.org/officeDocument/2006/math">
                    <m:nary>
                      <m:naryPr>
                        <m:chr m:val="∑"/>
                        <m:ctrlPr>
                          <a:rPr lang="en-CA" i="1" smtClean="0">
                            <a:solidFill>
                              <a:schemeClr val="tx1">
                                <a:lumMod val="65000"/>
                                <a:lumOff val="35000"/>
                              </a:schemeClr>
                            </a:solidFill>
                            <a:latin typeface="Cambria Math" panose="02040503050406030204" pitchFamily="18" charset="0"/>
                          </a:rPr>
                        </m:ctrlPr>
                      </m:naryPr>
                      <m:sub>
                        <m:r>
                          <m:rPr>
                            <m:brk m:alnAt="23"/>
                          </m:rPr>
                          <a:rPr lang="en-CA" i="1">
                            <a:solidFill>
                              <a:schemeClr val="tx1">
                                <a:lumMod val="65000"/>
                                <a:lumOff val="35000"/>
                              </a:schemeClr>
                            </a:solidFill>
                            <a:latin typeface="Cambria Math" panose="02040503050406030204" pitchFamily="18" charset="0"/>
                          </a:rPr>
                          <m:t>𝑖</m:t>
                        </m:r>
                        <m:r>
                          <a:rPr lang="en-CA" i="1">
                            <a:solidFill>
                              <a:schemeClr val="tx1">
                                <a:lumMod val="65000"/>
                                <a:lumOff val="35000"/>
                              </a:schemeClr>
                            </a:solidFill>
                            <a:latin typeface="Cambria Math" panose="02040503050406030204" pitchFamily="18" charset="0"/>
                          </a:rPr>
                          <m:t>=1</m:t>
                        </m:r>
                      </m:sub>
                      <m:sup>
                        <m:r>
                          <a:rPr lang="en-CA" i="1">
                            <a:solidFill>
                              <a:schemeClr val="tx1">
                                <a:lumMod val="65000"/>
                                <a:lumOff val="35000"/>
                              </a:schemeClr>
                            </a:solidFill>
                            <a:latin typeface="Cambria Math" panose="02040503050406030204" pitchFamily="18" charset="0"/>
                          </a:rPr>
                          <m:t>𝑟</m:t>
                        </m:r>
                      </m:sup>
                      <m:e>
                        <m:r>
                          <a:rPr lang="en-CA" i="1">
                            <a:solidFill>
                              <a:schemeClr val="tx1">
                                <a:lumMod val="65000"/>
                                <a:lumOff val="35000"/>
                              </a:schemeClr>
                            </a:solidFill>
                            <a:latin typeface="Cambria Math" panose="02040503050406030204" pitchFamily="18" charset="0"/>
                            <a:ea typeface="Cambria Math" panose="02040503050406030204" pitchFamily="18" charset="0"/>
                          </a:rPr>
                          <m:t>ℳ</m:t>
                        </m:r>
                        <m:r>
                          <a:rPr lang="en-CA" i="1">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CA"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CA" i="1">
                                <a:solidFill>
                                  <a:schemeClr val="tx1">
                                    <a:lumMod val="65000"/>
                                    <a:lumOff val="35000"/>
                                  </a:schemeClr>
                                </a:solidFill>
                                <a:latin typeface="Cambria Math" panose="02040503050406030204" pitchFamily="18" charset="0"/>
                                <a:ea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𝑛</m:t>
                            </m:r>
                            <m:r>
                              <a:rPr lang="en-CA" b="0" i="1" smtClean="0">
                                <a:solidFill>
                                  <a:schemeClr val="tx1">
                                    <a:lumMod val="65000"/>
                                    <a:lumOff val="35000"/>
                                  </a:schemeClr>
                                </a:solidFill>
                                <a:latin typeface="Cambria Math" panose="02040503050406030204" pitchFamily="18" charset="0"/>
                                <a:ea typeface="Cambria Math" panose="02040503050406030204" pitchFamily="18" charset="0"/>
                              </a:rPr>
                              <m:t>+1</m:t>
                            </m:r>
                          </m:sub>
                        </m:sSub>
                        <m:r>
                          <a:rPr lang="en-CA" i="1">
                            <a:solidFill>
                              <a:schemeClr val="tx1">
                                <a:lumMod val="65000"/>
                                <a:lumOff val="35000"/>
                              </a:schemeClr>
                            </a:solidFill>
                            <a:latin typeface="Cambria Math" panose="02040503050406030204" pitchFamily="18" charset="0"/>
                            <a:ea typeface="Cambria Math" panose="02040503050406030204" pitchFamily="18" charset="0"/>
                          </a:rPr>
                          <m:t>)</m:t>
                        </m:r>
                        <m:r>
                          <a:rPr lang="en-CA" i="1" smtClean="0">
                            <a:solidFill>
                              <a:schemeClr val="tx1">
                                <a:lumMod val="65000"/>
                                <a:lumOff val="35000"/>
                              </a:schemeClr>
                            </a:solidFill>
                            <a:latin typeface="Cambria Math" panose="02040503050406030204" pitchFamily="18" charset="0"/>
                            <a:ea typeface="Cambria Math" panose="02040503050406030204" pitchFamily="18" charset="0"/>
                          </a:rPr>
                          <m:t>≥</m:t>
                        </m:r>
                      </m:e>
                    </m:nary>
                    <m:acc>
                      <m:accPr>
                        <m:chr m:val="̂"/>
                        <m:ctrlPr>
                          <a:rPr lang="en-CA" i="1" smtClean="0">
                            <a:solidFill>
                              <a:schemeClr val="tx1">
                                <a:lumMod val="65000"/>
                                <a:lumOff val="35000"/>
                              </a:schemeClr>
                            </a:solidFill>
                            <a:latin typeface="Cambria Math" panose="02040503050406030204" pitchFamily="18" charset="0"/>
                            <a:ea typeface="Cambria Math" panose="02040503050406030204" pitchFamily="18" charset="0"/>
                          </a:rPr>
                        </m:ctrlPr>
                      </m:accPr>
                      <m:e>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𝑞</m:t>
                        </m:r>
                      </m:e>
                    </m:acc>
                    <m:r>
                      <a:rPr lang="en-CA" i="1">
                        <a:solidFill>
                          <a:schemeClr val="tx1">
                            <a:lumMod val="65000"/>
                            <a:lumOff val="35000"/>
                          </a:schemeClr>
                        </a:solidFill>
                        <a:latin typeface="Cambria Math" panose="02040503050406030204" pitchFamily="18" charset="0"/>
                        <a:ea typeface="Cambria Math" panose="02040503050406030204" pitchFamily="18" charset="0"/>
                      </a:rPr>
                      <m:t> </m:t>
                    </m:r>
                  </m:oMath>
                </a14:m>
                <a:r>
                  <a:rPr lang="en-US" dirty="0">
                    <a:latin typeface="Calibri Light" panose="020F0302020204030204" pitchFamily="34" charset="0"/>
                    <a:cs typeface="Calibri Light" panose="020F0302020204030204" pitchFamily="34" charset="0"/>
                  </a:rPr>
                  <a:t>All classes whose score exceeds </a:t>
                </a:r>
                <a14:m>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oMath>
                </a14:m>
                <a:r>
                  <a:rPr lang="en-US" dirty="0">
                    <a:latin typeface="Calibri Light" panose="020F0302020204030204" pitchFamily="34" charset="0"/>
                    <a:cs typeface="Calibri Light" panose="020F0302020204030204" pitchFamily="34" charset="0"/>
                  </a:rPr>
                  <a:t>} </a:t>
                </a:r>
              </a:p>
            </p:txBody>
          </p:sp>
        </mc:Choice>
        <mc:Fallback xmlns="">
          <p:sp>
            <p:nvSpPr>
              <p:cNvPr id="23" name="TextBox 22">
                <a:extLst>
                  <a:ext uri="{FF2B5EF4-FFF2-40B4-BE49-F238E27FC236}">
                    <a16:creationId xmlns:a16="http://schemas.microsoft.com/office/drawing/2014/main" id="{3A5EF456-6ABE-B807-0774-6A0194072D37}"/>
                  </a:ext>
                </a:extLst>
              </p:cNvPr>
              <p:cNvSpPr txBox="1">
                <a:spLocks noRot="1" noChangeAspect="1" noMove="1" noResize="1" noEditPoints="1" noAdjustHandles="1" noChangeArrowheads="1" noChangeShapeType="1" noTextEdit="1"/>
              </p:cNvSpPr>
              <p:nvPr/>
            </p:nvSpPr>
            <p:spPr>
              <a:xfrm>
                <a:off x="7929746" y="1726907"/>
                <a:ext cx="3828143" cy="923586"/>
              </a:xfrm>
              <a:prstGeom prst="rect">
                <a:avLst/>
              </a:prstGeom>
              <a:blipFill>
                <a:blip r:embed="rId13"/>
                <a:stretch>
                  <a:fillRect l="-1325" t="-14865" b="-39189"/>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98D6E8EA-A266-66DC-812E-A11F44D4D0D4}"/>
              </a:ext>
            </a:extLst>
          </p:cNvPr>
          <p:cNvGrpSpPr/>
          <p:nvPr/>
        </p:nvGrpSpPr>
        <p:grpSpPr>
          <a:xfrm>
            <a:off x="7929746" y="2535546"/>
            <a:ext cx="3042744" cy="1994982"/>
            <a:chOff x="6586309" y="3914310"/>
            <a:chExt cx="2503461" cy="1994982"/>
          </a:xfrm>
          <a:effectLst/>
        </p:grpSpPr>
        <mc:AlternateContent xmlns:mc="http://schemas.openxmlformats.org/markup-compatibility/2006" xmlns:a14="http://schemas.microsoft.com/office/drawing/2010/main">
          <mc:Choice Requires="a14">
            <p:graphicFrame>
              <p:nvGraphicFramePr>
                <p:cNvPr id="25" name="Content Placeholder 7">
                  <a:extLst>
                    <a:ext uri="{FF2B5EF4-FFF2-40B4-BE49-F238E27FC236}">
                      <a16:creationId xmlns:a16="http://schemas.microsoft.com/office/drawing/2014/main" id="{87343533-A504-ED20-F288-0DED1AC42108}"/>
                    </a:ext>
                  </a:extLst>
                </p:cNvPr>
                <p:cNvGraphicFramePr>
                  <a:graphicFrameLocks/>
                </p:cNvGraphicFramePr>
                <p:nvPr>
                  <p:extLst>
                    <p:ext uri="{D42A27DB-BD31-4B8C-83A1-F6EECF244321}">
                      <p14:modId xmlns:p14="http://schemas.microsoft.com/office/powerpoint/2010/main" val="4216201425"/>
                    </p:ext>
                  </p:extLst>
                </p:nvPr>
              </p:nvGraphicFramePr>
              <p:xfrm>
                <a:off x="6814214" y="3914310"/>
                <a:ext cx="2275556" cy="1994982"/>
              </p:xfrm>
              <a:graphic>
                <a:graphicData uri="http://schemas.openxmlformats.org/drawingml/2006/chart">
                  <c:chart xmlns:c="http://schemas.openxmlformats.org/drawingml/2006/chart" xmlns:r="http://schemas.openxmlformats.org/officeDocument/2006/relationships" r:id="rId14"/>
                </a:graphicData>
              </a:graphic>
            </p:graphicFrame>
          </mc:Choice>
          <mc:Fallback xmlns="">
            <p:graphicFrame>
              <p:nvGraphicFramePr>
                <p:cNvPr id="25" name="Content Placeholder 7">
                  <a:extLst>
                    <a:ext uri="{FF2B5EF4-FFF2-40B4-BE49-F238E27FC236}">
                      <a16:creationId xmlns:a16="http://schemas.microsoft.com/office/drawing/2014/main" id="{87343533-A504-ED20-F288-0DED1AC42108}"/>
                    </a:ext>
                  </a:extLst>
                </p:cNvPr>
                <p:cNvGraphicFramePr>
                  <a:graphicFrameLocks/>
                </p:cNvGraphicFramePr>
                <p:nvPr>
                  <p:extLst>
                    <p:ext uri="{D42A27DB-BD31-4B8C-83A1-F6EECF244321}">
                      <p14:modId xmlns:p14="http://schemas.microsoft.com/office/powerpoint/2010/main" val="4216201425"/>
                    </p:ext>
                  </p:extLst>
                </p:nvPr>
              </p:nvGraphicFramePr>
              <p:xfrm>
                <a:off x="6814214" y="3914310"/>
                <a:ext cx="2275556" cy="1994982"/>
              </p:xfrm>
              <a:graphic>
                <a:graphicData uri="http://schemas.openxmlformats.org/drawingml/2006/chart">
                  <c:chart xmlns:c="http://schemas.openxmlformats.org/drawingml/2006/chart" xmlns:r="http://schemas.openxmlformats.org/officeDocument/2006/relationships" r:id="rId15"/>
                </a:graphicData>
              </a:graphic>
            </p:graphicFrame>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B00EA4E-E76A-C12A-BBDB-3FC154655381}"/>
                    </a:ext>
                  </a:extLst>
                </p:cNvPr>
                <p:cNvSpPr txBox="1"/>
                <p:nvPr/>
              </p:nvSpPr>
              <p:spPr>
                <a:xfrm rot="16200000">
                  <a:off x="5991702" y="4662262"/>
                  <a:ext cx="1417119" cy="227905"/>
                </a:xfrm>
                <a:prstGeom prst="rect">
                  <a:avLst/>
                </a:prstGeom>
                <a:noFill/>
                <a:ln>
                  <a:noFill/>
                </a:ln>
              </p:spPr>
              <p:txBody>
                <a:bodyPr wrap="none" lIns="0" tIns="0" rIns="0" bIns="0" rtlCol="0">
                  <a:spAutoFit/>
                </a:bodyPr>
                <a:lstStyle/>
                <a:p>
                  <a:r>
                    <a:rPr lang="en-CA" b="0" dirty="0">
                      <a:solidFill>
                        <a:schemeClr val="tx1">
                          <a:lumMod val="65000"/>
                          <a:lumOff val="35000"/>
                        </a:schemeClr>
                      </a:solidFill>
                    </a:rPr>
                    <a:t>Score: </a:t>
                  </a:r>
                  <a14:m>
                    <m:oMath xmlns:m="http://schemas.openxmlformats.org/officeDocument/2006/math">
                      <m:r>
                        <a:rPr lang="en-CA" b="0" i="1" smtClean="0">
                          <a:solidFill>
                            <a:schemeClr val="tx1">
                              <a:lumMod val="65000"/>
                              <a:lumOff val="35000"/>
                            </a:schemeClr>
                          </a:solidFill>
                          <a:latin typeface="Cambria Math" panose="02040503050406030204" pitchFamily="18" charset="0"/>
                        </a:rPr>
                        <m:t>𝑝</m:t>
                      </m:r>
                      <m:r>
                        <a:rPr lang="en-CA" b="0" i="1" smtClean="0">
                          <a:solidFill>
                            <a:schemeClr val="tx1">
                              <a:lumMod val="65000"/>
                              <a:lumOff val="35000"/>
                            </a:schemeClr>
                          </a:solidFill>
                          <a:latin typeface="Cambria Math" panose="02040503050406030204" pitchFamily="18" charset="0"/>
                        </a:rPr>
                        <m:t>(</m:t>
                      </m:r>
                      <m:sSub>
                        <m:sSubPr>
                          <m:ctrlPr>
                            <a:rPr lang="en-CA" b="0" i="1" smtClean="0">
                              <a:solidFill>
                                <a:schemeClr val="tx1">
                                  <a:lumMod val="65000"/>
                                  <a:lumOff val="35000"/>
                                </a:schemeClr>
                              </a:solidFill>
                              <a:latin typeface="Cambria Math" panose="02040503050406030204" pitchFamily="18" charset="0"/>
                            </a:rPr>
                          </m:ctrlPr>
                        </m:sSubPr>
                        <m:e>
                          <m:r>
                            <a:rPr lang="en-CA" b="0" i="1" smtClean="0">
                              <a:solidFill>
                                <a:schemeClr val="tx1">
                                  <a:lumMod val="65000"/>
                                  <a:lumOff val="35000"/>
                                </a:schemeClr>
                              </a:solidFill>
                              <a:latin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rPr>
                            <m:t>𝑛</m:t>
                          </m:r>
                          <m:r>
                            <a:rPr lang="en-CA" b="0" i="1" smtClean="0">
                              <a:solidFill>
                                <a:schemeClr val="tx1">
                                  <a:lumMod val="65000"/>
                                  <a:lumOff val="35000"/>
                                </a:schemeClr>
                              </a:solidFill>
                              <a:latin typeface="Cambria Math" panose="02040503050406030204" pitchFamily="18" charset="0"/>
                            </a:rPr>
                            <m:t>+1</m:t>
                          </m:r>
                        </m:sub>
                      </m:sSub>
                      <m:r>
                        <a:rPr lang="en-CA" b="0" i="1" smtClean="0">
                          <a:solidFill>
                            <a:schemeClr val="tx1">
                              <a:lumMod val="65000"/>
                              <a:lumOff val="35000"/>
                            </a:schemeClr>
                          </a:solidFill>
                          <a:latin typeface="Cambria Math" panose="02040503050406030204" pitchFamily="18" charset="0"/>
                        </a:rPr>
                        <m:t>)</m:t>
                      </m:r>
                    </m:oMath>
                  </a14:m>
                  <a:endParaRPr lang="en-US" dirty="0">
                    <a:solidFill>
                      <a:schemeClr val="tx1">
                        <a:lumMod val="65000"/>
                        <a:lumOff val="35000"/>
                      </a:schemeClr>
                    </a:solidFill>
                  </a:endParaRPr>
                </a:p>
              </p:txBody>
            </p:sp>
          </mc:Choice>
          <mc:Fallback xmlns="">
            <p:sp>
              <p:nvSpPr>
                <p:cNvPr id="26" name="TextBox 25">
                  <a:extLst>
                    <a:ext uri="{FF2B5EF4-FFF2-40B4-BE49-F238E27FC236}">
                      <a16:creationId xmlns:a16="http://schemas.microsoft.com/office/drawing/2014/main" id="{1B00EA4E-E76A-C12A-BBDB-3FC154655381}"/>
                    </a:ext>
                  </a:extLst>
                </p:cNvPr>
                <p:cNvSpPr txBox="1">
                  <a:spLocks noRot="1" noChangeAspect="1" noMove="1" noResize="1" noEditPoints="1" noAdjustHandles="1" noChangeArrowheads="1" noChangeShapeType="1" noTextEdit="1"/>
                </p:cNvSpPr>
                <p:nvPr/>
              </p:nvSpPr>
              <p:spPr>
                <a:xfrm rot="16200000">
                  <a:off x="5991702" y="4662262"/>
                  <a:ext cx="1417119" cy="227905"/>
                </a:xfrm>
                <a:prstGeom prst="rect">
                  <a:avLst/>
                </a:prstGeom>
                <a:blipFill>
                  <a:blip r:embed="rId16"/>
                  <a:stretch>
                    <a:fillRect l="-26087" t="-6195" r="-47826" b="-9735"/>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B3C2782-8BF1-0B34-76D6-FFBCA13FED22}"/>
                  </a:ext>
                </a:extLst>
              </p:cNvPr>
              <p:cNvSpPr txBox="1"/>
              <p:nvPr/>
            </p:nvSpPr>
            <p:spPr>
              <a:xfrm>
                <a:off x="9084216" y="4432251"/>
                <a:ext cx="18882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m:t>
                          </m:r>
                        </m:e>
                        <m:sub>
                          <m:r>
                            <a:rPr lang="en-CA" i="1">
                              <a:solidFill>
                                <a:srgbClr val="C00000"/>
                              </a:solidFill>
                              <a:latin typeface="Cambria Math" panose="02040503050406030204" pitchFamily="18" charset="0"/>
                            </a:rPr>
                            <m:t>𝑛</m:t>
                          </m:r>
                          <m:r>
                            <a:rPr lang="en-CA" i="1">
                              <a:solidFill>
                                <a:srgbClr val="C00000"/>
                              </a:solidFill>
                              <a:latin typeface="Cambria Math" panose="02040503050406030204" pitchFamily="18" charset="0"/>
                            </a:rPr>
                            <m:t>+1</m:t>
                          </m:r>
                        </m:sub>
                      </m:sSub>
                      <m:r>
                        <a:rPr lang="en-CA" b="0" i="1" smtClean="0">
                          <a:solidFill>
                            <a:srgbClr val="C00000"/>
                          </a:solidFill>
                          <a:latin typeface="Cambria Math" panose="02040503050406030204" pitchFamily="18" charset="0"/>
                        </a:rPr>
                        <m:t>={2, 4, 7, 0}</m:t>
                      </m:r>
                    </m:oMath>
                  </m:oMathPara>
                </a14:m>
                <a:endParaRPr lang="en-US" dirty="0">
                  <a:solidFill>
                    <a:srgbClr val="C00000"/>
                  </a:solidFill>
                </a:endParaRPr>
              </a:p>
            </p:txBody>
          </p:sp>
        </mc:Choice>
        <mc:Fallback xmlns="">
          <p:sp>
            <p:nvSpPr>
              <p:cNvPr id="27" name="TextBox 26">
                <a:extLst>
                  <a:ext uri="{FF2B5EF4-FFF2-40B4-BE49-F238E27FC236}">
                    <a16:creationId xmlns:a16="http://schemas.microsoft.com/office/drawing/2014/main" id="{8B3C2782-8BF1-0B34-76D6-FFBCA13FED22}"/>
                  </a:ext>
                </a:extLst>
              </p:cNvPr>
              <p:cNvSpPr txBox="1">
                <a:spLocks noRot="1" noChangeAspect="1" noMove="1" noResize="1" noEditPoints="1" noAdjustHandles="1" noChangeArrowheads="1" noChangeShapeType="1" noTextEdit="1"/>
              </p:cNvSpPr>
              <p:nvPr/>
            </p:nvSpPr>
            <p:spPr>
              <a:xfrm>
                <a:off x="9084216" y="4432251"/>
                <a:ext cx="1888274" cy="369332"/>
              </a:xfrm>
              <a:prstGeom prst="rect">
                <a:avLst/>
              </a:prstGeom>
              <a:blipFill>
                <a:blip r:embed="rId17"/>
                <a:stretch>
                  <a:fillRect b="-12903"/>
                </a:stretch>
              </a:blipFill>
            </p:spPr>
            <p:txBody>
              <a:bodyPr/>
              <a:lstStyle/>
              <a:p>
                <a:r>
                  <a:rPr lang="en-US">
                    <a:noFill/>
                  </a:rPr>
                  <a:t> </a:t>
                </a:r>
              </a:p>
            </p:txBody>
          </p:sp>
        </mc:Fallback>
      </mc:AlternateContent>
      <p:graphicFrame>
        <p:nvGraphicFramePr>
          <p:cNvPr id="30" name="Content Placeholder 27">
            <a:extLst>
              <a:ext uri="{FF2B5EF4-FFF2-40B4-BE49-F238E27FC236}">
                <a16:creationId xmlns:a16="http://schemas.microsoft.com/office/drawing/2014/main" id="{B514C7A4-0A8E-78D1-6414-DFAB0FB734A5}"/>
              </a:ext>
            </a:extLst>
          </p:cNvPr>
          <p:cNvGraphicFramePr>
            <a:graphicFrameLocks/>
          </p:cNvGraphicFramePr>
          <p:nvPr>
            <p:extLst>
              <p:ext uri="{D42A27DB-BD31-4B8C-83A1-F6EECF244321}">
                <p14:modId xmlns:p14="http://schemas.microsoft.com/office/powerpoint/2010/main" val="889880566"/>
              </p:ext>
            </p:extLst>
          </p:nvPr>
        </p:nvGraphicFramePr>
        <p:xfrm>
          <a:off x="1137891" y="4858719"/>
          <a:ext cx="9553094" cy="1285240"/>
        </p:xfrm>
        <a:graphic>
          <a:graphicData uri="http://schemas.openxmlformats.org/drawingml/2006/table">
            <a:tbl>
              <a:tblPr firstRow="1" bandRow="1">
                <a:tableStyleId>{5C22544A-7EE6-4342-B048-85BDC9FD1C3A}</a:tableStyleId>
              </a:tblPr>
              <a:tblGrid>
                <a:gridCol w="4776547">
                  <a:extLst>
                    <a:ext uri="{9D8B030D-6E8A-4147-A177-3AD203B41FA5}">
                      <a16:colId xmlns:a16="http://schemas.microsoft.com/office/drawing/2014/main" val="1585731061"/>
                    </a:ext>
                  </a:extLst>
                </a:gridCol>
                <a:gridCol w="4776547">
                  <a:extLst>
                    <a:ext uri="{9D8B030D-6E8A-4147-A177-3AD203B41FA5}">
                      <a16:colId xmlns:a16="http://schemas.microsoft.com/office/drawing/2014/main" val="4290642828"/>
                    </a:ext>
                  </a:extLst>
                </a:gridCol>
              </a:tblGrid>
              <a:tr h="370840">
                <a:tc>
                  <a:txBody>
                    <a:bodyPr/>
                    <a:lstStyle/>
                    <a:p>
                      <a:pPr algn="ctr"/>
                      <a:r>
                        <a:rPr lang="en-US" b="1" i="0" dirty="0">
                          <a:solidFill>
                            <a:schemeClr val="tx1">
                              <a:lumMod val="85000"/>
                              <a:lumOff val="15000"/>
                            </a:schemeClr>
                          </a:solidFill>
                          <a:latin typeface="Calibri Light" panose="020F0302020204030204" pitchFamily="34" charset="0"/>
                          <a:cs typeface="Calibri Light" panose="020F0302020204030204" pitchFamily="34" charset="0"/>
                        </a:rPr>
                        <a:t>First CP Algo</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b="1" i="0" dirty="0">
                          <a:solidFill>
                            <a:schemeClr val="tx1">
                              <a:lumMod val="85000"/>
                              <a:lumOff val="15000"/>
                            </a:schemeClr>
                          </a:solidFill>
                          <a:latin typeface="Calibri Light" panose="020F0302020204030204" pitchFamily="34" charset="0"/>
                          <a:cs typeface="Calibri Light" panose="020F0302020204030204" pitchFamily="34" charset="0"/>
                        </a:rPr>
                        <a:t>Second CP Algo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9365773"/>
                  </a:ext>
                </a:extLst>
              </a:tr>
              <a:tr h="370840">
                <a:tc>
                  <a:txBody>
                    <a:bodyPr/>
                    <a:lstStyle/>
                    <a:p>
                      <a:r>
                        <a:rPr lang="en-US" b="0" i="0" dirty="0">
                          <a:solidFill>
                            <a:srgbClr val="C00000"/>
                          </a:solidFill>
                          <a:latin typeface="Calibri Light" panose="020F0302020204030204" pitchFamily="34" charset="0"/>
                          <a:cs typeface="Calibri Light" panose="020F0302020204030204" pitchFamily="34" charset="0"/>
                        </a:rPr>
                        <a:t>Only uses the output of true class</a:t>
                      </a:r>
                    </a:p>
                    <a:p>
                      <a:r>
                        <a:rPr lang="en-US" b="0" i="0" dirty="0">
                          <a:latin typeface="Calibri Light" panose="020F0302020204030204" pitchFamily="34" charset="0"/>
                          <a:cs typeface="Calibri Light" panose="020F0302020204030204" pitchFamily="34" charset="0"/>
                        </a:rPr>
                        <a:t>Not very adaptive</a:t>
                      </a:r>
                    </a:p>
                    <a:p>
                      <a:r>
                        <a:rPr lang="en-US" b="0" i="0" dirty="0">
                          <a:latin typeface="Calibri Light" panose="020F0302020204030204" pitchFamily="34" charset="0"/>
                          <a:cs typeface="Calibri Light" panose="020F0302020204030204" pitchFamily="34" charset="0"/>
                        </a:rPr>
                        <a:t>Smallest average size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b="0" i="0" dirty="0">
                          <a:solidFill>
                            <a:srgbClr val="C00000"/>
                          </a:solidFill>
                          <a:latin typeface="Calibri Light" panose="020F0302020204030204" pitchFamily="34" charset="0"/>
                          <a:cs typeface="Calibri Light" panose="020F0302020204030204" pitchFamily="34" charset="0"/>
                        </a:rPr>
                        <a:t>Uses outputs of all classes</a:t>
                      </a:r>
                    </a:p>
                    <a:p>
                      <a:r>
                        <a:rPr lang="en-US" b="0" i="0" dirty="0">
                          <a:latin typeface="Calibri Light" panose="020F0302020204030204" pitchFamily="34" charset="0"/>
                          <a:cs typeface="Calibri Light" panose="020F0302020204030204" pitchFamily="34" charset="0"/>
                        </a:rPr>
                        <a:t>Designed to be more adaptive</a:t>
                      </a:r>
                    </a:p>
                    <a:p>
                      <a:r>
                        <a:rPr lang="en-US" b="0" i="0" dirty="0">
                          <a:latin typeface="Calibri Light" panose="020F0302020204030204" pitchFamily="34" charset="0"/>
                          <a:cs typeface="Calibri Light" panose="020F0302020204030204" pitchFamily="34" charset="0"/>
                        </a:rPr>
                        <a:t>Usually larger size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77215103"/>
                  </a:ext>
                </a:extLst>
              </a:tr>
            </a:tbl>
          </a:graphicData>
        </a:graphic>
      </p:graphicFrame>
      <p:sp>
        <p:nvSpPr>
          <p:cNvPr id="8" name="Slide Number Placeholder 7">
            <a:extLst>
              <a:ext uri="{FF2B5EF4-FFF2-40B4-BE49-F238E27FC236}">
                <a16:creationId xmlns:a16="http://schemas.microsoft.com/office/drawing/2014/main" id="{42A6C8B2-783B-9C6D-C57C-0AB16062FABE}"/>
              </a:ext>
            </a:extLst>
          </p:cNvPr>
          <p:cNvSpPr>
            <a:spLocks noGrp="1"/>
          </p:cNvSpPr>
          <p:nvPr>
            <p:ph type="sldNum" sz="quarter" idx="12"/>
          </p:nvPr>
        </p:nvSpPr>
        <p:spPr/>
        <p:txBody>
          <a:bodyPr/>
          <a:lstStyle/>
          <a:p>
            <a:fld id="{7DCFCEEF-06EB-4445-B7E9-CF841A7AC1E2}" type="slidenum">
              <a:rPr lang="en-US" smtClean="0"/>
              <a:pPr/>
              <a:t>20</a:t>
            </a:fld>
            <a:r>
              <a:rPr lang="en-US"/>
              <a:t> / 13</a:t>
            </a:r>
            <a:endParaRPr lang="en-US" dirty="0"/>
          </a:p>
        </p:txBody>
      </p:sp>
    </p:spTree>
    <p:extLst>
      <p:ext uri="{BB962C8B-B14F-4D97-AF65-F5344CB8AC3E}">
        <p14:creationId xmlns:p14="http://schemas.microsoft.com/office/powerpoint/2010/main" val="425132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42FC-3E2F-8870-45AD-A3811F1CFCD3}"/>
              </a:ext>
            </a:extLst>
          </p:cNvPr>
          <p:cNvSpPr>
            <a:spLocks noGrp="1"/>
          </p:cNvSpPr>
          <p:nvPr>
            <p:ph type="title"/>
          </p:nvPr>
        </p:nvSpPr>
        <p:spPr/>
        <p:txBody>
          <a:bodyPr/>
          <a:lstStyle/>
          <a:p>
            <a:r>
              <a:rPr lang="en-US" dirty="0"/>
              <a:t>The second CP algorithm: Adaptive Prediction Set</a:t>
            </a:r>
          </a:p>
        </p:txBody>
      </p:sp>
      <p:sp>
        <p:nvSpPr>
          <p:cNvPr id="4" name="TextBox 3">
            <a:extLst>
              <a:ext uri="{FF2B5EF4-FFF2-40B4-BE49-F238E27FC236}">
                <a16:creationId xmlns:a16="http://schemas.microsoft.com/office/drawing/2014/main" id="{A1DC772F-E4B5-9B27-1C39-7BBB7A27C566}"/>
              </a:ext>
            </a:extLst>
          </p:cNvPr>
          <p:cNvSpPr txBox="1"/>
          <p:nvPr/>
        </p:nvSpPr>
        <p:spPr>
          <a:xfrm>
            <a:off x="354079" y="6506434"/>
            <a:ext cx="11120718" cy="338554"/>
          </a:xfrm>
          <a:prstGeom prst="rect">
            <a:avLst/>
          </a:prstGeom>
          <a:noFill/>
        </p:spPr>
        <p:txBody>
          <a:bodyPr wrap="square" rtlCol="0">
            <a:spAutoFit/>
          </a:bodyPr>
          <a:lstStyle/>
          <a:p>
            <a:r>
              <a:rPr lang="en-CA" sz="1600" dirty="0">
                <a:effectLst/>
                <a:latin typeface="Arial" panose="020B0604020202020204" pitchFamily="34" charset="0"/>
                <a:cs typeface="Arial" panose="020B0604020202020204" pitchFamily="34" charset="0"/>
              </a:rPr>
              <a:t>Yaniv Romano, Matteo </a:t>
            </a:r>
            <a:r>
              <a:rPr lang="en-CA" sz="1600" dirty="0" err="1">
                <a:effectLst/>
                <a:latin typeface="Arial" panose="020B0604020202020204" pitchFamily="34" charset="0"/>
                <a:cs typeface="Arial" panose="020B0604020202020204" pitchFamily="34" charset="0"/>
              </a:rPr>
              <a:t>Sesia</a:t>
            </a:r>
            <a:r>
              <a:rPr lang="en-CA" sz="1600" dirty="0">
                <a:effectLst/>
                <a:latin typeface="Arial" panose="020B0604020202020204" pitchFamily="34" charset="0"/>
                <a:cs typeface="Arial" panose="020B0604020202020204" pitchFamily="34" charset="0"/>
              </a:rPr>
              <a:t>, and Emmanuel </a:t>
            </a:r>
            <a:r>
              <a:rPr lang="en-CA" sz="1600" dirty="0" err="1">
                <a:effectLst/>
                <a:latin typeface="Arial" panose="020B0604020202020204" pitchFamily="34" charset="0"/>
                <a:cs typeface="Arial" panose="020B0604020202020204" pitchFamily="34" charset="0"/>
              </a:rPr>
              <a:t>Candes</a:t>
            </a:r>
            <a:r>
              <a:rPr lang="en-CA" sz="1600" dirty="0">
                <a:effectLst/>
                <a:latin typeface="Arial" panose="020B0604020202020204" pitchFamily="34" charset="0"/>
                <a:cs typeface="Arial" panose="020B0604020202020204" pitchFamily="34" charset="0"/>
              </a:rPr>
              <a:t>. Classification with valid and adaptive coverage. Neurips’2020</a:t>
            </a:r>
            <a:endParaRPr lang="en-CA"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73FFFD0-2480-E32E-538A-D550F4E3F57F}"/>
              </a:ext>
            </a:extLst>
          </p:cNvPr>
          <p:cNvSpPr txBox="1"/>
          <p:nvPr/>
        </p:nvSpPr>
        <p:spPr>
          <a:xfrm>
            <a:off x="9101812" y="481791"/>
            <a:ext cx="2906411" cy="461665"/>
          </a:xfrm>
          <a:prstGeom prst="rect">
            <a:avLst/>
          </a:prstGeom>
          <a:noFill/>
        </p:spPr>
        <p:txBody>
          <a:bodyPr wrap="square" rtlCol="0">
            <a:spAutoFit/>
          </a:bodyPr>
          <a:lstStyle/>
          <a:p>
            <a:r>
              <a:rPr lang="en-CA" sz="2400" dirty="0">
                <a:solidFill>
                  <a:schemeClr val="accent2">
                    <a:lumMod val="50000"/>
                  </a:schemeClr>
                </a:solidFill>
                <a:latin typeface="Calibri Light" panose="020F0302020204030204" pitchFamily="34" charset="0"/>
                <a:cs typeface="Calibri Light" panose="020F0302020204030204" pitchFamily="34" charset="0"/>
              </a:rPr>
              <a:t>[Romano et al., 2020]</a:t>
            </a:r>
          </a:p>
        </p:txBody>
      </p:sp>
      <p:grpSp>
        <p:nvGrpSpPr>
          <p:cNvPr id="29" name="Group 28">
            <a:extLst>
              <a:ext uri="{FF2B5EF4-FFF2-40B4-BE49-F238E27FC236}">
                <a16:creationId xmlns:a16="http://schemas.microsoft.com/office/drawing/2014/main" id="{52FDE112-26E1-561C-9AC7-D7BB2D85B55D}"/>
              </a:ext>
            </a:extLst>
          </p:cNvPr>
          <p:cNvGrpSpPr/>
          <p:nvPr/>
        </p:nvGrpSpPr>
        <p:grpSpPr>
          <a:xfrm>
            <a:off x="354079" y="2772592"/>
            <a:ext cx="11326955" cy="3733842"/>
            <a:chOff x="468750" y="2348372"/>
            <a:chExt cx="11326955" cy="3733842"/>
          </a:xfrm>
        </p:grpSpPr>
        <p:grpSp>
          <p:nvGrpSpPr>
            <p:cNvPr id="11" name="Group 10">
              <a:extLst>
                <a:ext uri="{FF2B5EF4-FFF2-40B4-BE49-F238E27FC236}">
                  <a16:creationId xmlns:a16="http://schemas.microsoft.com/office/drawing/2014/main" id="{D7CF9159-3690-0F3E-6235-B2060858623B}"/>
                </a:ext>
              </a:extLst>
            </p:cNvPr>
            <p:cNvGrpSpPr/>
            <p:nvPr/>
          </p:nvGrpSpPr>
          <p:grpSpPr>
            <a:xfrm>
              <a:off x="556895" y="3221508"/>
              <a:ext cx="3042744" cy="2528988"/>
              <a:chOff x="6586308" y="4054370"/>
              <a:chExt cx="2503461" cy="2528988"/>
            </a:xfrm>
            <a:effectLst/>
          </p:grpSpPr>
          <mc:AlternateContent xmlns:mc="http://schemas.openxmlformats.org/markup-compatibility/2006" xmlns:a14="http://schemas.microsoft.com/office/drawing/2010/main">
            <mc:Choice Requires="a14">
              <p:graphicFrame>
                <p:nvGraphicFramePr>
                  <p:cNvPr id="12" name="Content Placeholder 7">
                    <a:extLst>
                      <a:ext uri="{FF2B5EF4-FFF2-40B4-BE49-F238E27FC236}">
                        <a16:creationId xmlns:a16="http://schemas.microsoft.com/office/drawing/2014/main" id="{86112403-45AE-5B92-3DCD-0899C39AB88E}"/>
                      </a:ext>
                    </a:extLst>
                  </p:cNvPr>
                  <p:cNvGraphicFramePr>
                    <a:graphicFrameLocks/>
                  </p:cNvGraphicFramePr>
                  <p:nvPr/>
                </p:nvGraphicFramePr>
                <p:xfrm>
                  <a:off x="6814213" y="4054370"/>
                  <a:ext cx="2275556" cy="2528988"/>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12" name="Content Placeholder 7">
                    <a:extLst>
                      <a:ext uri="{FF2B5EF4-FFF2-40B4-BE49-F238E27FC236}">
                        <a16:creationId xmlns:a16="http://schemas.microsoft.com/office/drawing/2014/main" id="{86112403-45AE-5B92-3DCD-0899C39AB88E}"/>
                      </a:ext>
                    </a:extLst>
                  </p:cNvPr>
                  <p:cNvGraphicFramePr>
                    <a:graphicFrameLocks/>
                  </p:cNvGraphicFramePr>
                  <p:nvPr/>
                </p:nvGraphicFramePr>
                <p:xfrm>
                  <a:off x="6814213" y="4054370"/>
                  <a:ext cx="2275556" cy="2528988"/>
                </p:xfrm>
                <a:graphic>
                  <a:graphicData uri="http://schemas.openxmlformats.org/drawingml/2006/chart">
                    <c:chart xmlns:c="http://schemas.openxmlformats.org/drawingml/2006/chart" xmlns:r="http://schemas.openxmlformats.org/officeDocument/2006/relationships" r:id="rId4"/>
                  </a:graphicData>
                </a:graphic>
              </p:graphicFrame>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6CB6F81-A054-8FAB-533F-E1AEE7F91A07}"/>
                      </a:ext>
                    </a:extLst>
                  </p:cNvPr>
                  <p:cNvSpPr txBox="1"/>
                  <p:nvPr/>
                </p:nvSpPr>
                <p:spPr>
                  <a:xfrm rot="16200000">
                    <a:off x="6124911" y="4662262"/>
                    <a:ext cx="1150700" cy="227905"/>
                  </a:xfrm>
                  <a:prstGeom prst="rect">
                    <a:avLst/>
                  </a:prstGeom>
                  <a:noFill/>
                  <a:ln>
                    <a:noFill/>
                  </a:ln>
                </p:spPr>
                <p:txBody>
                  <a:bodyPr wrap="none" lIns="0" tIns="0" rIns="0" bIns="0" rtlCol="0">
                    <a:spAutoFit/>
                  </a:bodyPr>
                  <a:lstStyle/>
                  <a:p>
                    <a:r>
                      <a:rPr lang="en-CA" b="0" dirty="0">
                        <a:solidFill>
                          <a:schemeClr val="tx1">
                            <a:lumMod val="65000"/>
                            <a:lumOff val="35000"/>
                          </a:schemeClr>
                        </a:solidFill>
                      </a:rPr>
                      <a:t>Score: </a:t>
                    </a:r>
                    <a14:m>
                      <m:oMath xmlns:m="http://schemas.openxmlformats.org/officeDocument/2006/math">
                        <m:r>
                          <a:rPr lang="en-CA" b="0" i="1" smtClean="0">
                            <a:solidFill>
                              <a:schemeClr val="tx1">
                                <a:lumMod val="65000"/>
                                <a:lumOff val="35000"/>
                              </a:schemeClr>
                            </a:solidFill>
                            <a:latin typeface="Cambria Math" panose="02040503050406030204" pitchFamily="18" charset="0"/>
                          </a:rPr>
                          <m:t>𝑝</m:t>
                        </m:r>
                        <m:r>
                          <a:rPr lang="en-CA" b="0" i="1" smtClean="0">
                            <a:solidFill>
                              <a:schemeClr val="tx1">
                                <a:lumMod val="65000"/>
                                <a:lumOff val="35000"/>
                              </a:schemeClr>
                            </a:solidFill>
                            <a:latin typeface="Cambria Math" panose="02040503050406030204" pitchFamily="18" charset="0"/>
                          </a:rPr>
                          <m:t>(</m:t>
                        </m:r>
                        <m:sSub>
                          <m:sSubPr>
                            <m:ctrlPr>
                              <a:rPr lang="en-CA" b="0" i="1" smtClean="0">
                                <a:solidFill>
                                  <a:schemeClr val="tx1">
                                    <a:lumMod val="65000"/>
                                    <a:lumOff val="35000"/>
                                  </a:schemeClr>
                                </a:solidFill>
                                <a:latin typeface="Cambria Math" panose="02040503050406030204" pitchFamily="18" charset="0"/>
                              </a:rPr>
                            </m:ctrlPr>
                          </m:sSubPr>
                          <m:e>
                            <m:r>
                              <a:rPr lang="en-CA" b="0" i="1" smtClean="0">
                                <a:solidFill>
                                  <a:schemeClr val="tx1">
                                    <a:lumMod val="65000"/>
                                    <a:lumOff val="35000"/>
                                  </a:schemeClr>
                                </a:solidFill>
                                <a:latin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rPr>
                              <m:t>𝑖</m:t>
                            </m:r>
                          </m:sub>
                        </m:sSub>
                        <m:r>
                          <a:rPr lang="en-CA" b="0" i="1" smtClean="0">
                            <a:solidFill>
                              <a:schemeClr val="tx1">
                                <a:lumMod val="65000"/>
                                <a:lumOff val="35000"/>
                              </a:schemeClr>
                            </a:solidFill>
                            <a:latin typeface="Cambria Math" panose="02040503050406030204" pitchFamily="18" charset="0"/>
                          </a:rPr>
                          <m:t>)</m:t>
                        </m:r>
                      </m:oMath>
                    </a14:m>
                    <a:endParaRPr lang="en-US" dirty="0">
                      <a:solidFill>
                        <a:schemeClr val="tx1">
                          <a:lumMod val="65000"/>
                          <a:lumOff val="35000"/>
                        </a:schemeClr>
                      </a:solidFill>
                    </a:endParaRPr>
                  </a:p>
                </p:txBody>
              </p:sp>
            </mc:Choice>
            <mc:Fallback xmlns="">
              <p:sp>
                <p:nvSpPr>
                  <p:cNvPr id="13" name="TextBox 12">
                    <a:extLst>
                      <a:ext uri="{FF2B5EF4-FFF2-40B4-BE49-F238E27FC236}">
                        <a16:creationId xmlns:a16="http://schemas.microsoft.com/office/drawing/2014/main" id="{06CB6F81-A054-8FAB-533F-E1AEE7F91A07}"/>
                      </a:ext>
                    </a:extLst>
                  </p:cNvPr>
                  <p:cNvSpPr txBox="1">
                    <a:spLocks noRot="1" noChangeAspect="1" noMove="1" noResize="1" noEditPoints="1" noAdjustHandles="1" noChangeArrowheads="1" noChangeShapeType="1" noTextEdit="1"/>
                  </p:cNvSpPr>
                  <p:nvPr/>
                </p:nvSpPr>
                <p:spPr>
                  <a:xfrm rot="16200000">
                    <a:off x="6124911" y="4662262"/>
                    <a:ext cx="1150700" cy="227905"/>
                  </a:xfrm>
                  <a:prstGeom prst="rect">
                    <a:avLst/>
                  </a:prstGeom>
                  <a:blipFill>
                    <a:blip r:embed="rId5"/>
                    <a:stretch>
                      <a:fillRect l="-27273" t="-8696" r="-54545" b="-11957"/>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849FDE4-23CC-08ED-CD4E-3178A5A03D52}"/>
                    </a:ext>
                  </a:extLst>
                </p:cNvPr>
                <p:cNvSpPr txBox="1"/>
                <p:nvPr/>
              </p:nvSpPr>
              <p:spPr>
                <a:xfrm>
                  <a:off x="1535250" y="5381164"/>
                  <a:ext cx="4350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CA" b="0" i="1" smtClean="0">
                                <a:solidFill>
                                  <a:srgbClr val="C00000"/>
                                </a:solidFill>
                                <a:latin typeface="Cambria Math" panose="02040503050406030204" pitchFamily="18" charset="0"/>
                              </a:rPr>
                              <m:t>𝑦</m:t>
                            </m:r>
                          </m:e>
                          <m:sub>
                            <m:r>
                              <a:rPr lang="en-CA" b="0" i="1" smtClean="0">
                                <a:solidFill>
                                  <a:srgbClr val="C00000"/>
                                </a:solidFill>
                                <a:latin typeface="Cambria Math" panose="02040503050406030204" pitchFamily="18" charset="0"/>
                              </a:rPr>
                              <m:t>𝑖</m:t>
                            </m:r>
                          </m:sub>
                        </m:sSub>
                      </m:oMath>
                    </m:oMathPara>
                  </a14:m>
                  <a:endParaRPr lang="en-US" dirty="0">
                    <a:solidFill>
                      <a:srgbClr val="C00000"/>
                    </a:solidFill>
                  </a:endParaRPr>
                </a:p>
              </p:txBody>
            </p:sp>
          </mc:Choice>
          <mc:Fallback xmlns="">
            <p:sp>
              <p:nvSpPr>
                <p:cNvPr id="14" name="TextBox 13">
                  <a:extLst>
                    <a:ext uri="{FF2B5EF4-FFF2-40B4-BE49-F238E27FC236}">
                      <a16:creationId xmlns:a16="http://schemas.microsoft.com/office/drawing/2014/main" id="{D849FDE4-23CC-08ED-CD4E-3178A5A03D52}"/>
                    </a:ext>
                  </a:extLst>
                </p:cNvPr>
                <p:cNvSpPr txBox="1">
                  <a:spLocks noRot="1" noChangeAspect="1" noMove="1" noResize="1" noEditPoints="1" noAdjustHandles="1" noChangeArrowheads="1" noChangeShapeType="1" noTextEdit="1"/>
                </p:cNvSpPr>
                <p:nvPr/>
              </p:nvSpPr>
              <p:spPr>
                <a:xfrm>
                  <a:off x="1535250" y="5381164"/>
                  <a:ext cx="435054" cy="369332"/>
                </a:xfrm>
                <a:prstGeom prst="rect">
                  <a:avLst/>
                </a:prstGeom>
                <a:blipFill>
                  <a:blip r:embed="rId6"/>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2088C11-F75E-1669-3831-E5634D63CE39}"/>
                    </a:ext>
                  </a:extLst>
                </p:cNvPr>
                <p:cNvSpPr txBox="1"/>
                <p:nvPr/>
              </p:nvSpPr>
              <p:spPr>
                <a:xfrm>
                  <a:off x="2004514" y="3009918"/>
                  <a:ext cx="2095848" cy="923586"/>
                </a:xfrm>
                <a:prstGeom prst="rect">
                  <a:avLst/>
                </a:prstGeom>
                <a:noFill/>
              </p:spPr>
              <p:txBody>
                <a:bodyPr wrap="square" rtlCol="0">
                  <a:spAutoFit/>
                </a:bodyPr>
                <a:lstStyle/>
                <a:p>
                  <a14:m>
                    <m:oMath xmlns:m="http://schemas.openxmlformats.org/officeDocument/2006/math">
                      <m:sSub>
                        <m:sSubPr>
                          <m:ctrlPr>
                            <a:rPr lang="en-CA" i="1" smtClean="0">
                              <a:solidFill>
                                <a:srgbClr val="C00000"/>
                              </a:solidFill>
                              <a:latin typeface="Cambria Math" panose="02040503050406030204" pitchFamily="18" charset="0"/>
                            </a:rPr>
                          </m:ctrlPr>
                        </m:sSubPr>
                        <m:e>
                          <m:r>
                            <a:rPr lang="en-CA" i="1">
                              <a:solidFill>
                                <a:srgbClr val="C00000"/>
                              </a:solidFill>
                              <a:latin typeface="Cambria Math" panose="02040503050406030204" pitchFamily="18" charset="0"/>
                            </a:rPr>
                            <m:t>𝐸</m:t>
                          </m:r>
                        </m:e>
                        <m:sub>
                          <m:r>
                            <a:rPr lang="en-CA" b="0" i="1" smtClean="0">
                              <a:solidFill>
                                <a:srgbClr val="C00000"/>
                              </a:solidFill>
                              <a:latin typeface="Cambria Math" panose="02040503050406030204" pitchFamily="18" charset="0"/>
                            </a:rPr>
                            <m:t>𝑖</m:t>
                          </m:r>
                        </m:sub>
                      </m:sSub>
                      <m:r>
                        <a:rPr lang="en-CA" b="0" i="1" smtClean="0">
                          <a:solidFill>
                            <a:srgbClr val="C00000"/>
                          </a:solidFill>
                          <a:latin typeface="Cambria Math" panose="02040503050406030204" pitchFamily="18" charset="0"/>
                        </a:rPr>
                        <m:t>=</m:t>
                      </m:r>
                      <m:nary>
                        <m:naryPr>
                          <m:chr m:val="∑"/>
                          <m:ctrlPr>
                            <a:rPr lang="en-CA" b="0" i="1" smtClean="0">
                              <a:solidFill>
                                <a:schemeClr val="tx1">
                                  <a:lumMod val="65000"/>
                                  <a:lumOff val="35000"/>
                                </a:schemeClr>
                              </a:solidFill>
                              <a:latin typeface="Cambria Math" panose="02040503050406030204" pitchFamily="18" charset="0"/>
                            </a:rPr>
                          </m:ctrlPr>
                        </m:naryPr>
                        <m:sub>
                          <m:r>
                            <m:rPr>
                              <m:brk m:alnAt="23"/>
                            </m:rPr>
                            <a:rPr lang="en-CA" b="0" i="1" smtClean="0">
                              <a:solidFill>
                                <a:schemeClr val="tx1">
                                  <a:lumMod val="65000"/>
                                  <a:lumOff val="35000"/>
                                </a:schemeClr>
                              </a:solidFill>
                              <a:latin typeface="Cambria Math" panose="02040503050406030204" pitchFamily="18" charset="0"/>
                            </a:rPr>
                            <m:t>𝑖</m:t>
                          </m:r>
                          <m:r>
                            <a:rPr lang="en-CA" b="0" i="1" smtClean="0">
                              <a:solidFill>
                                <a:schemeClr val="tx1">
                                  <a:lumMod val="65000"/>
                                  <a:lumOff val="35000"/>
                                </a:schemeClr>
                              </a:solidFill>
                              <a:latin typeface="Cambria Math" panose="02040503050406030204" pitchFamily="18" charset="0"/>
                            </a:rPr>
                            <m:t>=1</m:t>
                          </m:r>
                        </m:sub>
                        <m:sup>
                          <m:r>
                            <a:rPr lang="en-CA" b="0" i="1" smtClean="0">
                              <a:solidFill>
                                <a:schemeClr val="tx1">
                                  <a:lumMod val="65000"/>
                                  <a:lumOff val="35000"/>
                                </a:schemeClr>
                              </a:solidFill>
                              <a:latin typeface="Cambria Math" panose="02040503050406030204" pitchFamily="18" charset="0"/>
                            </a:rPr>
                            <m:t>𝑟</m:t>
                          </m:r>
                        </m:sup>
                        <m:e>
                          <m:r>
                            <a:rPr lang="en-CA" b="0" i="1" smtClean="0">
                              <a:solidFill>
                                <a:schemeClr val="tx1">
                                  <a:lumMod val="65000"/>
                                  <a:lumOff val="35000"/>
                                </a:schemeClr>
                              </a:solidFill>
                              <a:latin typeface="Cambria Math" panose="02040503050406030204" pitchFamily="18" charset="0"/>
                              <a:ea typeface="Cambria Math" panose="02040503050406030204" pitchFamily="18" charset="0"/>
                            </a:rPr>
                            <m:t>ℳ</m:t>
                          </m:r>
                          <m:r>
                            <a:rPr lang="en-CA" b="0" i="1" smtClean="0">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CA"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𝑖</m:t>
                              </m:r>
                            </m:sub>
                          </m:sSub>
                          <m:r>
                            <a:rPr lang="en-CA" b="0" i="1" smtClean="0">
                              <a:solidFill>
                                <a:schemeClr val="tx1">
                                  <a:lumMod val="65000"/>
                                  <a:lumOff val="35000"/>
                                </a:schemeClr>
                              </a:solidFill>
                              <a:latin typeface="Cambria Math" panose="02040503050406030204" pitchFamily="18" charset="0"/>
                              <a:ea typeface="Cambria Math" panose="02040503050406030204" pitchFamily="18" charset="0"/>
                            </a:rPr>
                            <m:t>)</m:t>
                          </m:r>
                        </m:e>
                      </m:nary>
                    </m:oMath>
                  </a14:m>
                  <a:r>
                    <a:rPr lang="en-US" dirty="0"/>
                    <a:t>, </a:t>
                  </a:r>
                </a:p>
                <a:p>
                  <a:r>
                    <a:rPr lang="en-US" dirty="0">
                      <a:latin typeface="Calibri Light" panose="020F0302020204030204" pitchFamily="34" charset="0"/>
                      <a:cs typeface="Calibri Light" panose="020F0302020204030204" pitchFamily="34" charset="0"/>
                    </a:rPr>
                    <a:t>where r is the rank of the correct class</a:t>
                  </a:r>
                </a:p>
              </p:txBody>
            </p:sp>
          </mc:Choice>
          <mc:Fallback xmlns="">
            <p:sp>
              <p:nvSpPr>
                <p:cNvPr id="16" name="TextBox 15">
                  <a:extLst>
                    <a:ext uri="{FF2B5EF4-FFF2-40B4-BE49-F238E27FC236}">
                      <a16:creationId xmlns:a16="http://schemas.microsoft.com/office/drawing/2014/main" id="{52088C11-F75E-1669-3831-E5634D63CE39}"/>
                    </a:ext>
                  </a:extLst>
                </p:cNvPr>
                <p:cNvSpPr txBox="1">
                  <a:spLocks noRot="1" noChangeAspect="1" noMove="1" noResize="1" noEditPoints="1" noAdjustHandles="1" noChangeArrowheads="1" noChangeShapeType="1" noTextEdit="1"/>
                </p:cNvSpPr>
                <p:nvPr/>
              </p:nvSpPr>
              <p:spPr>
                <a:xfrm>
                  <a:off x="2004514" y="3009918"/>
                  <a:ext cx="2095848" cy="923586"/>
                </a:xfrm>
                <a:prstGeom prst="rect">
                  <a:avLst/>
                </a:prstGeom>
                <a:blipFill>
                  <a:blip r:embed="rId7"/>
                  <a:stretch>
                    <a:fillRect l="-2410" t="-44595" b="-9459"/>
                  </a:stretch>
                </a:blipFill>
              </p:spPr>
              <p:txBody>
                <a:bodyPr/>
                <a:lstStyle/>
                <a:p>
                  <a:r>
                    <a:rPr lang="en-US">
                      <a:noFill/>
                    </a:rPr>
                    <a:t> </a:t>
                  </a:r>
                </a:p>
              </p:txBody>
            </p:sp>
          </mc:Fallback>
        </mc:AlternateContent>
        <p:sp>
          <p:nvSpPr>
            <p:cNvPr id="17" name="Arc 16">
              <a:extLst>
                <a:ext uri="{FF2B5EF4-FFF2-40B4-BE49-F238E27FC236}">
                  <a16:creationId xmlns:a16="http://schemas.microsoft.com/office/drawing/2014/main" id="{89BDC96F-692B-FD59-D744-B8F71A14B97C}"/>
                </a:ext>
              </a:extLst>
            </p:cNvPr>
            <p:cNvSpPr/>
            <p:nvPr/>
          </p:nvSpPr>
          <p:spPr>
            <a:xfrm rot="17612959">
              <a:off x="1583011" y="3251472"/>
              <a:ext cx="736529" cy="586635"/>
            </a:xfrm>
            <a:prstGeom prst="arc">
              <a:avLst>
                <a:gd name="adj1" fmla="val 13866520"/>
                <a:gd name="adj2" fmla="val 0"/>
              </a:avLst>
            </a:prstGeom>
            <a:ln w="9525">
              <a:solidFill>
                <a:srgbClr val="C00000"/>
              </a:solidFill>
              <a:headEnd type="stealth"/>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F158B6C-B09B-7A0B-47EE-BE2DA872167B}"/>
                    </a:ext>
                  </a:extLst>
                </p:cNvPr>
                <p:cNvSpPr txBox="1"/>
                <p:nvPr/>
              </p:nvSpPr>
              <p:spPr>
                <a:xfrm>
                  <a:off x="468750" y="2348372"/>
                  <a:ext cx="3631612" cy="646331"/>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1. Get the score of the correct class, for each of </a:t>
                  </a:r>
                  <a14:m>
                    <m:oMath xmlns:m="http://schemas.openxmlformats.org/officeDocument/2006/math">
                      <m:d>
                        <m:dPr>
                          <m:ctrlPr>
                            <a:rPr lang="en-CA" i="1" smtClean="0">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𝑥</m:t>
                              </m:r>
                            </m:e>
                            <m:sub>
                              <m:r>
                                <a:rPr lang="en-CA" i="1">
                                  <a:latin typeface="Cambria Math" panose="02040503050406030204" pitchFamily="18" charset="0"/>
                                </a:rPr>
                                <m:t>𝑖</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𝑦</m:t>
                              </m:r>
                            </m:e>
                            <m:sub>
                              <m:r>
                                <a:rPr lang="en-CA" i="1">
                                  <a:latin typeface="Cambria Math" panose="02040503050406030204" pitchFamily="18" charset="0"/>
                                </a:rPr>
                                <m:t>𝑖</m:t>
                              </m:r>
                            </m:sub>
                          </m:sSub>
                        </m:e>
                      </m:d>
                    </m:oMath>
                  </a14:m>
                  <a:r>
                    <a:rPr lang="en-US" dirty="0">
                      <a:latin typeface="Calibri Light" panose="020F0302020204030204" pitchFamily="34" charset="0"/>
                      <a:cs typeface="Calibri Light" panose="020F0302020204030204" pitchFamily="34" charset="0"/>
                    </a:rPr>
                    <a:t> and sort all scores</a:t>
                  </a:r>
                </a:p>
              </p:txBody>
            </p:sp>
          </mc:Choice>
          <mc:Fallback xmlns="">
            <p:sp>
              <p:nvSpPr>
                <p:cNvPr id="18" name="TextBox 17">
                  <a:extLst>
                    <a:ext uri="{FF2B5EF4-FFF2-40B4-BE49-F238E27FC236}">
                      <a16:creationId xmlns:a16="http://schemas.microsoft.com/office/drawing/2014/main" id="{8F158B6C-B09B-7A0B-47EE-BE2DA872167B}"/>
                    </a:ext>
                  </a:extLst>
                </p:cNvPr>
                <p:cNvSpPr txBox="1">
                  <a:spLocks noRot="1" noChangeAspect="1" noMove="1" noResize="1" noEditPoints="1" noAdjustHandles="1" noChangeArrowheads="1" noChangeShapeType="1" noTextEdit="1"/>
                </p:cNvSpPr>
                <p:nvPr/>
              </p:nvSpPr>
              <p:spPr>
                <a:xfrm>
                  <a:off x="468750" y="2348372"/>
                  <a:ext cx="3631612" cy="646331"/>
                </a:xfrm>
                <a:prstGeom prst="rect">
                  <a:avLst/>
                </a:prstGeom>
                <a:blipFill>
                  <a:blip r:embed="rId8"/>
                  <a:stretch>
                    <a:fillRect l="-1045" t="-3846" r="-697"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63C8ADF-77CC-AF1B-E9F2-7E34F7D67310}"/>
                    </a:ext>
                  </a:extLst>
                </p:cNvPr>
                <p:cNvSpPr txBox="1"/>
                <p:nvPr/>
              </p:nvSpPr>
              <p:spPr>
                <a:xfrm>
                  <a:off x="4270061" y="2439165"/>
                  <a:ext cx="3503844" cy="646331"/>
                </a:xfrm>
                <a:prstGeom prst="rect">
                  <a:avLst/>
                </a:prstGeom>
                <a:noFill/>
              </p:spPr>
              <p:txBody>
                <a:bodyPr wrap="none" rtlCol="0">
                  <a:spAutoFit/>
                </a:bodyPr>
                <a:lstStyle/>
                <a:p>
                  <a:r>
                    <a:rPr lang="en-US" dirty="0">
                      <a:latin typeface="Calibri Light" panose="020F0302020204030204" pitchFamily="34" charset="0"/>
                      <a:cs typeface="Calibri Light" panose="020F0302020204030204" pitchFamily="34" charset="0"/>
                    </a:rPr>
                    <a:t>2. Take the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(1−</m:t>
                      </m:r>
                      <m:r>
                        <a:rPr lang="en-US" i="1" smtClean="0">
                          <a:latin typeface="Cambria Math" panose="02040503050406030204" pitchFamily="18" charset="0"/>
                          <a:ea typeface="Cambria Math" panose="02040503050406030204" pitchFamily="18" charset="0"/>
                        </a:rPr>
                        <m:t>𝛼</m:t>
                      </m:r>
                      <m:r>
                        <a:rPr lang="en-CA" b="0" i="1" smtClean="0">
                          <a:latin typeface="Cambria Math" panose="02040503050406030204" pitchFamily="18" charset="0"/>
                          <a:ea typeface="Cambria Math" panose="02040503050406030204" pitchFamily="18" charset="0"/>
                        </a:rPr>
                        <m:t>)%</m:t>
                      </m:r>
                    </m:oMath>
                  </a14:m>
                  <a:r>
                    <a:rPr lang="en-US" dirty="0"/>
                    <a:t> </a:t>
                  </a:r>
                  <a:r>
                    <a:rPr lang="en-US" dirty="0">
                      <a:latin typeface="Calibri Light" panose="020F0302020204030204" pitchFamily="34" charset="0"/>
                      <a:cs typeface="Calibri Light" panose="020F0302020204030204" pitchFamily="34" charset="0"/>
                    </a:rPr>
                    <a:t>(e.g., 90%) </a:t>
                  </a:r>
                </a:p>
                <a:p>
                  <a:r>
                    <a:rPr lang="en-US" dirty="0">
                      <a:latin typeface="Calibri Light" panose="020F0302020204030204" pitchFamily="34" charset="0"/>
                      <a:cs typeface="Calibri Light" panose="020F0302020204030204" pitchFamily="34" charset="0"/>
                    </a:rPr>
                    <a:t>quantile of all scores</a:t>
                  </a:r>
                </a:p>
              </p:txBody>
            </p:sp>
          </mc:Choice>
          <mc:Fallback xmlns="">
            <p:sp>
              <p:nvSpPr>
                <p:cNvPr id="19" name="TextBox 18">
                  <a:extLst>
                    <a:ext uri="{FF2B5EF4-FFF2-40B4-BE49-F238E27FC236}">
                      <a16:creationId xmlns:a16="http://schemas.microsoft.com/office/drawing/2014/main" id="{763C8ADF-77CC-AF1B-E9F2-7E34F7D67310}"/>
                    </a:ext>
                  </a:extLst>
                </p:cNvPr>
                <p:cNvSpPr txBox="1">
                  <a:spLocks noRot="1" noChangeAspect="1" noMove="1" noResize="1" noEditPoints="1" noAdjustHandles="1" noChangeArrowheads="1" noChangeShapeType="1" noTextEdit="1"/>
                </p:cNvSpPr>
                <p:nvPr/>
              </p:nvSpPr>
              <p:spPr>
                <a:xfrm>
                  <a:off x="4270061" y="2439165"/>
                  <a:ext cx="3503844" cy="646331"/>
                </a:xfrm>
                <a:prstGeom prst="rect">
                  <a:avLst/>
                </a:prstGeom>
                <a:blipFill>
                  <a:blip r:embed="rId9"/>
                  <a:stretch>
                    <a:fillRect l="-1449" t="-3846" r="-725"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2A4CFC-8F62-AEA5-9547-AE78C8796FD2}"/>
                    </a:ext>
                  </a:extLst>
                </p:cNvPr>
                <p:cNvSpPr txBox="1"/>
                <p:nvPr/>
              </p:nvSpPr>
              <p:spPr>
                <a:xfrm>
                  <a:off x="4281715" y="3574020"/>
                  <a:ext cx="30037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r>
                          <a:rPr lang="en-CA" b="0" i="1" smtClean="0">
                            <a:latin typeface="Cambria Math" panose="02040503050406030204" pitchFamily="18" charset="0"/>
                          </a:rPr>
                          <m:t>=</m:t>
                        </m:r>
                        <m:r>
                          <a:rPr lang="en-CA" b="0" i="1" smtClean="0">
                            <a:latin typeface="Cambria Math" panose="02040503050406030204" pitchFamily="18" charset="0"/>
                          </a:rPr>
                          <m:t>𝑞𝑢𝑎𝑛𝑡𝑖𝑙𝑒</m:t>
                        </m:r>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𝐸</m:t>
                                </m:r>
                              </m:e>
                              <m:sub>
                                <m:r>
                                  <a:rPr lang="en-CA" b="0" i="1" smtClean="0">
                                    <a:latin typeface="Cambria Math" panose="02040503050406030204" pitchFamily="18" charset="0"/>
                                  </a:rPr>
                                  <m:t>1</m:t>
                                </m:r>
                              </m:sub>
                            </m:sSub>
                            <m:r>
                              <a:rPr lang="en-CA" b="0" i="1" smtClean="0">
                                <a:latin typeface="Cambria Math" panose="02040503050406030204" pitchFamily="18" charset="0"/>
                              </a:rPr>
                              <m:t>,…, </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𝐸</m:t>
                                </m:r>
                              </m:e>
                              <m:sub>
                                <m:r>
                                  <a:rPr lang="en-CA" b="0" i="1" smtClean="0">
                                    <a:latin typeface="Cambria Math" panose="02040503050406030204" pitchFamily="18" charset="0"/>
                                  </a:rPr>
                                  <m:t>𝑛</m:t>
                                </m:r>
                              </m:sub>
                            </m:sSub>
                          </m:e>
                        </m:d>
                        <m:r>
                          <a:rPr lang="en-CA" b="0" i="1" smtClean="0">
                            <a:latin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𝛼</m:t>
                        </m:r>
                        <m:r>
                          <a:rPr lang="en-CA"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BC2A4CFC-8F62-AEA5-9547-AE78C8796FD2}"/>
                    </a:ext>
                  </a:extLst>
                </p:cNvPr>
                <p:cNvSpPr txBox="1">
                  <a:spLocks noRot="1" noChangeAspect="1" noMove="1" noResize="1" noEditPoints="1" noAdjustHandles="1" noChangeArrowheads="1" noChangeShapeType="1" noTextEdit="1"/>
                </p:cNvSpPr>
                <p:nvPr/>
              </p:nvSpPr>
              <p:spPr>
                <a:xfrm>
                  <a:off x="4281715" y="3574020"/>
                  <a:ext cx="3003771"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1E04260-935B-4B10-FB77-52BA093B42C8}"/>
                    </a:ext>
                  </a:extLst>
                </p:cNvPr>
                <p:cNvSpPr txBox="1"/>
                <p:nvPr/>
              </p:nvSpPr>
              <p:spPr>
                <a:xfrm>
                  <a:off x="4281715" y="4465310"/>
                  <a:ext cx="3341079" cy="646331"/>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At least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1−</m:t>
                          </m:r>
                          <m:r>
                            <a:rPr lang="en-CA" b="0" i="1" smtClean="0">
                              <a:latin typeface="Cambria Math" panose="02040503050406030204" pitchFamily="18" charset="0"/>
                              <a:ea typeface="Cambria Math" panose="02040503050406030204" pitchFamily="18" charset="0"/>
                            </a:rPr>
                            <m:t>𝛼</m:t>
                          </m:r>
                        </m:e>
                      </m:d>
                      <m:r>
                        <a:rPr lang="en-CA" b="0" i="1" smtClean="0">
                          <a:latin typeface="Cambria Math" panose="02040503050406030204" pitchFamily="18" charset="0"/>
                        </a:rPr>
                        <m:t>%</m:t>
                      </m:r>
                    </m:oMath>
                  </a14:m>
                  <a:r>
                    <a:rPr lang="en-US" dirty="0"/>
                    <a:t> </a:t>
                  </a:r>
                  <a:r>
                    <a:rPr lang="en-US" dirty="0">
                      <a:latin typeface="Calibri Light" panose="020F0302020204030204" pitchFamily="34" charset="0"/>
                      <a:cs typeface="Calibri Light" panose="020F0302020204030204" pitchFamily="34" charset="0"/>
                    </a:rPr>
                    <a:t>of examples have their true scores above </a:t>
                  </a:r>
                  <a14:m>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oMath>
                  </a14:m>
                  <a:r>
                    <a:rPr lang="en-US" dirty="0"/>
                    <a:t>.</a:t>
                  </a:r>
                </a:p>
              </p:txBody>
            </p:sp>
          </mc:Choice>
          <mc:Fallback xmlns="">
            <p:sp>
              <p:nvSpPr>
                <p:cNvPr id="21" name="TextBox 20">
                  <a:extLst>
                    <a:ext uri="{FF2B5EF4-FFF2-40B4-BE49-F238E27FC236}">
                      <a16:creationId xmlns:a16="http://schemas.microsoft.com/office/drawing/2014/main" id="{21E04260-935B-4B10-FB77-52BA093B42C8}"/>
                    </a:ext>
                  </a:extLst>
                </p:cNvPr>
                <p:cNvSpPr txBox="1">
                  <a:spLocks noRot="1" noChangeAspect="1" noMove="1" noResize="1" noEditPoints="1" noAdjustHandles="1" noChangeArrowheads="1" noChangeShapeType="1" noTextEdit="1"/>
                </p:cNvSpPr>
                <p:nvPr/>
              </p:nvSpPr>
              <p:spPr>
                <a:xfrm>
                  <a:off x="4281715" y="4465310"/>
                  <a:ext cx="3341079" cy="646331"/>
                </a:xfrm>
                <a:prstGeom prst="rect">
                  <a:avLst/>
                </a:prstGeom>
                <a:blipFill>
                  <a:blip r:embed="rId11"/>
                  <a:stretch>
                    <a:fillRect l="-1515" t="-1923"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3BCE8A9-102A-BBDC-0D97-199ED6B8B612}"/>
                    </a:ext>
                  </a:extLst>
                </p:cNvPr>
                <p:cNvSpPr txBox="1"/>
                <p:nvPr/>
              </p:nvSpPr>
              <p:spPr>
                <a:xfrm>
                  <a:off x="7967563" y="2427809"/>
                  <a:ext cx="3527312" cy="369332"/>
                </a:xfrm>
                <a:prstGeom prst="rect">
                  <a:avLst/>
                </a:prstGeom>
                <a:noFill/>
              </p:spPr>
              <p:txBody>
                <a:bodyPr wrap="none" rtlCol="0">
                  <a:spAutoFit/>
                </a:bodyPr>
                <a:lstStyle/>
                <a:p>
                  <a:r>
                    <a:rPr lang="en-US" dirty="0">
                      <a:latin typeface="Calibri Light" panose="020F0302020204030204" pitchFamily="34" charset="0"/>
                      <a:cs typeface="Calibri Light" panose="020F0302020204030204" pitchFamily="34" charset="0"/>
                    </a:rPr>
                    <a:t>3. Construct prediction set for </a:t>
                  </a:r>
                  <a14:m>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𝑥</m:t>
                          </m:r>
                        </m:e>
                        <m:sub>
                          <m:r>
                            <a:rPr lang="en-CA" b="0" i="1" smtClean="0">
                              <a:latin typeface="Cambria Math" panose="02040503050406030204" pitchFamily="18" charset="0"/>
                            </a:rPr>
                            <m:t>𝑛</m:t>
                          </m:r>
                          <m:r>
                            <a:rPr lang="en-CA" b="0" i="1" smtClean="0">
                              <a:latin typeface="Cambria Math" panose="02040503050406030204" pitchFamily="18" charset="0"/>
                            </a:rPr>
                            <m:t>+1</m:t>
                          </m:r>
                        </m:sub>
                      </m:sSub>
                    </m:oMath>
                  </a14:m>
                  <a:r>
                    <a:rPr lang="en-US" dirty="0">
                      <a:latin typeface="Calibri Light" panose="020F0302020204030204" pitchFamily="34" charset="0"/>
                      <a:cs typeface="Calibri Light" panose="020F0302020204030204" pitchFamily="34" charset="0"/>
                    </a:rPr>
                    <a:t> </a:t>
                  </a:r>
                </a:p>
              </p:txBody>
            </p:sp>
          </mc:Choice>
          <mc:Fallback xmlns="">
            <p:sp>
              <p:nvSpPr>
                <p:cNvPr id="22" name="TextBox 21">
                  <a:extLst>
                    <a:ext uri="{FF2B5EF4-FFF2-40B4-BE49-F238E27FC236}">
                      <a16:creationId xmlns:a16="http://schemas.microsoft.com/office/drawing/2014/main" id="{F3BCE8A9-102A-BBDC-0D97-199ED6B8B612}"/>
                    </a:ext>
                  </a:extLst>
                </p:cNvPr>
                <p:cNvSpPr txBox="1">
                  <a:spLocks noRot="1" noChangeAspect="1" noMove="1" noResize="1" noEditPoints="1" noAdjustHandles="1" noChangeArrowheads="1" noChangeShapeType="1" noTextEdit="1"/>
                </p:cNvSpPr>
                <p:nvPr/>
              </p:nvSpPr>
              <p:spPr>
                <a:xfrm>
                  <a:off x="7967563" y="2427809"/>
                  <a:ext cx="3527312" cy="369332"/>
                </a:xfrm>
                <a:prstGeom prst="rect">
                  <a:avLst/>
                </a:prstGeom>
                <a:blipFill>
                  <a:blip r:embed="rId12"/>
                  <a:stretch>
                    <a:fillRect l="-143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A5EF456-6ABE-B807-0774-6A0194072D37}"/>
                    </a:ext>
                  </a:extLst>
                </p:cNvPr>
                <p:cNvSpPr txBox="1"/>
                <p:nvPr/>
              </p:nvSpPr>
              <p:spPr>
                <a:xfrm>
                  <a:off x="7967562" y="2924674"/>
                  <a:ext cx="3828143" cy="923586"/>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CA" i="1">
                              <a:latin typeface="Cambria Math" panose="02040503050406030204" pitchFamily="18" charset="0"/>
                            </a:rPr>
                            <m:t>𝑛</m:t>
                          </m:r>
                          <m:r>
                            <a:rPr lang="en-CA" i="1">
                              <a:latin typeface="Cambria Math" panose="02040503050406030204" pitchFamily="18" charset="0"/>
                            </a:rPr>
                            <m:t>+1</m:t>
                          </m:r>
                        </m:sub>
                      </m:sSub>
                      <m:r>
                        <a:rPr lang="en-CA" b="0" i="1" smtClean="0">
                          <a:latin typeface="Cambria Math" panose="02040503050406030204" pitchFamily="18" charset="0"/>
                        </a:rPr>
                        <m:t>= </m:t>
                      </m:r>
                    </m:oMath>
                  </a14:m>
                  <a:r>
                    <a:rPr lang="en-US" dirty="0">
                      <a:latin typeface="Calibri Light" panose="020F0302020204030204" pitchFamily="34" charset="0"/>
                      <a:cs typeface="Calibri Light" panose="020F0302020204030204" pitchFamily="34" charset="0"/>
                    </a:rPr>
                    <a:t>{The </a:t>
                  </a:r>
                  <a14:m>
                    <m:oMath xmlns:m="http://schemas.openxmlformats.org/officeDocument/2006/math">
                      <m:r>
                        <a:rPr lang="en-US" i="1" dirty="0" smtClean="0">
                          <a:latin typeface="Cambria Math" panose="02040503050406030204" pitchFamily="18" charset="0"/>
                          <a:cs typeface="Calibri Light" panose="020F0302020204030204" pitchFamily="34" charset="0"/>
                        </a:rPr>
                        <m:t>𝑟</m:t>
                      </m:r>
                    </m:oMath>
                  </a14:m>
                  <a:r>
                    <a:rPr lang="en-US" dirty="0">
                      <a:latin typeface="Calibri Light" panose="020F0302020204030204" pitchFamily="34" charset="0"/>
                      <a:cs typeface="Calibri Light" panose="020F0302020204030204" pitchFamily="34" charset="0"/>
                    </a:rPr>
                    <a:t> most likely classes, where </a:t>
                  </a:r>
                  <a14:m>
                    <m:oMath xmlns:m="http://schemas.openxmlformats.org/officeDocument/2006/math">
                      <m:nary>
                        <m:naryPr>
                          <m:chr m:val="∑"/>
                          <m:ctrlPr>
                            <a:rPr lang="en-CA" i="1" smtClean="0">
                              <a:solidFill>
                                <a:schemeClr val="tx1">
                                  <a:lumMod val="65000"/>
                                  <a:lumOff val="35000"/>
                                </a:schemeClr>
                              </a:solidFill>
                              <a:latin typeface="Cambria Math" panose="02040503050406030204" pitchFamily="18" charset="0"/>
                            </a:rPr>
                          </m:ctrlPr>
                        </m:naryPr>
                        <m:sub>
                          <m:r>
                            <m:rPr>
                              <m:brk m:alnAt="23"/>
                            </m:rPr>
                            <a:rPr lang="en-CA" i="1">
                              <a:solidFill>
                                <a:schemeClr val="tx1">
                                  <a:lumMod val="65000"/>
                                  <a:lumOff val="35000"/>
                                </a:schemeClr>
                              </a:solidFill>
                              <a:latin typeface="Cambria Math" panose="02040503050406030204" pitchFamily="18" charset="0"/>
                            </a:rPr>
                            <m:t>𝑖</m:t>
                          </m:r>
                          <m:r>
                            <a:rPr lang="en-CA" i="1">
                              <a:solidFill>
                                <a:schemeClr val="tx1">
                                  <a:lumMod val="65000"/>
                                  <a:lumOff val="35000"/>
                                </a:schemeClr>
                              </a:solidFill>
                              <a:latin typeface="Cambria Math" panose="02040503050406030204" pitchFamily="18" charset="0"/>
                            </a:rPr>
                            <m:t>=1</m:t>
                          </m:r>
                        </m:sub>
                        <m:sup>
                          <m:r>
                            <a:rPr lang="en-CA" i="1">
                              <a:solidFill>
                                <a:schemeClr val="tx1">
                                  <a:lumMod val="65000"/>
                                  <a:lumOff val="35000"/>
                                </a:schemeClr>
                              </a:solidFill>
                              <a:latin typeface="Cambria Math" panose="02040503050406030204" pitchFamily="18" charset="0"/>
                            </a:rPr>
                            <m:t>𝑟</m:t>
                          </m:r>
                        </m:sup>
                        <m:e>
                          <m:r>
                            <a:rPr lang="en-CA" i="1">
                              <a:solidFill>
                                <a:schemeClr val="tx1">
                                  <a:lumMod val="65000"/>
                                  <a:lumOff val="35000"/>
                                </a:schemeClr>
                              </a:solidFill>
                              <a:latin typeface="Cambria Math" panose="02040503050406030204" pitchFamily="18" charset="0"/>
                              <a:ea typeface="Cambria Math" panose="02040503050406030204" pitchFamily="18" charset="0"/>
                            </a:rPr>
                            <m:t>ℳ</m:t>
                          </m:r>
                          <m:r>
                            <a:rPr lang="en-CA" i="1">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CA"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CA" i="1">
                                  <a:solidFill>
                                    <a:schemeClr val="tx1">
                                      <a:lumMod val="65000"/>
                                      <a:lumOff val="35000"/>
                                    </a:schemeClr>
                                  </a:solidFill>
                                  <a:latin typeface="Cambria Math" panose="02040503050406030204" pitchFamily="18" charset="0"/>
                                  <a:ea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𝑛</m:t>
                              </m:r>
                              <m:r>
                                <a:rPr lang="en-CA" b="0" i="1" smtClean="0">
                                  <a:solidFill>
                                    <a:schemeClr val="tx1">
                                      <a:lumMod val="65000"/>
                                      <a:lumOff val="35000"/>
                                    </a:schemeClr>
                                  </a:solidFill>
                                  <a:latin typeface="Cambria Math" panose="02040503050406030204" pitchFamily="18" charset="0"/>
                                  <a:ea typeface="Cambria Math" panose="02040503050406030204" pitchFamily="18" charset="0"/>
                                </a:rPr>
                                <m:t>+1</m:t>
                              </m:r>
                            </m:sub>
                          </m:sSub>
                          <m:r>
                            <a:rPr lang="en-CA" i="1">
                              <a:solidFill>
                                <a:schemeClr val="tx1">
                                  <a:lumMod val="65000"/>
                                  <a:lumOff val="35000"/>
                                </a:schemeClr>
                              </a:solidFill>
                              <a:latin typeface="Cambria Math" panose="02040503050406030204" pitchFamily="18" charset="0"/>
                              <a:ea typeface="Cambria Math" panose="02040503050406030204" pitchFamily="18" charset="0"/>
                            </a:rPr>
                            <m:t>)</m:t>
                          </m:r>
                          <m:r>
                            <a:rPr lang="en-CA" i="1" smtClean="0">
                              <a:solidFill>
                                <a:schemeClr val="tx1">
                                  <a:lumMod val="65000"/>
                                  <a:lumOff val="35000"/>
                                </a:schemeClr>
                              </a:solidFill>
                              <a:latin typeface="Cambria Math" panose="02040503050406030204" pitchFamily="18" charset="0"/>
                              <a:ea typeface="Cambria Math" panose="02040503050406030204" pitchFamily="18" charset="0"/>
                            </a:rPr>
                            <m:t>≥</m:t>
                          </m:r>
                        </m:e>
                      </m:nary>
                      <m:acc>
                        <m:accPr>
                          <m:chr m:val="̂"/>
                          <m:ctrlPr>
                            <a:rPr lang="en-CA" i="1" smtClean="0">
                              <a:solidFill>
                                <a:schemeClr val="tx1">
                                  <a:lumMod val="65000"/>
                                  <a:lumOff val="35000"/>
                                </a:schemeClr>
                              </a:solidFill>
                              <a:latin typeface="Cambria Math" panose="02040503050406030204" pitchFamily="18" charset="0"/>
                              <a:ea typeface="Cambria Math" panose="02040503050406030204" pitchFamily="18" charset="0"/>
                            </a:rPr>
                          </m:ctrlPr>
                        </m:accPr>
                        <m:e>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𝑞</m:t>
                          </m:r>
                        </m:e>
                      </m:acc>
                      <m:r>
                        <a:rPr lang="en-CA" i="1">
                          <a:solidFill>
                            <a:schemeClr val="tx1">
                              <a:lumMod val="65000"/>
                              <a:lumOff val="35000"/>
                            </a:schemeClr>
                          </a:solidFill>
                          <a:latin typeface="Cambria Math" panose="02040503050406030204" pitchFamily="18" charset="0"/>
                          <a:ea typeface="Cambria Math" panose="02040503050406030204" pitchFamily="18" charset="0"/>
                        </a:rPr>
                        <m:t> </m:t>
                      </m:r>
                    </m:oMath>
                  </a14:m>
                  <a:r>
                    <a:rPr lang="en-US" dirty="0">
                      <a:latin typeface="Calibri Light" panose="020F0302020204030204" pitchFamily="34" charset="0"/>
                      <a:cs typeface="Calibri Light" panose="020F0302020204030204" pitchFamily="34" charset="0"/>
                    </a:rPr>
                    <a:t>All classes whose score exceeds </a:t>
                  </a:r>
                  <a14:m>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oMath>
                  </a14:m>
                  <a:r>
                    <a:rPr lang="en-US" dirty="0">
                      <a:latin typeface="Calibri Light" panose="020F0302020204030204" pitchFamily="34" charset="0"/>
                      <a:cs typeface="Calibri Light" panose="020F0302020204030204" pitchFamily="34" charset="0"/>
                    </a:rPr>
                    <a:t>} </a:t>
                  </a:r>
                </a:p>
              </p:txBody>
            </p:sp>
          </mc:Choice>
          <mc:Fallback xmlns="">
            <p:sp>
              <p:nvSpPr>
                <p:cNvPr id="23" name="TextBox 22">
                  <a:extLst>
                    <a:ext uri="{FF2B5EF4-FFF2-40B4-BE49-F238E27FC236}">
                      <a16:creationId xmlns:a16="http://schemas.microsoft.com/office/drawing/2014/main" id="{3A5EF456-6ABE-B807-0774-6A0194072D37}"/>
                    </a:ext>
                  </a:extLst>
                </p:cNvPr>
                <p:cNvSpPr txBox="1">
                  <a:spLocks noRot="1" noChangeAspect="1" noMove="1" noResize="1" noEditPoints="1" noAdjustHandles="1" noChangeArrowheads="1" noChangeShapeType="1" noTextEdit="1"/>
                </p:cNvSpPr>
                <p:nvPr/>
              </p:nvSpPr>
              <p:spPr>
                <a:xfrm>
                  <a:off x="7967562" y="2924674"/>
                  <a:ext cx="3828143" cy="923586"/>
                </a:xfrm>
                <a:prstGeom prst="rect">
                  <a:avLst/>
                </a:prstGeom>
                <a:blipFill>
                  <a:blip r:embed="rId13"/>
                  <a:stretch>
                    <a:fillRect l="-1325" t="-14865" b="-37838"/>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98D6E8EA-A266-66DC-812E-A11F44D4D0D4}"/>
                </a:ext>
              </a:extLst>
            </p:cNvPr>
            <p:cNvGrpSpPr/>
            <p:nvPr/>
          </p:nvGrpSpPr>
          <p:grpSpPr>
            <a:xfrm>
              <a:off x="7967562" y="3733313"/>
              <a:ext cx="3042744" cy="1994982"/>
              <a:chOff x="6586309" y="3914310"/>
              <a:chExt cx="2503461" cy="1994982"/>
            </a:xfrm>
            <a:effectLst/>
          </p:grpSpPr>
          <mc:AlternateContent xmlns:mc="http://schemas.openxmlformats.org/markup-compatibility/2006" xmlns:a14="http://schemas.microsoft.com/office/drawing/2010/main">
            <mc:Choice Requires="a14">
              <p:graphicFrame>
                <p:nvGraphicFramePr>
                  <p:cNvPr id="25" name="Content Placeholder 7">
                    <a:extLst>
                      <a:ext uri="{FF2B5EF4-FFF2-40B4-BE49-F238E27FC236}">
                        <a16:creationId xmlns:a16="http://schemas.microsoft.com/office/drawing/2014/main" id="{87343533-A504-ED20-F288-0DED1AC42108}"/>
                      </a:ext>
                    </a:extLst>
                  </p:cNvPr>
                  <p:cNvGraphicFramePr>
                    <a:graphicFrameLocks/>
                  </p:cNvGraphicFramePr>
                  <p:nvPr/>
                </p:nvGraphicFramePr>
                <p:xfrm>
                  <a:off x="6814214" y="3914310"/>
                  <a:ext cx="2275556" cy="1994982"/>
                </p:xfrm>
                <a:graphic>
                  <a:graphicData uri="http://schemas.openxmlformats.org/drawingml/2006/chart">
                    <c:chart xmlns:c="http://schemas.openxmlformats.org/drawingml/2006/chart" xmlns:r="http://schemas.openxmlformats.org/officeDocument/2006/relationships" r:id="rId14"/>
                  </a:graphicData>
                </a:graphic>
              </p:graphicFrame>
            </mc:Choice>
            <mc:Fallback xmlns="">
              <p:graphicFrame>
                <p:nvGraphicFramePr>
                  <p:cNvPr id="25" name="Content Placeholder 7">
                    <a:extLst>
                      <a:ext uri="{FF2B5EF4-FFF2-40B4-BE49-F238E27FC236}">
                        <a16:creationId xmlns:a16="http://schemas.microsoft.com/office/drawing/2014/main" id="{87343533-A504-ED20-F288-0DED1AC42108}"/>
                      </a:ext>
                    </a:extLst>
                  </p:cNvPr>
                  <p:cNvGraphicFramePr>
                    <a:graphicFrameLocks/>
                  </p:cNvGraphicFramePr>
                  <p:nvPr/>
                </p:nvGraphicFramePr>
                <p:xfrm>
                  <a:off x="6814214" y="3914310"/>
                  <a:ext cx="2275556" cy="1994982"/>
                </p:xfrm>
                <a:graphic>
                  <a:graphicData uri="http://schemas.openxmlformats.org/drawingml/2006/chart">
                    <c:chart xmlns:c="http://schemas.openxmlformats.org/drawingml/2006/chart" xmlns:r="http://schemas.openxmlformats.org/officeDocument/2006/relationships" r:id="rId15"/>
                  </a:graphicData>
                </a:graphic>
              </p:graphicFrame>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B00EA4E-E76A-C12A-BBDB-3FC154655381}"/>
                      </a:ext>
                    </a:extLst>
                  </p:cNvPr>
                  <p:cNvSpPr txBox="1"/>
                  <p:nvPr/>
                </p:nvSpPr>
                <p:spPr>
                  <a:xfrm rot="16200000">
                    <a:off x="5991702" y="4662262"/>
                    <a:ext cx="1417119" cy="227905"/>
                  </a:xfrm>
                  <a:prstGeom prst="rect">
                    <a:avLst/>
                  </a:prstGeom>
                  <a:noFill/>
                  <a:ln>
                    <a:noFill/>
                  </a:ln>
                </p:spPr>
                <p:txBody>
                  <a:bodyPr wrap="none" lIns="0" tIns="0" rIns="0" bIns="0" rtlCol="0">
                    <a:spAutoFit/>
                  </a:bodyPr>
                  <a:lstStyle/>
                  <a:p>
                    <a:r>
                      <a:rPr lang="en-CA" b="0" dirty="0">
                        <a:solidFill>
                          <a:schemeClr val="tx1">
                            <a:lumMod val="65000"/>
                            <a:lumOff val="35000"/>
                          </a:schemeClr>
                        </a:solidFill>
                      </a:rPr>
                      <a:t>Score: </a:t>
                    </a:r>
                    <a14:m>
                      <m:oMath xmlns:m="http://schemas.openxmlformats.org/officeDocument/2006/math">
                        <m:r>
                          <a:rPr lang="en-CA" b="0" i="1" smtClean="0">
                            <a:solidFill>
                              <a:schemeClr val="tx1">
                                <a:lumMod val="65000"/>
                                <a:lumOff val="35000"/>
                              </a:schemeClr>
                            </a:solidFill>
                            <a:latin typeface="Cambria Math" panose="02040503050406030204" pitchFamily="18" charset="0"/>
                          </a:rPr>
                          <m:t>𝑝</m:t>
                        </m:r>
                        <m:r>
                          <a:rPr lang="en-CA" b="0" i="1" smtClean="0">
                            <a:solidFill>
                              <a:schemeClr val="tx1">
                                <a:lumMod val="65000"/>
                                <a:lumOff val="35000"/>
                              </a:schemeClr>
                            </a:solidFill>
                            <a:latin typeface="Cambria Math" panose="02040503050406030204" pitchFamily="18" charset="0"/>
                          </a:rPr>
                          <m:t>(</m:t>
                        </m:r>
                        <m:sSub>
                          <m:sSubPr>
                            <m:ctrlPr>
                              <a:rPr lang="en-CA" b="0" i="1" smtClean="0">
                                <a:solidFill>
                                  <a:schemeClr val="tx1">
                                    <a:lumMod val="65000"/>
                                    <a:lumOff val="35000"/>
                                  </a:schemeClr>
                                </a:solidFill>
                                <a:latin typeface="Cambria Math" panose="02040503050406030204" pitchFamily="18" charset="0"/>
                              </a:rPr>
                            </m:ctrlPr>
                          </m:sSubPr>
                          <m:e>
                            <m:r>
                              <a:rPr lang="en-CA" b="0" i="1" smtClean="0">
                                <a:solidFill>
                                  <a:schemeClr val="tx1">
                                    <a:lumMod val="65000"/>
                                    <a:lumOff val="35000"/>
                                  </a:schemeClr>
                                </a:solidFill>
                                <a:latin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rPr>
                              <m:t>𝑛</m:t>
                            </m:r>
                            <m:r>
                              <a:rPr lang="en-CA" b="0" i="1" smtClean="0">
                                <a:solidFill>
                                  <a:schemeClr val="tx1">
                                    <a:lumMod val="65000"/>
                                    <a:lumOff val="35000"/>
                                  </a:schemeClr>
                                </a:solidFill>
                                <a:latin typeface="Cambria Math" panose="02040503050406030204" pitchFamily="18" charset="0"/>
                              </a:rPr>
                              <m:t>+1</m:t>
                            </m:r>
                          </m:sub>
                        </m:sSub>
                        <m:r>
                          <a:rPr lang="en-CA" b="0" i="1" smtClean="0">
                            <a:solidFill>
                              <a:schemeClr val="tx1">
                                <a:lumMod val="65000"/>
                                <a:lumOff val="35000"/>
                              </a:schemeClr>
                            </a:solidFill>
                            <a:latin typeface="Cambria Math" panose="02040503050406030204" pitchFamily="18" charset="0"/>
                          </a:rPr>
                          <m:t>)</m:t>
                        </m:r>
                      </m:oMath>
                    </a14:m>
                    <a:endParaRPr lang="en-US" dirty="0">
                      <a:solidFill>
                        <a:schemeClr val="tx1">
                          <a:lumMod val="65000"/>
                          <a:lumOff val="35000"/>
                        </a:schemeClr>
                      </a:solidFill>
                    </a:endParaRPr>
                  </a:p>
                </p:txBody>
              </p:sp>
            </mc:Choice>
            <mc:Fallback xmlns="">
              <p:sp>
                <p:nvSpPr>
                  <p:cNvPr id="26" name="TextBox 25">
                    <a:extLst>
                      <a:ext uri="{FF2B5EF4-FFF2-40B4-BE49-F238E27FC236}">
                        <a16:creationId xmlns:a16="http://schemas.microsoft.com/office/drawing/2014/main" id="{1B00EA4E-E76A-C12A-BBDB-3FC154655381}"/>
                      </a:ext>
                    </a:extLst>
                  </p:cNvPr>
                  <p:cNvSpPr txBox="1">
                    <a:spLocks noRot="1" noChangeAspect="1" noMove="1" noResize="1" noEditPoints="1" noAdjustHandles="1" noChangeArrowheads="1" noChangeShapeType="1" noTextEdit="1"/>
                  </p:cNvSpPr>
                  <p:nvPr/>
                </p:nvSpPr>
                <p:spPr>
                  <a:xfrm rot="16200000">
                    <a:off x="5991702" y="4662262"/>
                    <a:ext cx="1417119" cy="227905"/>
                  </a:xfrm>
                  <a:prstGeom prst="rect">
                    <a:avLst/>
                  </a:prstGeom>
                  <a:blipFill>
                    <a:blip r:embed="rId16"/>
                    <a:stretch>
                      <a:fillRect l="-26087" t="-7080" r="-47826" b="-9735"/>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B3C2782-8BF1-0B34-76D6-FFBCA13FED22}"/>
                    </a:ext>
                  </a:extLst>
                </p:cNvPr>
                <p:cNvSpPr txBox="1"/>
                <p:nvPr/>
              </p:nvSpPr>
              <p:spPr>
                <a:xfrm>
                  <a:off x="8683296" y="5712882"/>
                  <a:ext cx="18882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m:t>
                            </m:r>
                          </m:e>
                          <m:sub>
                            <m:r>
                              <a:rPr lang="en-CA" i="1">
                                <a:solidFill>
                                  <a:srgbClr val="C00000"/>
                                </a:solidFill>
                                <a:latin typeface="Cambria Math" panose="02040503050406030204" pitchFamily="18" charset="0"/>
                              </a:rPr>
                              <m:t>𝑛</m:t>
                            </m:r>
                            <m:r>
                              <a:rPr lang="en-CA" i="1">
                                <a:solidFill>
                                  <a:srgbClr val="C00000"/>
                                </a:solidFill>
                                <a:latin typeface="Cambria Math" panose="02040503050406030204" pitchFamily="18" charset="0"/>
                              </a:rPr>
                              <m:t>+1</m:t>
                            </m:r>
                          </m:sub>
                        </m:sSub>
                        <m:r>
                          <a:rPr lang="en-CA" b="0" i="1" smtClean="0">
                            <a:solidFill>
                              <a:srgbClr val="C00000"/>
                            </a:solidFill>
                            <a:latin typeface="Cambria Math" panose="02040503050406030204" pitchFamily="18" charset="0"/>
                          </a:rPr>
                          <m:t>={2, 4, 7, 0}</m:t>
                        </m:r>
                      </m:oMath>
                    </m:oMathPara>
                  </a14:m>
                  <a:endParaRPr lang="en-US" dirty="0">
                    <a:solidFill>
                      <a:srgbClr val="C00000"/>
                    </a:solidFill>
                  </a:endParaRPr>
                </a:p>
              </p:txBody>
            </p:sp>
          </mc:Choice>
          <mc:Fallback xmlns="">
            <p:sp>
              <p:nvSpPr>
                <p:cNvPr id="27" name="TextBox 26">
                  <a:extLst>
                    <a:ext uri="{FF2B5EF4-FFF2-40B4-BE49-F238E27FC236}">
                      <a16:creationId xmlns:a16="http://schemas.microsoft.com/office/drawing/2014/main" id="{8B3C2782-8BF1-0B34-76D6-FFBCA13FED22}"/>
                    </a:ext>
                  </a:extLst>
                </p:cNvPr>
                <p:cNvSpPr txBox="1">
                  <a:spLocks noRot="1" noChangeAspect="1" noMove="1" noResize="1" noEditPoints="1" noAdjustHandles="1" noChangeArrowheads="1" noChangeShapeType="1" noTextEdit="1"/>
                </p:cNvSpPr>
                <p:nvPr/>
              </p:nvSpPr>
              <p:spPr>
                <a:xfrm>
                  <a:off x="8683296" y="5712882"/>
                  <a:ext cx="1888274" cy="369332"/>
                </a:xfrm>
                <a:prstGeom prst="rect">
                  <a:avLst/>
                </a:prstGeom>
                <a:blipFill>
                  <a:blip r:embed="rId17"/>
                  <a:stretch>
                    <a:fillRect b="-13333"/>
                  </a:stretch>
                </a:blipFill>
              </p:spPr>
              <p:txBody>
                <a:bodyPr/>
                <a:lstStyle/>
                <a:p>
                  <a:r>
                    <a:rPr lang="en-US">
                      <a:noFill/>
                    </a:rPr>
                    <a:t> </a:t>
                  </a:r>
                </a:p>
              </p:txBody>
            </p:sp>
          </mc:Fallback>
        </mc:AlternateContent>
      </p:grpSp>
      <p:graphicFrame>
        <p:nvGraphicFramePr>
          <p:cNvPr id="30" name="Content Placeholder 27">
            <a:extLst>
              <a:ext uri="{FF2B5EF4-FFF2-40B4-BE49-F238E27FC236}">
                <a16:creationId xmlns:a16="http://schemas.microsoft.com/office/drawing/2014/main" id="{B514C7A4-0A8E-78D1-6414-DFAB0FB734A5}"/>
              </a:ext>
            </a:extLst>
          </p:cNvPr>
          <p:cNvGraphicFramePr>
            <a:graphicFrameLocks/>
          </p:cNvGraphicFramePr>
          <p:nvPr/>
        </p:nvGraphicFramePr>
        <p:xfrm>
          <a:off x="975179" y="1265026"/>
          <a:ext cx="9553094" cy="1285240"/>
        </p:xfrm>
        <a:graphic>
          <a:graphicData uri="http://schemas.openxmlformats.org/drawingml/2006/table">
            <a:tbl>
              <a:tblPr firstRow="1" bandRow="1">
                <a:tableStyleId>{5C22544A-7EE6-4342-B048-85BDC9FD1C3A}</a:tableStyleId>
              </a:tblPr>
              <a:tblGrid>
                <a:gridCol w="4776547">
                  <a:extLst>
                    <a:ext uri="{9D8B030D-6E8A-4147-A177-3AD203B41FA5}">
                      <a16:colId xmlns:a16="http://schemas.microsoft.com/office/drawing/2014/main" val="1585731061"/>
                    </a:ext>
                  </a:extLst>
                </a:gridCol>
                <a:gridCol w="4776547">
                  <a:extLst>
                    <a:ext uri="{9D8B030D-6E8A-4147-A177-3AD203B41FA5}">
                      <a16:colId xmlns:a16="http://schemas.microsoft.com/office/drawing/2014/main" val="4290642828"/>
                    </a:ext>
                  </a:extLst>
                </a:gridCol>
              </a:tblGrid>
              <a:tr h="370840">
                <a:tc>
                  <a:txBody>
                    <a:bodyPr/>
                    <a:lstStyle/>
                    <a:p>
                      <a:pPr algn="ctr"/>
                      <a:r>
                        <a:rPr lang="en-US" b="1" i="0" dirty="0">
                          <a:solidFill>
                            <a:schemeClr val="tx1">
                              <a:lumMod val="85000"/>
                              <a:lumOff val="15000"/>
                            </a:schemeClr>
                          </a:solidFill>
                          <a:latin typeface="Calibri Light" panose="020F0302020204030204" pitchFamily="34" charset="0"/>
                          <a:cs typeface="Calibri Light" panose="020F0302020204030204" pitchFamily="34" charset="0"/>
                        </a:rPr>
                        <a:t>First CP Algo</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b="1" i="0" dirty="0">
                          <a:solidFill>
                            <a:schemeClr val="tx1">
                              <a:lumMod val="85000"/>
                              <a:lumOff val="15000"/>
                            </a:schemeClr>
                          </a:solidFill>
                          <a:latin typeface="Calibri Light" panose="020F0302020204030204" pitchFamily="34" charset="0"/>
                          <a:cs typeface="Calibri Light" panose="020F0302020204030204" pitchFamily="34" charset="0"/>
                        </a:rPr>
                        <a:t>Second CP Algo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9365773"/>
                  </a:ext>
                </a:extLst>
              </a:tr>
              <a:tr h="370840">
                <a:tc>
                  <a:txBody>
                    <a:bodyPr/>
                    <a:lstStyle/>
                    <a:p>
                      <a:r>
                        <a:rPr lang="en-US" b="0" i="0" dirty="0">
                          <a:solidFill>
                            <a:srgbClr val="C00000"/>
                          </a:solidFill>
                          <a:latin typeface="Calibri Light" panose="020F0302020204030204" pitchFamily="34" charset="0"/>
                          <a:cs typeface="Calibri Light" panose="020F0302020204030204" pitchFamily="34" charset="0"/>
                        </a:rPr>
                        <a:t>Only uses the output of true class</a:t>
                      </a:r>
                    </a:p>
                    <a:p>
                      <a:r>
                        <a:rPr lang="en-US" b="0" i="0" dirty="0">
                          <a:latin typeface="Calibri Light" panose="020F0302020204030204" pitchFamily="34" charset="0"/>
                          <a:cs typeface="Calibri Light" panose="020F0302020204030204" pitchFamily="34" charset="0"/>
                        </a:rPr>
                        <a:t>Not very adaptive</a:t>
                      </a:r>
                    </a:p>
                    <a:p>
                      <a:r>
                        <a:rPr lang="en-US" b="0" i="0" dirty="0">
                          <a:latin typeface="Calibri Light" panose="020F0302020204030204" pitchFamily="34" charset="0"/>
                          <a:cs typeface="Calibri Light" panose="020F0302020204030204" pitchFamily="34" charset="0"/>
                        </a:rPr>
                        <a:t>Smallest average size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b="0" i="0" dirty="0">
                          <a:solidFill>
                            <a:srgbClr val="C00000"/>
                          </a:solidFill>
                          <a:latin typeface="Calibri Light" panose="020F0302020204030204" pitchFamily="34" charset="0"/>
                          <a:cs typeface="Calibri Light" panose="020F0302020204030204" pitchFamily="34" charset="0"/>
                        </a:rPr>
                        <a:t>Uses outputs of all classes</a:t>
                      </a:r>
                    </a:p>
                    <a:p>
                      <a:r>
                        <a:rPr lang="en-US" b="0" i="0" dirty="0">
                          <a:latin typeface="Calibri Light" panose="020F0302020204030204" pitchFamily="34" charset="0"/>
                          <a:cs typeface="Calibri Light" panose="020F0302020204030204" pitchFamily="34" charset="0"/>
                        </a:rPr>
                        <a:t>Designed to be more adaptive</a:t>
                      </a:r>
                    </a:p>
                    <a:p>
                      <a:r>
                        <a:rPr lang="en-US" b="0" i="0" dirty="0">
                          <a:latin typeface="Calibri Light" panose="020F0302020204030204" pitchFamily="34" charset="0"/>
                          <a:cs typeface="Calibri Light" panose="020F0302020204030204" pitchFamily="34" charset="0"/>
                        </a:rPr>
                        <a:t>Usually larger size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77215103"/>
                  </a:ext>
                </a:extLst>
              </a:tr>
            </a:tbl>
          </a:graphicData>
        </a:graphic>
      </p:graphicFrame>
      <p:sp>
        <p:nvSpPr>
          <p:cNvPr id="8" name="Slide Number Placeholder 7">
            <a:extLst>
              <a:ext uri="{FF2B5EF4-FFF2-40B4-BE49-F238E27FC236}">
                <a16:creationId xmlns:a16="http://schemas.microsoft.com/office/drawing/2014/main" id="{45895DB8-E904-4AC9-8DB3-503B3B02056F}"/>
              </a:ext>
            </a:extLst>
          </p:cNvPr>
          <p:cNvSpPr>
            <a:spLocks noGrp="1"/>
          </p:cNvSpPr>
          <p:nvPr>
            <p:ph type="sldNum" sz="quarter" idx="12"/>
          </p:nvPr>
        </p:nvSpPr>
        <p:spPr/>
        <p:txBody>
          <a:bodyPr/>
          <a:lstStyle/>
          <a:p>
            <a:fld id="{7DCFCEEF-06EB-4445-B7E9-CF841A7AC1E2}" type="slidenum">
              <a:rPr lang="en-US" smtClean="0"/>
              <a:pPr/>
              <a:t>21</a:t>
            </a:fld>
            <a:r>
              <a:rPr lang="en-US"/>
              <a:t> / 13</a:t>
            </a:r>
            <a:endParaRPr lang="en-US" dirty="0"/>
          </a:p>
        </p:txBody>
      </p:sp>
    </p:spTree>
    <p:extLst>
      <p:ext uri="{BB962C8B-B14F-4D97-AF65-F5344CB8AC3E}">
        <p14:creationId xmlns:p14="http://schemas.microsoft.com/office/powerpoint/2010/main" val="102469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42FC-3E2F-8870-45AD-A3811F1CFCD3}"/>
              </a:ext>
            </a:extLst>
          </p:cNvPr>
          <p:cNvSpPr>
            <a:spLocks noGrp="1"/>
          </p:cNvSpPr>
          <p:nvPr>
            <p:ph type="title"/>
          </p:nvPr>
        </p:nvSpPr>
        <p:spPr/>
        <p:txBody>
          <a:bodyPr/>
          <a:lstStyle/>
          <a:p>
            <a:r>
              <a:rPr lang="en-US" dirty="0"/>
              <a:t>The second CP algorithm: Adaptive Prediction Set</a:t>
            </a:r>
          </a:p>
        </p:txBody>
      </p:sp>
      <p:graphicFrame>
        <p:nvGraphicFramePr>
          <p:cNvPr id="28" name="Content Placeholder 27">
            <a:extLst>
              <a:ext uri="{FF2B5EF4-FFF2-40B4-BE49-F238E27FC236}">
                <a16:creationId xmlns:a16="http://schemas.microsoft.com/office/drawing/2014/main" id="{F1B72DEC-F398-6868-E08B-5D94F6CFC6FE}"/>
              </a:ext>
            </a:extLst>
          </p:cNvPr>
          <p:cNvGraphicFramePr>
            <a:graphicFrameLocks noGrp="1"/>
          </p:cNvGraphicFramePr>
          <p:nvPr>
            <p:ph idx="1"/>
          </p:nvPr>
        </p:nvGraphicFramePr>
        <p:xfrm>
          <a:off x="609600" y="1062859"/>
          <a:ext cx="10969624" cy="1285240"/>
        </p:xfrm>
        <a:graphic>
          <a:graphicData uri="http://schemas.openxmlformats.org/drawingml/2006/table">
            <a:tbl>
              <a:tblPr firstRow="1" bandRow="1">
                <a:tableStyleId>{5C22544A-7EE6-4342-B048-85BDC9FD1C3A}</a:tableStyleId>
              </a:tblPr>
              <a:tblGrid>
                <a:gridCol w="5484812">
                  <a:extLst>
                    <a:ext uri="{9D8B030D-6E8A-4147-A177-3AD203B41FA5}">
                      <a16:colId xmlns:a16="http://schemas.microsoft.com/office/drawing/2014/main" val="1585731061"/>
                    </a:ext>
                  </a:extLst>
                </a:gridCol>
                <a:gridCol w="5484812">
                  <a:extLst>
                    <a:ext uri="{9D8B030D-6E8A-4147-A177-3AD203B41FA5}">
                      <a16:colId xmlns:a16="http://schemas.microsoft.com/office/drawing/2014/main" val="4290642828"/>
                    </a:ext>
                  </a:extLst>
                </a:gridCol>
              </a:tblGrid>
              <a:tr h="370840">
                <a:tc>
                  <a:txBody>
                    <a:bodyPr/>
                    <a:lstStyle/>
                    <a:p>
                      <a:r>
                        <a:rPr lang="en-US" dirty="0"/>
                        <a:t>First CP Algo</a:t>
                      </a:r>
                    </a:p>
                  </a:txBody>
                  <a:tcPr/>
                </a:tc>
                <a:tc>
                  <a:txBody>
                    <a:bodyPr/>
                    <a:lstStyle/>
                    <a:p>
                      <a:r>
                        <a:rPr lang="en-US" dirty="0"/>
                        <a:t>Second CP Algo</a:t>
                      </a:r>
                    </a:p>
                  </a:txBody>
                  <a:tcPr/>
                </a:tc>
                <a:extLst>
                  <a:ext uri="{0D108BD9-81ED-4DB2-BD59-A6C34878D82A}">
                    <a16:rowId xmlns:a16="http://schemas.microsoft.com/office/drawing/2014/main" val="1449365773"/>
                  </a:ext>
                </a:extLst>
              </a:tr>
              <a:tr h="370840">
                <a:tc>
                  <a:txBody>
                    <a:bodyPr/>
                    <a:lstStyle/>
                    <a:p>
                      <a:r>
                        <a:rPr lang="en-US" dirty="0"/>
                        <a:t>Only uses output of true class</a:t>
                      </a:r>
                    </a:p>
                    <a:p>
                      <a:r>
                        <a:rPr lang="en-US" dirty="0"/>
                        <a:t>Not very adaptive</a:t>
                      </a:r>
                    </a:p>
                    <a:p>
                      <a:r>
                        <a:rPr lang="en-US" dirty="0"/>
                        <a:t>Smallest average size </a:t>
                      </a:r>
                    </a:p>
                  </a:txBody>
                  <a:tcPr/>
                </a:tc>
                <a:tc>
                  <a:txBody>
                    <a:bodyPr/>
                    <a:lstStyle/>
                    <a:p>
                      <a:r>
                        <a:rPr lang="en-US" dirty="0"/>
                        <a:t>Uses outputs of all classes</a:t>
                      </a:r>
                    </a:p>
                    <a:p>
                      <a:r>
                        <a:rPr lang="en-US" dirty="0"/>
                        <a:t>Designed to be more adaptive</a:t>
                      </a:r>
                    </a:p>
                    <a:p>
                      <a:r>
                        <a:rPr lang="en-US" dirty="0"/>
                        <a:t>Usually larger size</a:t>
                      </a:r>
                    </a:p>
                  </a:txBody>
                  <a:tcPr/>
                </a:tc>
                <a:extLst>
                  <a:ext uri="{0D108BD9-81ED-4DB2-BD59-A6C34878D82A}">
                    <a16:rowId xmlns:a16="http://schemas.microsoft.com/office/drawing/2014/main" val="2577215103"/>
                  </a:ext>
                </a:extLst>
              </a:tr>
            </a:tbl>
          </a:graphicData>
        </a:graphic>
      </p:graphicFrame>
      <p:sp>
        <p:nvSpPr>
          <p:cNvPr id="4" name="TextBox 3">
            <a:extLst>
              <a:ext uri="{FF2B5EF4-FFF2-40B4-BE49-F238E27FC236}">
                <a16:creationId xmlns:a16="http://schemas.microsoft.com/office/drawing/2014/main" id="{A1DC772F-E4B5-9B27-1C39-7BBB7A27C566}"/>
              </a:ext>
            </a:extLst>
          </p:cNvPr>
          <p:cNvSpPr txBox="1"/>
          <p:nvPr/>
        </p:nvSpPr>
        <p:spPr>
          <a:xfrm>
            <a:off x="309282" y="6279776"/>
            <a:ext cx="11120718" cy="584775"/>
          </a:xfrm>
          <a:prstGeom prst="rect">
            <a:avLst/>
          </a:prstGeom>
          <a:noFill/>
        </p:spPr>
        <p:txBody>
          <a:bodyPr wrap="square" rtlCol="0">
            <a:spAutoFit/>
          </a:bodyPr>
          <a:lstStyle/>
          <a:p>
            <a:r>
              <a:rPr lang="en-CA" sz="1600" i="1" dirty="0">
                <a:effectLst/>
                <a:latin typeface="Calibri Light" panose="020F0302020204030204" pitchFamily="34" charset="0"/>
                <a:cs typeface="Calibri Light" panose="020F0302020204030204" pitchFamily="34" charset="0"/>
              </a:rPr>
              <a:t>Yaniv Romano, Matteo </a:t>
            </a:r>
            <a:r>
              <a:rPr lang="en-CA" sz="1600" i="1" dirty="0" err="1">
                <a:effectLst/>
                <a:latin typeface="Calibri Light" panose="020F0302020204030204" pitchFamily="34" charset="0"/>
                <a:cs typeface="Calibri Light" panose="020F0302020204030204" pitchFamily="34" charset="0"/>
              </a:rPr>
              <a:t>Sesia</a:t>
            </a:r>
            <a:r>
              <a:rPr lang="en-CA" sz="1600" i="1" dirty="0">
                <a:effectLst/>
                <a:latin typeface="Calibri Light" panose="020F0302020204030204" pitchFamily="34" charset="0"/>
                <a:cs typeface="Calibri Light" panose="020F0302020204030204" pitchFamily="34" charset="0"/>
              </a:rPr>
              <a:t>, and Emmanuel </a:t>
            </a:r>
            <a:r>
              <a:rPr lang="en-CA" sz="1600" i="1" dirty="0" err="1">
                <a:effectLst/>
                <a:latin typeface="Calibri Light" panose="020F0302020204030204" pitchFamily="34" charset="0"/>
                <a:cs typeface="Calibri Light" panose="020F0302020204030204" pitchFamily="34" charset="0"/>
              </a:rPr>
              <a:t>Candes</a:t>
            </a:r>
            <a:r>
              <a:rPr lang="en-CA" sz="1600" i="1" dirty="0">
                <a:effectLst/>
                <a:latin typeface="Calibri Light" panose="020F0302020204030204" pitchFamily="34" charset="0"/>
                <a:cs typeface="Calibri Light" panose="020F0302020204030204" pitchFamily="34" charset="0"/>
              </a:rPr>
              <a:t>. Classification with valid and adaptive coverage. Advances in Neural Information Processing Systems, 33:3581–3591, 2020. </a:t>
            </a:r>
            <a:endParaRPr lang="en-CA" sz="1600" i="1"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973FFFD0-2480-E32E-538A-D550F4E3F57F}"/>
              </a:ext>
            </a:extLst>
          </p:cNvPr>
          <p:cNvSpPr txBox="1"/>
          <p:nvPr/>
        </p:nvSpPr>
        <p:spPr>
          <a:xfrm>
            <a:off x="9101812" y="481791"/>
            <a:ext cx="2906411" cy="461665"/>
          </a:xfrm>
          <a:prstGeom prst="rect">
            <a:avLst/>
          </a:prstGeom>
          <a:noFill/>
        </p:spPr>
        <p:txBody>
          <a:bodyPr wrap="square" rtlCol="0">
            <a:spAutoFit/>
          </a:bodyPr>
          <a:lstStyle/>
          <a:p>
            <a:r>
              <a:rPr lang="en-CA" sz="2400" dirty="0">
                <a:solidFill>
                  <a:schemeClr val="accent2">
                    <a:lumMod val="50000"/>
                  </a:schemeClr>
                </a:solidFill>
                <a:latin typeface="Calibri Light" panose="020F0302020204030204" pitchFamily="34" charset="0"/>
                <a:cs typeface="Calibri Light" panose="020F0302020204030204" pitchFamily="34" charset="0"/>
              </a:rPr>
              <a:t>[Romano et al., 2020]</a:t>
            </a:r>
          </a:p>
        </p:txBody>
      </p:sp>
      <p:grpSp>
        <p:nvGrpSpPr>
          <p:cNvPr id="11" name="Group 10">
            <a:extLst>
              <a:ext uri="{FF2B5EF4-FFF2-40B4-BE49-F238E27FC236}">
                <a16:creationId xmlns:a16="http://schemas.microsoft.com/office/drawing/2014/main" id="{D7CF9159-3690-0F3E-6235-B2060858623B}"/>
              </a:ext>
            </a:extLst>
          </p:cNvPr>
          <p:cNvGrpSpPr/>
          <p:nvPr/>
        </p:nvGrpSpPr>
        <p:grpSpPr>
          <a:xfrm>
            <a:off x="556895" y="3221508"/>
            <a:ext cx="3042744" cy="2528988"/>
            <a:chOff x="6586308" y="4054370"/>
            <a:chExt cx="2503461" cy="2528988"/>
          </a:xfrm>
          <a:effectLst/>
        </p:grpSpPr>
        <mc:AlternateContent xmlns:mc="http://schemas.openxmlformats.org/markup-compatibility/2006" xmlns:a14="http://schemas.microsoft.com/office/drawing/2010/main">
          <mc:Choice Requires="a14">
            <p:graphicFrame>
              <p:nvGraphicFramePr>
                <p:cNvPr id="12" name="Content Placeholder 7">
                  <a:extLst>
                    <a:ext uri="{FF2B5EF4-FFF2-40B4-BE49-F238E27FC236}">
                      <a16:creationId xmlns:a16="http://schemas.microsoft.com/office/drawing/2014/main" id="{86112403-45AE-5B92-3DCD-0899C39AB88E}"/>
                    </a:ext>
                  </a:extLst>
                </p:cNvPr>
                <p:cNvGraphicFramePr>
                  <a:graphicFrameLocks/>
                </p:cNvGraphicFramePr>
                <p:nvPr/>
              </p:nvGraphicFramePr>
              <p:xfrm>
                <a:off x="6814213" y="4054370"/>
                <a:ext cx="2275556" cy="2528988"/>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12" name="Content Placeholder 7">
                  <a:extLst>
                    <a:ext uri="{FF2B5EF4-FFF2-40B4-BE49-F238E27FC236}">
                      <a16:creationId xmlns:a16="http://schemas.microsoft.com/office/drawing/2014/main" id="{86112403-45AE-5B92-3DCD-0899C39AB88E}"/>
                    </a:ext>
                  </a:extLst>
                </p:cNvPr>
                <p:cNvGraphicFramePr>
                  <a:graphicFrameLocks/>
                </p:cNvGraphicFramePr>
                <p:nvPr/>
              </p:nvGraphicFramePr>
              <p:xfrm>
                <a:off x="6814213" y="4054370"/>
                <a:ext cx="2275556" cy="2528988"/>
              </p:xfrm>
              <a:graphic>
                <a:graphicData uri="http://schemas.openxmlformats.org/drawingml/2006/chart">
                  <c:chart xmlns:c="http://schemas.openxmlformats.org/drawingml/2006/chart" xmlns:r="http://schemas.openxmlformats.org/officeDocument/2006/relationships" r:id="rId4"/>
                </a:graphicData>
              </a:graphic>
            </p:graphicFrame>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6CB6F81-A054-8FAB-533F-E1AEE7F91A07}"/>
                    </a:ext>
                  </a:extLst>
                </p:cNvPr>
                <p:cNvSpPr txBox="1"/>
                <p:nvPr/>
              </p:nvSpPr>
              <p:spPr>
                <a:xfrm rot="16200000">
                  <a:off x="6124911" y="4662262"/>
                  <a:ext cx="1150700" cy="227905"/>
                </a:xfrm>
                <a:prstGeom prst="rect">
                  <a:avLst/>
                </a:prstGeom>
                <a:noFill/>
                <a:ln>
                  <a:noFill/>
                </a:ln>
              </p:spPr>
              <p:txBody>
                <a:bodyPr wrap="none" lIns="0" tIns="0" rIns="0" bIns="0" rtlCol="0">
                  <a:spAutoFit/>
                </a:bodyPr>
                <a:lstStyle/>
                <a:p>
                  <a:r>
                    <a:rPr lang="en-CA" b="0" dirty="0">
                      <a:solidFill>
                        <a:schemeClr val="tx1">
                          <a:lumMod val="65000"/>
                          <a:lumOff val="35000"/>
                        </a:schemeClr>
                      </a:solidFill>
                    </a:rPr>
                    <a:t>Score: </a:t>
                  </a:r>
                  <a14:m>
                    <m:oMath xmlns:m="http://schemas.openxmlformats.org/officeDocument/2006/math">
                      <m:r>
                        <a:rPr lang="en-CA" b="0" i="1" smtClean="0">
                          <a:solidFill>
                            <a:schemeClr val="tx1">
                              <a:lumMod val="65000"/>
                              <a:lumOff val="35000"/>
                            </a:schemeClr>
                          </a:solidFill>
                          <a:latin typeface="Cambria Math" panose="02040503050406030204" pitchFamily="18" charset="0"/>
                        </a:rPr>
                        <m:t>𝑝</m:t>
                      </m:r>
                      <m:r>
                        <a:rPr lang="en-CA" b="0" i="1" smtClean="0">
                          <a:solidFill>
                            <a:schemeClr val="tx1">
                              <a:lumMod val="65000"/>
                              <a:lumOff val="35000"/>
                            </a:schemeClr>
                          </a:solidFill>
                          <a:latin typeface="Cambria Math" panose="02040503050406030204" pitchFamily="18" charset="0"/>
                        </a:rPr>
                        <m:t>(</m:t>
                      </m:r>
                      <m:sSub>
                        <m:sSubPr>
                          <m:ctrlPr>
                            <a:rPr lang="en-CA" b="0" i="1" smtClean="0">
                              <a:solidFill>
                                <a:schemeClr val="tx1">
                                  <a:lumMod val="65000"/>
                                  <a:lumOff val="35000"/>
                                </a:schemeClr>
                              </a:solidFill>
                              <a:latin typeface="Cambria Math" panose="02040503050406030204" pitchFamily="18" charset="0"/>
                            </a:rPr>
                          </m:ctrlPr>
                        </m:sSubPr>
                        <m:e>
                          <m:r>
                            <a:rPr lang="en-CA" b="0" i="1" smtClean="0">
                              <a:solidFill>
                                <a:schemeClr val="tx1">
                                  <a:lumMod val="65000"/>
                                  <a:lumOff val="35000"/>
                                </a:schemeClr>
                              </a:solidFill>
                              <a:latin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rPr>
                            <m:t>𝑖</m:t>
                          </m:r>
                        </m:sub>
                      </m:sSub>
                      <m:r>
                        <a:rPr lang="en-CA" b="0" i="1" smtClean="0">
                          <a:solidFill>
                            <a:schemeClr val="tx1">
                              <a:lumMod val="65000"/>
                              <a:lumOff val="35000"/>
                            </a:schemeClr>
                          </a:solidFill>
                          <a:latin typeface="Cambria Math" panose="02040503050406030204" pitchFamily="18" charset="0"/>
                        </a:rPr>
                        <m:t>)</m:t>
                      </m:r>
                    </m:oMath>
                  </a14:m>
                  <a:endParaRPr lang="en-US" dirty="0">
                    <a:solidFill>
                      <a:schemeClr val="tx1">
                        <a:lumMod val="65000"/>
                        <a:lumOff val="35000"/>
                      </a:schemeClr>
                    </a:solidFill>
                  </a:endParaRPr>
                </a:p>
              </p:txBody>
            </p:sp>
          </mc:Choice>
          <mc:Fallback xmlns="">
            <p:sp>
              <p:nvSpPr>
                <p:cNvPr id="13" name="TextBox 12">
                  <a:extLst>
                    <a:ext uri="{FF2B5EF4-FFF2-40B4-BE49-F238E27FC236}">
                      <a16:creationId xmlns:a16="http://schemas.microsoft.com/office/drawing/2014/main" id="{06CB6F81-A054-8FAB-533F-E1AEE7F91A07}"/>
                    </a:ext>
                  </a:extLst>
                </p:cNvPr>
                <p:cNvSpPr txBox="1">
                  <a:spLocks noRot="1" noChangeAspect="1" noMove="1" noResize="1" noEditPoints="1" noAdjustHandles="1" noChangeArrowheads="1" noChangeShapeType="1" noTextEdit="1"/>
                </p:cNvSpPr>
                <p:nvPr/>
              </p:nvSpPr>
              <p:spPr>
                <a:xfrm rot="16200000">
                  <a:off x="6124911" y="4662262"/>
                  <a:ext cx="1150700" cy="227905"/>
                </a:xfrm>
                <a:prstGeom prst="rect">
                  <a:avLst/>
                </a:prstGeom>
                <a:blipFill>
                  <a:blip r:embed="rId5"/>
                  <a:stretch>
                    <a:fillRect l="-26087" t="-7609" r="-52174" b="-13043"/>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849FDE4-23CC-08ED-CD4E-3178A5A03D52}"/>
                  </a:ext>
                </a:extLst>
              </p:cNvPr>
              <p:cNvSpPr txBox="1"/>
              <p:nvPr/>
            </p:nvSpPr>
            <p:spPr>
              <a:xfrm>
                <a:off x="1535250" y="5381164"/>
                <a:ext cx="4350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CA" b="0" i="1" smtClean="0">
                              <a:solidFill>
                                <a:srgbClr val="C00000"/>
                              </a:solidFill>
                              <a:latin typeface="Cambria Math" panose="02040503050406030204" pitchFamily="18" charset="0"/>
                            </a:rPr>
                            <m:t>𝑦</m:t>
                          </m:r>
                        </m:e>
                        <m:sub>
                          <m:r>
                            <a:rPr lang="en-CA" b="0" i="1" smtClean="0">
                              <a:solidFill>
                                <a:srgbClr val="C00000"/>
                              </a:solidFill>
                              <a:latin typeface="Cambria Math" panose="02040503050406030204" pitchFamily="18" charset="0"/>
                            </a:rPr>
                            <m:t>𝑖</m:t>
                          </m:r>
                        </m:sub>
                      </m:sSub>
                    </m:oMath>
                  </m:oMathPara>
                </a14:m>
                <a:endParaRPr lang="en-US" dirty="0">
                  <a:solidFill>
                    <a:srgbClr val="C00000"/>
                  </a:solidFill>
                </a:endParaRPr>
              </a:p>
            </p:txBody>
          </p:sp>
        </mc:Choice>
        <mc:Fallback xmlns="">
          <p:sp>
            <p:nvSpPr>
              <p:cNvPr id="14" name="TextBox 13">
                <a:extLst>
                  <a:ext uri="{FF2B5EF4-FFF2-40B4-BE49-F238E27FC236}">
                    <a16:creationId xmlns:a16="http://schemas.microsoft.com/office/drawing/2014/main" id="{D849FDE4-23CC-08ED-CD4E-3178A5A03D52}"/>
                  </a:ext>
                </a:extLst>
              </p:cNvPr>
              <p:cNvSpPr txBox="1">
                <a:spLocks noRot="1" noChangeAspect="1" noMove="1" noResize="1" noEditPoints="1" noAdjustHandles="1" noChangeArrowheads="1" noChangeShapeType="1" noTextEdit="1"/>
              </p:cNvSpPr>
              <p:nvPr/>
            </p:nvSpPr>
            <p:spPr>
              <a:xfrm>
                <a:off x="1535250" y="5381164"/>
                <a:ext cx="435054" cy="369332"/>
              </a:xfrm>
              <a:prstGeom prst="rect">
                <a:avLst/>
              </a:prstGeom>
              <a:blipFill>
                <a:blip r:embed="rId6"/>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2088C11-F75E-1669-3831-E5634D63CE39}"/>
                  </a:ext>
                </a:extLst>
              </p:cNvPr>
              <p:cNvSpPr txBox="1"/>
              <p:nvPr/>
            </p:nvSpPr>
            <p:spPr>
              <a:xfrm>
                <a:off x="2004514" y="3009918"/>
                <a:ext cx="2095848" cy="923586"/>
              </a:xfrm>
              <a:prstGeom prst="rect">
                <a:avLst/>
              </a:prstGeom>
              <a:noFill/>
            </p:spPr>
            <p:txBody>
              <a:bodyPr wrap="square" rtlCol="0">
                <a:spAutoFit/>
              </a:bodyPr>
              <a:lstStyle/>
              <a:p>
                <a14:m>
                  <m:oMath xmlns:m="http://schemas.openxmlformats.org/officeDocument/2006/math">
                    <m:sSub>
                      <m:sSubPr>
                        <m:ctrlPr>
                          <a:rPr lang="en-CA" i="1" smtClean="0">
                            <a:solidFill>
                              <a:srgbClr val="C00000"/>
                            </a:solidFill>
                            <a:latin typeface="Cambria Math" panose="02040503050406030204" pitchFamily="18" charset="0"/>
                          </a:rPr>
                        </m:ctrlPr>
                      </m:sSubPr>
                      <m:e>
                        <m:r>
                          <a:rPr lang="en-CA" i="1">
                            <a:solidFill>
                              <a:srgbClr val="C00000"/>
                            </a:solidFill>
                            <a:latin typeface="Cambria Math" panose="02040503050406030204" pitchFamily="18" charset="0"/>
                          </a:rPr>
                          <m:t>𝐸</m:t>
                        </m:r>
                      </m:e>
                      <m:sub>
                        <m:r>
                          <a:rPr lang="en-CA" b="0" i="1" smtClean="0">
                            <a:solidFill>
                              <a:srgbClr val="C00000"/>
                            </a:solidFill>
                            <a:latin typeface="Cambria Math" panose="02040503050406030204" pitchFamily="18" charset="0"/>
                          </a:rPr>
                          <m:t>𝑖</m:t>
                        </m:r>
                      </m:sub>
                    </m:sSub>
                    <m:r>
                      <a:rPr lang="en-CA" b="0" i="1" smtClean="0">
                        <a:solidFill>
                          <a:srgbClr val="C00000"/>
                        </a:solidFill>
                        <a:latin typeface="Cambria Math" panose="02040503050406030204" pitchFamily="18" charset="0"/>
                      </a:rPr>
                      <m:t>=</m:t>
                    </m:r>
                    <m:nary>
                      <m:naryPr>
                        <m:chr m:val="∑"/>
                        <m:ctrlPr>
                          <a:rPr lang="en-CA" b="0" i="1" smtClean="0">
                            <a:solidFill>
                              <a:schemeClr val="tx1">
                                <a:lumMod val="65000"/>
                                <a:lumOff val="35000"/>
                              </a:schemeClr>
                            </a:solidFill>
                            <a:latin typeface="Cambria Math" panose="02040503050406030204" pitchFamily="18" charset="0"/>
                          </a:rPr>
                        </m:ctrlPr>
                      </m:naryPr>
                      <m:sub>
                        <m:r>
                          <m:rPr>
                            <m:brk m:alnAt="23"/>
                          </m:rPr>
                          <a:rPr lang="en-CA" b="0" i="1" smtClean="0">
                            <a:solidFill>
                              <a:schemeClr val="tx1">
                                <a:lumMod val="65000"/>
                                <a:lumOff val="35000"/>
                              </a:schemeClr>
                            </a:solidFill>
                            <a:latin typeface="Cambria Math" panose="02040503050406030204" pitchFamily="18" charset="0"/>
                          </a:rPr>
                          <m:t>𝑖</m:t>
                        </m:r>
                        <m:r>
                          <a:rPr lang="en-CA" b="0" i="1" smtClean="0">
                            <a:solidFill>
                              <a:schemeClr val="tx1">
                                <a:lumMod val="65000"/>
                                <a:lumOff val="35000"/>
                              </a:schemeClr>
                            </a:solidFill>
                            <a:latin typeface="Cambria Math" panose="02040503050406030204" pitchFamily="18" charset="0"/>
                          </a:rPr>
                          <m:t>=1</m:t>
                        </m:r>
                      </m:sub>
                      <m:sup>
                        <m:r>
                          <a:rPr lang="en-CA" b="0" i="1" smtClean="0">
                            <a:solidFill>
                              <a:schemeClr val="tx1">
                                <a:lumMod val="65000"/>
                                <a:lumOff val="35000"/>
                              </a:schemeClr>
                            </a:solidFill>
                            <a:latin typeface="Cambria Math" panose="02040503050406030204" pitchFamily="18" charset="0"/>
                          </a:rPr>
                          <m:t>𝑟</m:t>
                        </m:r>
                      </m:sup>
                      <m:e>
                        <m:r>
                          <a:rPr lang="en-CA" b="0" i="1" smtClean="0">
                            <a:solidFill>
                              <a:schemeClr val="tx1">
                                <a:lumMod val="65000"/>
                                <a:lumOff val="35000"/>
                              </a:schemeClr>
                            </a:solidFill>
                            <a:latin typeface="Cambria Math" panose="02040503050406030204" pitchFamily="18" charset="0"/>
                            <a:ea typeface="Cambria Math" panose="02040503050406030204" pitchFamily="18" charset="0"/>
                          </a:rPr>
                          <m:t>ℳ</m:t>
                        </m:r>
                        <m:r>
                          <a:rPr lang="en-CA" b="0" i="1" smtClean="0">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CA"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𝑖</m:t>
                            </m:r>
                          </m:sub>
                        </m:sSub>
                        <m:r>
                          <a:rPr lang="en-CA" b="0" i="1" smtClean="0">
                            <a:solidFill>
                              <a:schemeClr val="tx1">
                                <a:lumMod val="65000"/>
                                <a:lumOff val="35000"/>
                              </a:schemeClr>
                            </a:solidFill>
                            <a:latin typeface="Cambria Math" panose="02040503050406030204" pitchFamily="18" charset="0"/>
                            <a:ea typeface="Cambria Math" panose="02040503050406030204" pitchFamily="18" charset="0"/>
                          </a:rPr>
                          <m:t>)</m:t>
                        </m:r>
                      </m:e>
                    </m:nary>
                  </m:oMath>
                </a14:m>
                <a:r>
                  <a:rPr lang="en-US" dirty="0"/>
                  <a:t>, </a:t>
                </a:r>
              </a:p>
              <a:p>
                <a:r>
                  <a:rPr lang="en-US" dirty="0">
                    <a:latin typeface="Calibri Light" panose="020F0302020204030204" pitchFamily="34" charset="0"/>
                    <a:cs typeface="Calibri Light" panose="020F0302020204030204" pitchFamily="34" charset="0"/>
                  </a:rPr>
                  <a:t>where r is the rank of the correct class</a:t>
                </a:r>
              </a:p>
            </p:txBody>
          </p:sp>
        </mc:Choice>
        <mc:Fallback xmlns="">
          <p:sp>
            <p:nvSpPr>
              <p:cNvPr id="16" name="TextBox 15">
                <a:extLst>
                  <a:ext uri="{FF2B5EF4-FFF2-40B4-BE49-F238E27FC236}">
                    <a16:creationId xmlns:a16="http://schemas.microsoft.com/office/drawing/2014/main" id="{52088C11-F75E-1669-3831-E5634D63CE39}"/>
                  </a:ext>
                </a:extLst>
              </p:cNvPr>
              <p:cNvSpPr txBox="1">
                <a:spLocks noRot="1" noChangeAspect="1" noMove="1" noResize="1" noEditPoints="1" noAdjustHandles="1" noChangeArrowheads="1" noChangeShapeType="1" noTextEdit="1"/>
              </p:cNvSpPr>
              <p:nvPr/>
            </p:nvSpPr>
            <p:spPr>
              <a:xfrm>
                <a:off x="2004514" y="3009918"/>
                <a:ext cx="2095848" cy="923586"/>
              </a:xfrm>
              <a:prstGeom prst="rect">
                <a:avLst/>
              </a:prstGeom>
              <a:blipFill>
                <a:blip r:embed="rId7"/>
                <a:stretch>
                  <a:fillRect l="-2395" t="-46575" b="-9589"/>
                </a:stretch>
              </a:blipFill>
            </p:spPr>
            <p:txBody>
              <a:bodyPr/>
              <a:lstStyle/>
              <a:p>
                <a:r>
                  <a:rPr lang="en-US">
                    <a:noFill/>
                  </a:rPr>
                  <a:t> </a:t>
                </a:r>
              </a:p>
            </p:txBody>
          </p:sp>
        </mc:Fallback>
      </mc:AlternateContent>
      <p:sp>
        <p:nvSpPr>
          <p:cNvPr id="17" name="Arc 16">
            <a:extLst>
              <a:ext uri="{FF2B5EF4-FFF2-40B4-BE49-F238E27FC236}">
                <a16:creationId xmlns:a16="http://schemas.microsoft.com/office/drawing/2014/main" id="{89BDC96F-692B-FD59-D744-B8F71A14B97C}"/>
              </a:ext>
            </a:extLst>
          </p:cNvPr>
          <p:cNvSpPr/>
          <p:nvPr/>
        </p:nvSpPr>
        <p:spPr>
          <a:xfrm rot="17612959">
            <a:off x="1583011" y="3251472"/>
            <a:ext cx="736529" cy="586635"/>
          </a:xfrm>
          <a:prstGeom prst="arc">
            <a:avLst>
              <a:gd name="adj1" fmla="val 13866520"/>
              <a:gd name="adj2" fmla="val 0"/>
            </a:avLst>
          </a:prstGeom>
          <a:ln w="9525">
            <a:solidFill>
              <a:srgbClr val="C00000"/>
            </a:solidFill>
            <a:headEnd type="stealth"/>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F158B6C-B09B-7A0B-47EE-BE2DA872167B}"/>
                  </a:ext>
                </a:extLst>
              </p:cNvPr>
              <p:cNvSpPr txBox="1"/>
              <p:nvPr/>
            </p:nvSpPr>
            <p:spPr>
              <a:xfrm>
                <a:off x="468750" y="2348372"/>
                <a:ext cx="3631612" cy="646331"/>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1. Get the score of the correct class, for each of </a:t>
                </a:r>
                <a14:m>
                  <m:oMath xmlns:m="http://schemas.openxmlformats.org/officeDocument/2006/math">
                    <m:d>
                      <m:dPr>
                        <m:ctrlPr>
                          <a:rPr lang="en-CA" i="1" smtClean="0">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𝑥</m:t>
                            </m:r>
                          </m:e>
                          <m:sub>
                            <m:r>
                              <a:rPr lang="en-CA" i="1">
                                <a:latin typeface="Cambria Math" panose="02040503050406030204" pitchFamily="18" charset="0"/>
                              </a:rPr>
                              <m:t>𝑖</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𝑦</m:t>
                            </m:r>
                          </m:e>
                          <m:sub>
                            <m:r>
                              <a:rPr lang="en-CA" i="1">
                                <a:latin typeface="Cambria Math" panose="02040503050406030204" pitchFamily="18" charset="0"/>
                              </a:rPr>
                              <m:t>𝑖</m:t>
                            </m:r>
                          </m:sub>
                        </m:sSub>
                      </m:e>
                    </m:d>
                  </m:oMath>
                </a14:m>
                <a:r>
                  <a:rPr lang="en-US" dirty="0">
                    <a:latin typeface="Calibri Light" panose="020F0302020204030204" pitchFamily="34" charset="0"/>
                    <a:cs typeface="Calibri Light" panose="020F0302020204030204" pitchFamily="34" charset="0"/>
                  </a:rPr>
                  <a:t> and sort all scores</a:t>
                </a:r>
              </a:p>
            </p:txBody>
          </p:sp>
        </mc:Choice>
        <mc:Fallback xmlns="">
          <p:sp>
            <p:nvSpPr>
              <p:cNvPr id="18" name="TextBox 17">
                <a:extLst>
                  <a:ext uri="{FF2B5EF4-FFF2-40B4-BE49-F238E27FC236}">
                    <a16:creationId xmlns:a16="http://schemas.microsoft.com/office/drawing/2014/main" id="{8F158B6C-B09B-7A0B-47EE-BE2DA872167B}"/>
                  </a:ext>
                </a:extLst>
              </p:cNvPr>
              <p:cNvSpPr txBox="1">
                <a:spLocks noRot="1" noChangeAspect="1" noMove="1" noResize="1" noEditPoints="1" noAdjustHandles="1" noChangeArrowheads="1" noChangeShapeType="1" noTextEdit="1"/>
              </p:cNvSpPr>
              <p:nvPr/>
            </p:nvSpPr>
            <p:spPr>
              <a:xfrm>
                <a:off x="468750" y="2348372"/>
                <a:ext cx="3631612" cy="646331"/>
              </a:xfrm>
              <a:prstGeom prst="rect">
                <a:avLst/>
              </a:prstGeom>
              <a:blipFill>
                <a:blip r:embed="rId8"/>
                <a:stretch>
                  <a:fillRect l="-1389" t="-384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63C8ADF-77CC-AF1B-E9F2-7E34F7D67310}"/>
                  </a:ext>
                </a:extLst>
              </p:cNvPr>
              <p:cNvSpPr txBox="1"/>
              <p:nvPr/>
            </p:nvSpPr>
            <p:spPr>
              <a:xfrm>
                <a:off x="4270061" y="2439165"/>
                <a:ext cx="3503844" cy="646331"/>
              </a:xfrm>
              <a:prstGeom prst="rect">
                <a:avLst/>
              </a:prstGeom>
              <a:noFill/>
            </p:spPr>
            <p:txBody>
              <a:bodyPr wrap="none" rtlCol="0">
                <a:spAutoFit/>
              </a:bodyPr>
              <a:lstStyle/>
              <a:p>
                <a:r>
                  <a:rPr lang="en-US" dirty="0">
                    <a:latin typeface="Calibri Light" panose="020F0302020204030204" pitchFamily="34" charset="0"/>
                    <a:cs typeface="Calibri Light" panose="020F0302020204030204" pitchFamily="34" charset="0"/>
                  </a:rPr>
                  <a:t>2. Take the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(1−</m:t>
                    </m:r>
                    <m:r>
                      <a:rPr lang="en-US" i="1" smtClean="0">
                        <a:latin typeface="Cambria Math" panose="02040503050406030204" pitchFamily="18" charset="0"/>
                        <a:ea typeface="Cambria Math" panose="02040503050406030204" pitchFamily="18" charset="0"/>
                      </a:rPr>
                      <m:t>𝛼</m:t>
                    </m:r>
                    <m:r>
                      <a:rPr lang="en-CA" b="0" i="1" smtClean="0">
                        <a:latin typeface="Cambria Math" panose="02040503050406030204" pitchFamily="18" charset="0"/>
                        <a:ea typeface="Cambria Math" panose="02040503050406030204" pitchFamily="18" charset="0"/>
                      </a:rPr>
                      <m:t>)%</m:t>
                    </m:r>
                  </m:oMath>
                </a14:m>
                <a:r>
                  <a:rPr lang="en-US" dirty="0"/>
                  <a:t> </a:t>
                </a:r>
                <a:r>
                  <a:rPr lang="en-US" dirty="0">
                    <a:latin typeface="Calibri Light" panose="020F0302020204030204" pitchFamily="34" charset="0"/>
                    <a:cs typeface="Calibri Light" panose="020F0302020204030204" pitchFamily="34" charset="0"/>
                  </a:rPr>
                  <a:t>(e.g., 90%) </a:t>
                </a:r>
              </a:p>
              <a:p>
                <a:r>
                  <a:rPr lang="en-US" dirty="0">
                    <a:latin typeface="Calibri Light" panose="020F0302020204030204" pitchFamily="34" charset="0"/>
                    <a:cs typeface="Calibri Light" panose="020F0302020204030204" pitchFamily="34" charset="0"/>
                  </a:rPr>
                  <a:t>quantile of all scores</a:t>
                </a:r>
              </a:p>
            </p:txBody>
          </p:sp>
        </mc:Choice>
        <mc:Fallback xmlns="">
          <p:sp>
            <p:nvSpPr>
              <p:cNvPr id="19" name="TextBox 18">
                <a:extLst>
                  <a:ext uri="{FF2B5EF4-FFF2-40B4-BE49-F238E27FC236}">
                    <a16:creationId xmlns:a16="http://schemas.microsoft.com/office/drawing/2014/main" id="{763C8ADF-77CC-AF1B-E9F2-7E34F7D67310}"/>
                  </a:ext>
                </a:extLst>
              </p:cNvPr>
              <p:cNvSpPr txBox="1">
                <a:spLocks noRot="1" noChangeAspect="1" noMove="1" noResize="1" noEditPoints="1" noAdjustHandles="1" noChangeArrowheads="1" noChangeShapeType="1" noTextEdit="1"/>
              </p:cNvSpPr>
              <p:nvPr/>
            </p:nvSpPr>
            <p:spPr>
              <a:xfrm>
                <a:off x="4270061" y="2439165"/>
                <a:ext cx="3503844" cy="646331"/>
              </a:xfrm>
              <a:prstGeom prst="rect">
                <a:avLst/>
              </a:prstGeom>
              <a:blipFill>
                <a:blip r:embed="rId9"/>
                <a:stretch>
                  <a:fillRect l="-1449" t="-3922" r="-725"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2A4CFC-8F62-AEA5-9547-AE78C8796FD2}"/>
                  </a:ext>
                </a:extLst>
              </p:cNvPr>
              <p:cNvSpPr txBox="1"/>
              <p:nvPr/>
            </p:nvSpPr>
            <p:spPr>
              <a:xfrm>
                <a:off x="4281715" y="3574020"/>
                <a:ext cx="30037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r>
                        <a:rPr lang="en-CA" b="0" i="1" smtClean="0">
                          <a:latin typeface="Cambria Math" panose="02040503050406030204" pitchFamily="18" charset="0"/>
                        </a:rPr>
                        <m:t>=</m:t>
                      </m:r>
                      <m:r>
                        <a:rPr lang="en-CA" b="0" i="1" smtClean="0">
                          <a:latin typeface="Cambria Math" panose="02040503050406030204" pitchFamily="18" charset="0"/>
                        </a:rPr>
                        <m:t>𝑞𝑢𝑎𝑛𝑡𝑖𝑙𝑒</m:t>
                      </m:r>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𝐸</m:t>
                              </m:r>
                            </m:e>
                            <m:sub>
                              <m:r>
                                <a:rPr lang="en-CA" b="0" i="1" smtClean="0">
                                  <a:latin typeface="Cambria Math" panose="02040503050406030204" pitchFamily="18" charset="0"/>
                                </a:rPr>
                                <m:t>1</m:t>
                              </m:r>
                            </m:sub>
                          </m:sSub>
                          <m:r>
                            <a:rPr lang="en-CA" b="0" i="1" smtClean="0">
                              <a:latin typeface="Cambria Math" panose="02040503050406030204" pitchFamily="18" charset="0"/>
                            </a:rPr>
                            <m:t>,…, </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𝐸</m:t>
                              </m:r>
                            </m:e>
                            <m:sub>
                              <m:r>
                                <a:rPr lang="en-CA" b="0" i="1" smtClean="0">
                                  <a:latin typeface="Cambria Math" panose="02040503050406030204" pitchFamily="18" charset="0"/>
                                </a:rPr>
                                <m:t>𝑛</m:t>
                              </m:r>
                            </m:sub>
                          </m:sSub>
                        </m:e>
                      </m:d>
                      <m:r>
                        <a:rPr lang="en-CA" b="0" i="1" smtClean="0">
                          <a:latin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𝛼</m:t>
                      </m:r>
                      <m:r>
                        <a:rPr lang="en-CA"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BC2A4CFC-8F62-AEA5-9547-AE78C8796FD2}"/>
                  </a:ext>
                </a:extLst>
              </p:cNvPr>
              <p:cNvSpPr txBox="1">
                <a:spLocks noRot="1" noChangeAspect="1" noMove="1" noResize="1" noEditPoints="1" noAdjustHandles="1" noChangeArrowheads="1" noChangeShapeType="1" noTextEdit="1"/>
              </p:cNvSpPr>
              <p:nvPr/>
            </p:nvSpPr>
            <p:spPr>
              <a:xfrm>
                <a:off x="4281715" y="3574020"/>
                <a:ext cx="3003771"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1E04260-935B-4B10-FB77-52BA093B42C8}"/>
                  </a:ext>
                </a:extLst>
              </p:cNvPr>
              <p:cNvSpPr txBox="1"/>
              <p:nvPr/>
            </p:nvSpPr>
            <p:spPr>
              <a:xfrm>
                <a:off x="4281715" y="4465310"/>
                <a:ext cx="3341079" cy="646331"/>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At least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1−</m:t>
                        </m:r>
                        <m:r>
                          <a:rPr lang="en-CA" b="0" i="1" smtClean="0">
                            <a:latin typeface="Cambria Math" panose="02040503050406030204" pitchFamily="18" charset="0"/>
                            <a:ea typeface="Cambria Math" panose="02040503050406030204" pitchFamily="18" charset="0"/>
                          </a:rPr>
                          <m:t>𝛼</m:t>
                        </m:r>
                      </m:e>
                    </m:d>
                    <m:r>
                      <a:rPr lang="en-CA" b="0" i="1" smtClean="0">
                        <a:latin typeface="Cambria Math" panose="02040503050406030204" pitchFamily="18" charset="0"/>
                      </a:rPr>
                      <m:t>%</m:t>
                    </m:r>
                  </m:oMath>
                </a14:m>
                <a:r>
                  <a:rPr lang="en-US" dirty="0"/>
                  <a:t> </a:t>
                </a:r>
                <a:r>
                  <a:rPr lang="en-US" dirty="0">
                    <a:latin typeface="Calibri Light" panose="020F0302020204030204" pitchFamily="34" charset="0"/>
                    <a:cs typeface="Calibri Light" panose="020F0302020204030204" pitchFamily="34" charset="0"/>
                  </a:rPr>
                  <a:t>of examples have their true scores above </a:t>
                </a:r>
                <a14:m>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oMath>
                </a14:m>
                <a:r>
                  <a:rPr lang="en-US" dirty="0"/>
                  <a:t>.</a:t>
                </a:r>
              </a:p>
            </p:txBody>
          </p:sp>
        </mc:Choice>
        <mc:Fallback xmlns="">
          <p:sp>
            <p:nvSpPr>
              <p:cNvPr id="21" name="TextBox 20">
                <a:extLst>
                  <a:ext uri="{FF2B5EF4-FFF2-40B4-BE49-F238E27FC236}">
                    <a16:creationId xmlns:a16="http://schemas.microsoft.com/office/drawing/2014/main" id="{21E04260-935B-4B10-FB77-52BA093B42C8}"/>
                  </a:ext>
                </a:extLst>
              </p:cNvPr>
              <p:cNvSpPr txBox="1">
                <a:spLocks noRot="1" noChangeAspect="1" noMove="1" noResize="1" noEditPoints="1" noAdjustHandles="1" noChangeArrowheads="1" noChangeShapeType="1" noTextEdit="1"/>
              </p:cNvSpPr>
              <p:nvPr/>
            </p:nvSpPr>
            <p:spPr>
              <a:xfrm>
                <a:off x="4281715" y="4465310"/>
                <a:ext cx="3341079" cy="646331"/>
              </a:xfrm>
              <a:prstGeom prst="rect">
                <a:avLst/>
              </a:prstGeom>
              <a:blipFill>
                <a:blip r:embed="rId11"/>
                <a:stretch>
                  <a:fillRect l="-1136" t="-384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3BCE8A9-102A-BBDC-0D97-199ED6B8B612}"/>
                  </a:ext>
                </a:extLst>
              </p:cNvPr>
              <p:cNvSpPr txBox="1"/>
              <p:nvPr/>
            </p:nvSpPr>
            <p:spPr>
              <a:xfrm>
                <a:off x="7967563" y="2427809"/>
                <a:ext cx="3527312" cy="369332"/>
              </a:xfrm>
              <a:prstGeom prst="rect">
                <a:avLst/>
              </a:prstGeom>
              <a:noFill/>
            </p:spPr>
            <p:txBody>
              <a:bodyPr wrap="none" rtlCol="0">
                <a:spAutoFit/>
              </a:bodyPr>
              <a:lstStyle/>
              <a:p>
                <a:r>
                  <a:rPr lang="en-US" dirty="0">
                    <a:latin typeface="Calibri Light" panose="020F0302020204030204" pitchFamily="34" charset="0"/>
                    <a:cs typeface="Calibri Light" panose="020F0302020204030204" pitchFamily="34" charset="0"/>
                  </a:rPr>
                  <a:t>3. Construct prediction set for </a:t>
                </a:r>
                <a14:m>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𝑥</m:t>
                        </m:r>
                      </m:e>
                      <m:sub>
                        <m:r>
                          <a:rPr lang="en-CA" b="0" i="1" smtClean="0">
                            <a:latin typeface="Cambria Math" panose="02040503050406030204" pitchFamily="18" charset="0"/>
                          </a:rPr>
                          <m:t>𝑛</m:t>
                        </m:r>
                        <m:r>
                          <a:rPr lang="en-CA" b="0" i="1" smtClean="0">
                            <a:latin typeface="Cambria Math" panose="02040503050406030204" pitchFamily="18" charset="0"/>
                          </a:rPr>
                          <m:t>+1</m:t>
                        </m:r>
                      </m:sub>
                    </m:sSub>
                  </m:oMath>
                </a14:m>
                <a:r>
                  <a:rPr lang="en-US" dirty="0">
                    <a:latin typeface="Calibri Light" panose="020F0302020204030204" pitchFamily="34" charset="0"/>
                    <a:cs typeface="Calibri Light" panose="020F0302020204030204" pitchFamily="34" charset="0"/>
                  </a:rPr>
                  <a:t> </a:t>
                </a:r>
              </a:p>
            </p:txBody>
          </p:sp>
        </mc:Choice>
        <mc:Fallback xmlns="">
          <p:sp>
            <p:nvSpPr>
              <p:cNvPr id="22" name="TextBox 21">
                <a:extLst>
                  <a:ext uri="{FF2B5EF4-FFF2-40B4-BE49-F238E27FC236}">
                    <a16:creationId xmlns:a16="http://schemas.microsoft.com/office/drawing/2014/main" id="{F3BCE8A9-102A-BBDC-0D97-199ED6B8B612}"/>
                  </a:ext>
                </a:extLst>
              </p:cNvPr>
              <p:cNvSpPr txBox="1">
                <a:spLocks noRot="1" noChangeAspect="1" noMove="1" noResize="1" noEditPoints="1" noAdjustHandles="1" noChangeArrowheads="1" noChangeShapeType="1" noTextEdit="1"/>
              </p:cNvSpPr>
              <p:nvPr/>
            </p:nvSpPr>
            <p:spPr>
              <a:xfrm>
                <a:off x="7967563" y="2427809"/>
                <a:ext cx="3527312" cy="369332"/>
              </a:xfrm>
              <a:prstGeom prst="rect">
                <a:avLst/>
              </a:prstGeom>
              <a:blipFill>
                <a:blip r:embed="rId12"/>
                <a:stretch>
                  <a:fillRect l="-1434"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A5EF456-6ABE-B807-0774-6A0194072D37}"/>
                  </a:ext>
                </a:extLst>
              </p:cNvPr>
              <p:cNvSpPr txBox="1"/>
              <p:nvPr/>
            </p:nvSpPr>
            <p:spPr>
              <a:xfrm>
                <a:off x="7967562" y="2924674"/>
                <a:ext cx="3828143" cy="923586"/>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CA" i="1">
                            <a:latin typeface="Cambria Math" panose="02040503050406030204" pitchFamily="18" charset="0"/>
                          </a:rPr>
                          <m:t>𝑛</m:t>
                        </m:r>
                        <m:r>
                          <a:rPr lang="en-CA" i="1">
                            <a:latin typeface="Cambria Math" panose="02040503050406030204" pitchFamily="18" charset="0"/>
                          </a:rPr>
                          <m:t>+1</m:t>
                        </m:r>
                      </m:sub>
                    </m:sSub>
                    <m:r>
                      <a:rPr lang="en-CA" b="0" i="1" smtClean="0">
                        <a:latin typeface="Cambria Math" panose="02040503050406030204" pitchFamily="18" charset="0"/>
                      </a:rPr>
                      <m:t>= </m:t>
                    </m:r>
                  </m:oMath>
                </a14:m>
                <a:r>
                  <a:rPr lang="en-US" dirty="0">
                    <a:latin typeface="Calibri Light" panose="020F0302020204030204" pitchFamily="34" charset="0"/>
                    <a:cs typeface="Calibri Light" panose="020F0302020204030204" pitchFamily="34" charset="0"/>
                  </a:rPr>
                  <a:t>{The </a:t>
                </a:r>
                <a14:m>
                  <m:oMath xmlns:m="http://schemas.openxmlformats.org/officeDocument/2006/math">
                    <m:r>
                      <a:rPr lang="en-US" i="1" dirty="0" smtClean="0">
                        <a:latin typeface="Cambria Math" panose="02040503050406030204" pitchFamily="18" charset="0"/>
                        <a:cs typeface="Calibri Light" panose="020F0302020204030204" pitchFamily="34" charset="0"/>
                      </a:rPr>
                      <m:t>𝑟</m:t>
                    </m:r>
                  </m:oMath>
                </a14:m>
                <a:r>
                  <a:rPr lang="en-US" dirty="0">
                    <a:latin typeface="Calibri Light" panose="020F0302020204030204" pitchFamily="34" charset="0"/>
                    <a:cs typeface="Calibri Light" panose="020F0302020204030204" pitchFamily="34" charset="0"/>
                  </a:rPr>
                  <a:t> most likely classes, where </a:t>
                </a:r>
                <a14:m>
                  <m:oMath xmlns:m="http://schemas.openxmlformats.org/officeDocument/2006/math">
                    <m:nary>
                      <m:naryPr>
                        <m:chr m:val="∑"/>
                        <m:ctrlPr>
                          <a:rPr lang="en-CA" i="1" smtClean="0">
                            <a:solidFill>
                              <a:schemeClr val="tx1">
                                <a:lumMod val="65000"/>
                                <a:lumOff val="35000"/>
                              </a:schemeClr>
                            </a:solidFill>
                            <a:latin typeface="Cambria Math" panose="02040503050406030204" pitchFamily="18" charset="0"/>
                          </a:rPr>
                        </m:ctrlPr>
                      </m:naryPr>
                      <m:sub>
                        <m:r>
                          <m:rPr>
                            <m:brk m:alnAt="23"/>
                          </m:rPr>
                          <a:rPr lang="en-CA" i="1">
                            <a:solidFill>
                              <a:schemeClr val="tx1">
                                <a:lumMod val="65000"/>
                                <a:lumOff val="35000"/>
                              </a:schemeClr>
                            </a:solidFill>
                            <a:latin typeface="Cambria Math" panose="02040503050406030204" pitchFamily="18" charset="0"/>
                          </a:rPr>
                          <m:t>𝑖</m:t>
                        </m:r>
                        <m:r>
                          <a:rPr lang="en-CA" i="1">
                            <a:solidFill>
                              <a:schemeClr val="tx1">
                                <a:lumMod val="65000"/>
                                <a:lumOff val="35000"/>
                              </a:schemeClr>
                            </a:solidFill>
                            <a:latin typeface="Cambria Math" panose="02040503050406030204" pitchFamily="18" charset="0"/>
                          </a:rPr>
                          <m:t>=1</m:t>
                        </m:r>
                      </m:sub>
                      <m:sup>
                        <m:r>
                          <a:rPr lang="en-CA" i="1">
                            <a:solidFill>
                              <a:schemeClr val="tx1">
                                <a:lumMod val="65000"/>
                                <a:lumOff val="35000"/>
                              </a:schemeClr>
                            </a:solidFill>
                            <a:latin typeface="Cambria Math" panose="02040503050406030204" pitchFamily="18" charset="0"/>
                          </a:rPr>
                          <m:t>𝑟</m:t>
                        </m:r>
                      </m:sup>
                      <m:e>
                        <m:r>
                          <a:rPr lang="en-CA" i="1">
                            <a:solidFill>
                              <a:schemeClr val="tx1">
                                <a:lumMod val="65000"/>
                                <a:lumOff val="35000"/>
                              </a:schemeClr>
                            </a:solidFill>
                            <a:latin typeface="Cambria Math" panose="02040503050406030204" pitchFamily="18" charset="0"/>
                            <a:ea typeface="Cambria Math" panose="02040503050406030204" pitchFamily="18" charset="0"/>
                          </a:rPr>
                          <m:t>ℳ</m:t>
                        </m:r>
                        <m:r>
                          <a:rPr lang="en-CA" i="1">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CA"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CA" i="1">
                                <a:solidFill>
                                  <a:schemeClr val="tx1">
                                    <a:lumMod val="65000"/>
                                    <a:lumOff val="35000"/>
                                  </a:schemeClr>
                                </a:solidFill>
                                <a:latin typeface="Cambria Math" panose="02040503050406030204" pitchFamily="18" charset="0"/>
                                <a:ea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𝑛</m:t>
                            </m:r>
                            <m:r>
                              <a:rPr lang="en-CA" b="0" i="1" smtClean="0">
                                <a:solidFill>
                                  <a:schemeClr val="tx1">
                                    <a:lumMod val="65000"/>
                                    <a:lumOff val="35000"/>
                                  </a:schemeClr>
                                </a:solidFill>
                                <a:latin typeface="Cambria Math" panose="02040503050406030204" pitchFamily="18" charset="0"/>
                                <a:ea typeface="Cambria Math" panose="02040503050406030204" pitchFamily="18" charset="0"/>
                              </a:rPr>
                              <m:t>+1</m:t>
                            </m:r>
                          </m:sub>
                        </m:sSub>
                        <m:r>
                          <a:rPr lang="en-CA" i="1">
                            <a:solidFill>
                              <a:schemeClr val="tx1">
                                <a:lumMod val="65000"/>
                                <a:lumOff val="35000"/>
                              </a:schemeClr>
                            </a:solidFill>
                            <a:latin typeface="Cambria Math" panose="02040503050406030204" pitchFamily="18" charset="0"/>
                            <a:ea typeface="Cambria Math" panose="02040503050406030204" pitchFamily="18" charset="0"/>
                          </a:rPr>
                          <m:t>)</m:t>
                        </m:r>
                        <m:r>
                          <a:rPr lang="en-CA" i="1" smtClean="0">
                            <a:solidFill>
                              <a:schemeClr val="tx1">
                                <a:lumMod val="65000"/>
                                <a:lumOff val="35000"/>
                              </a:schemeClr>
                            </a:solidFill>
                            <a:latin typeface="Cambria Math" panose="02040503050406030204" pitchFamily="18" charset="0"/>
                            <a:ea typeface="Cambria Math" panose="02040503050406030204" pitchFamily="18" charset="0"/>
                          </a:rPr>
                          <m:t>≥</m:t>
                        </m:r>
                      </m:e>
                    </m:nary>
                    <m:acc>
                      <m:accPr>
                        <m:chr m:val="̂"/>
                        <m:ctrlPr>
                          <a:rPr lang="en-CA" i="1" smtClean="0">
                            <a:solidFill>
                              <a:schemeClr val="tx1">
                                <a:lumMod val="65000"/>
                                <a:lumOff val="35000"/>
                              </a:schemeClr>
                            </a:solidFill>
                            <a:latin typeface="Cambria Math" panose="02040503050406030204" pitchFamily="18" charset="0"/>
                            <a:ea typeface="Cambria Math" panose="02040503050406030204" pitchFamily="18" charset="0"/>
                          </a:rPr>
                        </m:ctrlPr>
                      </m:accPr>
                      <m:e>
                        <m:r>
                          <a:rPr lang="en-CA" b="0" i="1" smtClean="0">
                            <a:solidFill>
                              <a:schemeClr val="tx1">
                                <a:lumMod val="65000"/>
                                <a:lumOff val="35000"/>
                              </a:schemeClr>
                            </a:solidFill>
                            <a:latin typeface="Cambria Math" panose="02040503050406030204" pitchFamily="18" charset="0"/>
                            <a:ea typeface="Cambria Math" panose="02040503050406030204" pitchFamily="18" charset="0"/>
                          </a:rPr>
                          <m:t>𝑞</m:t>
                        </m:r>
                      </m:e>
                    </m:acc>
                    <m:r>
                      <a:rPr lang="en-CA" i="1">
                        <a:solidFill>
                          <a:schemeClr val="tx1">
                            <a:lumMod val="65000"/>
                            <a:lumOff val="35000"/>
                          </a:schemeClr>
                        </a:solidFill>
                        <a:latin typeface="Cambria Math" panose="02040503050406030204" pitchFamily="18" charset="0"/>
                        <a:ea typeface="Cambria Math" panose="02040503050406030204" pitchFamily="18" charset="0"/>
                      </a:rPr>
                      <m:t> </m:t>
                    </m:r>
                  </m:oMath>
                </a14:m>
                <a:r>
                  <a:rPr lang="en-US" dirty="0">
                    <a:latin typeface="Calibri Light" panose="020F0302020204030204" pitchFamily="34" charset="0"/>
                    <a:cs typeface="Calibri Light" panose="020F0302020204030204" pitchFamily="34" charset="0"/>
                  </a:rPr>
                  <a:t>All classes whose score exceeds </a:t>
                </a:r>
                <a14:m>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𝑞</m:t>
                        </m:r>
                      </m:e>
                    </m:acc>
                  </m:oMath>
                </a14:m>
                <a:r>
                  <a:rPr lang="en-US" dirty="0">
                    <a:latin typeface="Calibri Light" panose="020F0302020204030204" pitchFamily="34" charset="0"/>
                    <a:cs typeface="Calibri Light" panose="020F0302020204030204" pitchFamily="34" charset="0"/>
                  </a:rPr>
                  <a:t>} </a:t>
                </a:r>
              </a:p>
            </p:txBody>
          </p:sp>
        </mc:Choice>
        <mc:Fallback xmlns="">
          <p:sp>
            <p:nvSpPr>
              <p:cNvPr id="23" name="TextBox 22">
                <a:extLst>
                  <a:ext uri="{FF2B5EF4-FFF2-40B4-BE49-F238E27FC236}">
                    <a16:creationId xmlns:a16="http://schemas.microsoft.com/office/drawing/2014/main" id="{3A5EF456-6ABE-B807-0774-6A0194072D37}"/>
                  </a:ext>
                </a:extLst>
              </p:cNvPr>
              <p:cNvSpPr txBox="1">
                <a:spLocks noRot="1" noChangeAspect="1" noMove="1" noResize="1" noEditPoints="1" noAdjustHandles="1" noChangeArrowheads="1" noChangeShapeType="1" noTextEdit="1"/>
              </p:cNvSpPr>
              <p:nvPr/>
            </p:nvSpPr>
            <p:spPr>
              <a:xfrm>
                <a:off x="7967562" y="2924674"/>
                <a:ext cx="3828143" cy="923586"/>
              </a:xfrm>
              <a:prstGeom prst="rect">
                <a:avLst/>
              </a:prstGeom>
              <a:blipFill>
                <a:blip r:embed="rId13"/>
                <a:stretch>
                  <a:fillRect l="-1325" t="-16438" b="-39726"/>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98D6E8EA-A266-66DC-812E-A11F44D4D0D4}"/>
              </a:ext>
            </a:extLst>
          </p:cNvPr>
          <p:cNvGrpSpPr/>
          <p:nvPr/>
        </p:nvGrpSpPr>
        <p:grpSpPr>
          <a:xfrm>
            <a:off x="7967562" y="3733313"/>
            <a:ext cx="3042744" cy="1994982"/>
            <a:chOff x="6586309" y="3914310"/>
            <a:chExt cx="2503461" cy="1994982"/>
          </a:xfrm>
          <a:effectLst/>
        </p:grpSpPr>
        <mc:AlternateContent xmlns:mc="http://schemas.openxmlformats.org/markup-compatibility/2006" xmlns:a14="http://schemas.microsoft.com/office/drawing/2010/main">
          <mc:Choice Requires="a14">
            <p:graphicFrame>
              <p:nvGraphicFramePr>
                <p:cNvPr id="25" name="Content Placeholder 7">
                  <a:extLst>
                    <a:ext uri="{FF2B5EF4-FFF2-40B4-BE49-F238E27FC236}">
                      <a16:creationId xmlns:a16="http://schemas.microsoft.com/office/drawing/2014/main" id="{87343533-A504-ED20-F288-0DED1AC42108}"/>
                    </a:ext>
                  </a:extLst>
                </p:cNvPr>
                <p:cNvGraphicFramePr>
                  <a:graphicFrameLocks/>
                </p:cNvGraphicFramePr>
                <p:nvPr/>
              </p:nvGraphicFramePr>
              <p:xfrm>
                <a:off x="6814214" y="3914310"/>
                <a:ext cx="2275556" cy="1994982"/>
              </p:xfrm>
              <a:graphic>
                <a:graphicData uri="http://schemas.openxmlformats.org/drawingml/2006/chart">
                  <c:chart xmlns:c="http://schemas.openxmlformats.org/drawingml/2006/chart" xmlns:r="http://schemas.openxmlformats.org/officeDocument/2006/relationships" r:id="rId14"/>
                </a:graphicData>
              </a:graphic>
            </p:graphicFrame>
          </mc:Choice>
          <mc:Fallback xmlns="">
            <p:graphicFrame>
              <p:nvGraphicFramePr>
                <p:cNvPr id="25" name="Content Placeholder 7">
                  <a:extLst>
                    <a:ext uri="{FF2B5EF4-FFF2-40B4-BE49-F238E27FC236}">
                      <a16:creationId xmlns:a16="http://schemas.microsoft.com/office/drawing/2014/main" id="{87343533-A504-ED20-F288-0DED1AC42108}"/>
                    </a:ext>
                  </a:extLst>
                </p:cNvPr>
                <p:cNvGraphicFramePr>
                  <a:graphicFrameLocks/>
                </p:cNvGraphicFramePr>
                <p:nvPr/>
              </p:nvGraphicFramePr>
              <p:xfrm>
                <a:off x="6814214" y="3914310"/>
                <a:ext cx="2275556" cy="1994982"/>
              </p:xfrm>
              <a:graphic>
                <a:graphicData uri="http://schemas.openxmlformats.org/drawingml/2006/chart">
                  <c:chart xmlns:c="http://schemas.openxmlformats.org/drawingml/2006/chart" xmlns:r="http://schemas.openxmlformats.org/officeDocument/2006/relationships" r:id="rId15"/>
                </a:graphicData>
              </a:graphic>
            </p:graphicFrame>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B00EA4E-E76A-C12A-BBDB-3FC154655381}"/>
                    </a:ext>
                  </a:extLst>
                </p:cNvPr>
                <p:cNvSpPr txBox="1"/>
                <p:nvPr/>
              </p:nvSpPr>
              <p:spPr>
                <a:xfrm rot="16200000">
                  <a:off x="5991702" y="4662262"/>
                  <a:ext cx="1417119" cy="227905"/>
                </a:xfrm>
                <a:prstGeom prst="rect">
                  <a:avLst/>
                </a:prstGeom>
                <a:noFill/>
                <a:ln>
                  <a:noFill/>
                </a:ln>
              </p:spPr>
              <p:txBody>
                <a:bodyPr wrap="none" lIns="0" tIns="0" rIns="0" bIns="0" rtlCol="0">
                  <a:spAutoFit/>
                </a:bodyPr>
                <a:lstStyle/>
                <a:p>
                  <a:r>
                    <a:rPr lang="en-CA" b="0" dirty="0">
                      <a:solidFill>
                        <a:schemeClr val="tx1">
                          <a:lumMod val="65000"/>
                          <a:lumOff val="35000"/>
                        </a:schemeClr>
                      </a:solidFill>
                    </a:rPr>
                    <a:t>Score: </a:t>
                  </a:r>
                  <a14:m>
                    <m:oMath xmlns:m="http://schemas.openxmlformats.org/officeDocument/2006/math">
                      <m:r>
                        <a:rPr lang="en-CA" b="0" i="1" smtClean="0">
                          <a:solidFill>
                            <a:schemeClr val="tx1">
                              <a:lumMod val="65000"/>
                              <a:lumOff val="35000"/>
                            </a:schemeClr>
                          </a:solidFill>
                          <a:latin typeface="Cambria Math" panose="02040503050406030204" pitchFamily="18" charset="0"/>
                        </a:rPr>
                        <m:t>𝑝</m:t>
                      </m:r>
                      <m:r>
                        <a:rPr lang="en-CA" b="0" i="1" smtClean="0">
                          <a:solidFill>
                            <a:schemeClr val="tx1">
                              <a:lumMod val="65000"/>
                              <a:lumOff val="35000"/>
                            </a:schemeClr>
                          </a:solidFill>
                          <a:latin typeface="Cambria Math" panose="02040503050406030204" pitchFamily="18" charset="0"/>
                        </a:rPr>
                        <m:t>(</m:t>
                      </m:r>
                      <m:sSub>
                        <m:sSubPr>
                          <m:ctrlPr>
                            <a:rPr lang="en-CA" b="0" i="1" smtClean="0">
                              <a:solidFill>
                                <a:schemeClr val="tx1">
                                  <a:lumMod val="65000"/>
                                  <a:lumOff val="35000"/>
                                </a:schemeClr>
                              </a:solidFill>
                              <a:latin typeface="Cambria Math" panose="02040503050406030204" pitchFamily="18" charset="0"/>
                            </a:rPr>
                          </m:ctrlPr>
                        </m:sSubPr>
                        <m:e>
                          <m:r>
                            <a:rPr lang="en-CA" b="0" i="1" smtClean="0">
                              <a:solidFill>
                                <a:schemeClr val="tx1">
                                  <a:lumMod val="65000"/>
                                  <a:lumOff val="35000"/>
                                </a:schemeClr>
                              </a:solidFill>
                              <a:latin typeface="Cambria Math" panose="02040503050406030204" pitchFamily="18" charset="0"/>
                            </a:rPr>
                            <m:t>𝑥</m:t>
                          </m:r>
                        </m:e>
                        <m:sub>
                          <m:r>
                            <a:rPr lang="en-CA" b="0" i="1" smtClean="0">
                              <a:solidFill>
                                <a:schemeClr val="tx1">
                                  <a:lumMod val="65000"/>
                                  <a:lumOff val="35000"/>
                                </a:schemeClr>
                              </a:solidFill>
                              <a:latin typeface="Cambria Math" panose="02040503050406030204" pitchFamily="18" charset="0"/>
                            </a:rPr>
                            <m:t>𝑛</m:t>
                          </m:r>
                          <m:r>
                            <a:rPr lang="en-CA" b="0" i="1" smtClean="0">
                              <a:solidFill>
                                <a:schemeClr val="tx1">
                                  <a:lumMod val="65000"/>
                                  <a:lumOff val="35000"/>
                                </a:schemeClr>
                              </a:solidFill>
                              <a:latin typeface="Cambria Math" panose="02040503050406030204" pitchFamily="18" charset="0"/>
                            </a:rPr>
                            <m:t>+1</m:t>
                          </m:r>
                        </m:sub>
                      </m:sSub>
                      <m:r>
                        <a:rPr lang="en-CA" b="0" i="1" smtClean="0">
                          <a:solidFill>
                            <a:schemeClr val="tx1">
                              <a:lumMod val="65000"/>
                              <a:lumOff val="35000"/>
                            </a:schemeClr>
                          </a:solidFill>
                          <a:latin typeface="Cambria Math" panose="02040503050406030204" pitchFamily="18" charset="0"/>
                        </a:rPr>
                        <m:t>)</m:t>
                      </m:r>
                    </m:oMath>
                  </a14:m>
                  <a:endParaRPr lang="en-US" dirty="0">
                    <a:solidFill>
                      <a:schemeClr val="tx1">
                        <a:lumMod val="65000"/>
                        <a:lumOff val="35000"/>
                      </a:schemeClr>
                    </a:solidFill>
                  </a:endParaRPr>
                </a:p>
              </p:txBody>
            </p:sp>
          </mc:Choice>
          <mc:Fallback xmlns="">
            <p:sp>
              <p:nvSpPr>
                <p:cNvPr id="26" name="TextBox 25">
                  <a:extLst>
                    <a:ext uri="{FF2B5EF4-FFF2-40B4-BE49-F238E27FC236}">
                      <a16:creationId xmlns:a16="http://schemas.microsoft.com/office/drawing/2014/main" id="{1B00EA4E-E76A-C12A-BBDB-3FC154655381}"/>
                    </a:ext>
                  </a:extLst>
                </p:cNvPr>
                <p:cNvSpPr txBox="1">
                  <a:spLocks noRot="1" noChangeAspect="1" noMove="1" noResize="1" noEditPoints="1" noAdjustHandles="1" noChangeArrowheads="1" noChangeShapeType="1" noTextEdit="1"/>
                </p:cNvSpPr>
                <p:nvPr/>
              </p:nvSpPr>
              <p:spPr>
                <a:xfrm rot="16200000">
                  <a:off x="5991702" y="4662262"/>
                  <a:ext cx="1417119" cy="227905"/>
                </a:xfrm>
                <a:prstGeom prst="rect">
                  <a:avLst/>
                </a:prstGeom>
                <a:blipFill>
                  <a:blip r:embed="rId16"/>
                  <a:stretch>
                    <a:fillRect l="-27273" t="-7143" r="-54545" b="-9821"/>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B3C2782-8BF1-0B34-76D6-FFBCA13FED22}"/>
                  </a:ext>
                </a:extLst>
              </p:cNvPr>
              <p:cNvSpPr txBox="1"/>
              <p:nvPr/>
            </p:nvSpPr>
            <p:spPr>
              <a:xfrm>
                <a:off x="8683296" y="5712882"/>
                <a:ext cx="18882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m:t>
                          </m:r>
                        </m:e>
                        <m:sub>
                          <m:r>
                            <a:rPr lang="en-CA" i="1">
                              <a:solidFill>
                                <a:srgbClr val="C00000"/>
                              </a:solidFill>
                              <a:latin typeface="Cambria Math" panose="02040503050406030204" pitchFamily="18" charset="0"/>
                            </a:rPr>
                            <m:t>𝑛</m:t>
                          </m:r>
                          <m:r>
                            <a:rPr lang="en-CA" i="1">
                              <a:solidFill>
                                <a:srgbClr val="C00000"/>
                              </a:solidFill>
                              <a:latin typeface="Cambria Math" panose="02040503050406030204" pitchFamily="18" charset="0"/>
                            </a:rPr>
                            <m:t>+1</m:t>
                          </m:r>
                        </m:sub>
                      </m:sSub>
                      <m:r>
                        <a:rPr lang="en-CA" b="0" i="1" smtClean="0">
                          <a:solidFill>
                            <a:srgbClr val="C00000"/>
                          </a:solidFill>
                          <a:latin typeface="Cambria Math" panose="02040503050406030204" pitchFamily="18" charset="0"/>
                        </a:rPr>
                        <m:t>={2, 4, 7, 0}</m:t>
                      </m:r>
                    </m:oMath>
                  </m:oMathPara>
                </a14:m>
                <a:endParaRPr lang="en-US" dirty="0">
                  <a:solidFill>
                    <a:srgbClr val="C00000"/>
                  </a:solidFill>
                </a:endParaRPr>
              </a:p>
            </p:txBody>
          </p:sp>
        </mc:Choice>
        <mc:Fallback xmlns="">
          <p:sp>
            <p:nvSpPr>
              <p:cNvPr id="27" name="TextBox 26">
                <a:extLst>
                  <a:ext uri="{FF2B5EF4-FFF2-40B4-BE49-F238E27FC236}">
                    <a16:creationId xmlns:a16="http://schemas.microsoft.com/office/drawing/2014/main" id="{8B3C2782-8BF1-0B34-76D6-FFBCA13FED22}"/>
                  </a:ext>
                </a:extLst>
              </p:cNvPr>
              <p:cNvSpPr txBox="1">
                <a:spLocks noRot="1" noChangeAspect="1" noMove="1" noResize="1" noEditPoints="1" noAdjustHandles="1" noChangeArrowheads="1" noChangeShapeType="1" noTextEdit="1"/>
              </p:cNvSpPr>
              <p:nvPr/>
            </p:nvSpPr>
            <p:spPr>
              <a:xfrm>
                <a:off x="8683296" y="5712882"/>
                <a:ext cx="1888274" cy="369332"/>
              </a:xfrm>
              <a:prstGeom prst="rect">
                <a:avLst/>
              </a:prstGeom>
              <a:blipFill>
                <a:blip r:embed="rId17"/>
                <a:stretch>
                  <a:fillRect b="-1290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247FF6A-4666-F692-5230-2E81A4F93ADD}"/>
              </a:ext>
            </a:extLst>
          </p:cNvPr>
          <p:cNvSpPr txBox="1"/>
          <p:nvPr/>
        </p:nvSpPr>
        <p:spPr>
          <a:xfrm>
            <a:off x="309282" y="6048804"/>
            <a:ext cx="4373057" cy="369332"/>
          </a:xfrm>
          <a:prstGeom prst="rect">
            <a:avLst/>
          </a:prstGeom>
          <a:noFill/>
        </p:spPr>
        <p:txBody>
          <a:bodyPr wrap="none" rtlCol="0">
            <a:spAutoFit/>
          </a:bodyPr>
          <a:lstStyle/>
          <a:p>
            <a:r>
              <a:rPr lang="en-US" i="1" dirty="0">
                <a:latin typeface="Calibri Light" panose="020F0302020204030204" pitchFamily="34" charset="0"/>
                <a:cs typeface="Calibri Light" panose="020F0302020204030204" pitchFamily="34" charset="0"/>
              </a:rPr>
              <a:t>Slide credit: Anastasios Nikolas Angelopoulos </a:t>
            </a:r>
          </a:p>
        </p:txBody>
      </p:sp>
      <p:sp>
        <p:nvSpPr>
          <p:cNvPr id="9" name="Slide Number Placeholder 8">
            <a:extLst>
              <a:ext uri="{FF2B5EF4-FFF2-40B4-BE49-F238E27FC236}">
                <a16:creationId xmlns:a16="http://schemas.microsoft.com/office/drawing/2014/main" id="{FC13018A-298B-B4CA-E2E8-B1B838E822A1}"/>
              </a:ext>
            </a:extLst>
          </p:cNvPr>
          <p:cNvSpPr>
            <a:spLocks noGrp="1"/>
          </p:cNvSpPr>
          <p:nvPr>
            <p:ph type="sldNum" sz="quarter" idx="12"/>
          </p:nvPr>
        </p:nvSpPr>
        <p:spPr/>
        <p:txBody>
          <a:bodyPr/>
          <a:lstStyle/>
          <a:p>
            <a:fld id="{7DCFCEEF-06EB-4445-B7E9-CF841A7AC1E2}" type="slidenum">
              <a:rPr lang="en-US" smtClean="0"/>
              <a:pPr/>
              <a:t>22</a:t>
            </a:fld>
            <a:r>
              <a:rPr lang="en-US"/>
              <a:t> / 13</a:t>
            </a:r>
            <a:endParaRPr lang="en-US" dirty="0"/>
          </a:p>
        </p:txBody>
      </p:sp>
    </p:spTree>
    <p:extLst>
      <p:ext uri="{BB962C8B-B14F-4D97-AF65-F5344CB8AC3E}">
        <p14:creationId xmlns:p14="http://schemas.microsoft.com/office/powerpoint/2010/main" val="2206039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C344-7E8E-191B-504A-7C3A034E2789}"/>
              </a:ext>
            </a:extLst>
          </p:cNvPr>
          <p:cNvSpPr>
            <a:spLocks noGrp="1"/>
          </p:cNvSpPr>
          <p:nvPr>
            <p:ph type="title"/>
          </p:nvPr>
        </p:nvSpPr>
        <p:spPr/>
        <p:txBody>
          <a:bodyPr/>
          <a:lstStyle/>
          <a:p>
            <a:r>
              <a:rPr lang="en-CA" dirty="0"/>
              <a:t>Interpretability of ECP</a:t>
            </a:r>
          </a:p>
        </p:txBody>
      </p:sp>
      <p:sp>
        <p:nvSpPr>
          <p:cNvPr id="3" name="Content Placeholder 2">
            <a:extLst>
              <a:ext uri="{FF2B5EF4-FFF2-40B4-BE49-F238E27FC236}">
                <a16:creationId xmlns:a16="http://schemas.microsoft.com/office/drawing/2014/main" id="{CDDCF846-826B-A24F-3A8E-6B4A83E9D809}"/>
              </a:ext>
            </a:extLst>
          </p:cNvPr>
          <p:cNvSpPr>
            <a:spLocks noGrp="1"/>
          </p:cNvSpPr>
          <p:nvPr>
            <p:ph idx="1"/>
          </p:nvPr>
        </p:nvSpPr>
        <p:spPr>
          <a:xfrm>
            <a:off x="545375" y="1717138"/>
            <a:ext cx="9422879" cy="4350205"/>
          </a:xfrm>
        </p:spPr>
        <p:txBody>
          <a:bodyPr>
            <a:normAutofit/>
          </a:bodyPr>
          <a:lstStyle/>
          <a:p>
            <a:pPr algn="just"/>
            <a:r>
              <a:rPr lang="en-US" sz="2399" dirty="0"/>
              <a:t>Interpretability is about the extent to which a cause and effect can be observed within a system </a:t>
            </a:r>
          </a:p>
          <a:p>
            <a:pPr lvl="1" algn="just"/>
            <a:r>
              <a:rPr lang="en-US" sz="1999" dirty="0"/>
              <a:t>The extent to which we can predict what is going to happen, given a change in algorithmic parameters</a:t>
            </a:r>
          </a:p>
          <a:p>
            <a:pPr lvl="1" algn="just"/>
            <a:r>
              <a:rPr lang="en-US" sz="1999" dirty="0"/>
              <a:t>The degree to which a human can understand the cause of a decision (</a:t>
            </a:r>
            <a:r>
              <a:rPr lang="en-US" sz="1999" b="1" dirty="0"/>
              <a:t>Causality</a:t>
            </a:r>
            <a:r>
              <a:rPr lang="en-US" sz="1999" dirty="0"/>
              <a:t>)</a:t>
            </a:r>
          </a:p>
          <a:p>
            <a:pPr lvl="1" algn="just"/>
            <a:r>
              <a:rPr lang="en-US" sz="1999" dirty="0"/>
              <a:t>When an algorithm/model explains its decisions, it is easier and more acceptable to be applied to real-world tasks (</a:t>
            </a:r>
            <a:r>
              <a:rPr lang="en-US" sz="1999" b="1" dirty="0"/>
              <a:t>Trust</a:t>
            </a:r>
            <a:r>
              <a:rPr lang="en-US" sz="1999" dirty="0"/>
              <a:t>)</a:t>
            </a:r>
          </a:p>
          <a:p>
            <a:pPr lvl="1" algn="just"/>
            <a:r>
              <a:rPr lang="en-US" sz="1999" b="1" dirty="0"/>
              <a:t>Informativeness</a:t>
            </a:r>
            <a:r>
              <a:rPr lang="en-US" sz="1999" dirty="0"/>
              <a:t>:</a:t>
            </a:r>
          </a:p>
          <a:p>
            <a:pPr lvl="2"/>
            <a:r>
              <a:rPr lang="en-US" sz="1600" dirty="0"/>
              <a:t>Incorporates </a:t>
            </a:r>
            <a:r>
              <a:rPr lang="en-US" sz="1600" b="1" dirty="0"/>
              <a:t>uncertainty mass</a:t>
            </a:r>
            <a:r>
              <a:rPr lang="en-US" sz="1600" dirty="0"/>
              <a:t> associated with the outcomes</a:t>
            </a:r>
          </a:p>
          <a:p>
            <a:pPr lvl="2"/>
            <a:r>
              <a:rPr lang="en-US" sz="1600" dirty="0"/>
              <a:t>Incorporates </a:t>
            </a:r>
            <a:r>
              <a:rPr lang="en-US" sz="1600" b="1" dirty="0"/>
              <a:t>base rates (prior probabilities) </a:t>
            </a:r>
            <a:r>
              <a:rPr lang="en-US" sz="1600" dirty="0"/>
              <a:t>associated with the target labels </a:t>
            </a:r>
          </a:p>
          <a:p>
            <a:pPr lvl="2"/>
            <a:r>
              <a:rPr lang="en-US" sz="1600" dirty="0"/>
              <a:t>Incorporates </a:t>
            </a:r>
            <a:r>
              <a:rPr lang="en-US" sz="1600" b="1" dirty="0"/>
              <a:t>rank of true label</a:t>
            </a:r>
            <a:r>
              <a:rPr lang="en-US" sz="1600" dirty="0"/>
              <a:t> in the sorted set of predictive probabilities to ensure adaptiveness</a:t>
            </a:r>
          </a:p>
          <a:p>
            <a:pPr lvl="1" algn="just"/>
            <a:endParaRPr lang="en-US" sz="1999" dirty="0"/>
          </a:p>
          <a:p>
            <a:pPr lvl="1" algn="just"/>
            <a:endParaRPr lang="en-CA" sz="1999" dirty="0"/>
          </a:p>
        </p:txBody>
      </p:sp>
      <p:sp>
        <p:nvSpPr>
          <p:cNvPr id="6" name="TextBox 5">
            <a:extLst>
              <a:ext uri="{FF2B5EF4-FFF2-40B4-BE49-F238E27FC236}">
                <a16:creationId xmlns:a16="http://schemas.microsoft.com/office/drawing/2014/main" id="{0E9C96FA-D5E1-5A24-05E1-2768B404A843}"/>
              </a:ext>
            </a:extLst>
          </p:cNvPr>
          <p:cNvSpPr txBox="1"/>
          <p:nvPr/>
        </p:nvSpPr>
        <p:spPr>
          <a:xfrm>
            <a:off x="3047206" y="6316858"/>
            <a:ext cx="6094413" cy="246157"/>
          </a:xfrm>
          <a:prstGeom prst="rect">
            <a:avLst/>
          </a:prstGeom>
          <a:noFill/>
        </p:spPr>
        <p:txBody>
          <a:bodyPr wrap="square">
            <a:spAutoFit/>
          </a:bodyPr>
          <a:lstStyle/>
          <a:p>
            <a:pPr algn="ctr"/>
            <a:r>
              <a:rPr lang="fr-FR" sz="1000" dirty="0">
                <a:latin typeface="Calibri body"/>
              </a:rPr>
              <a:t>Molnar, Christoph. </a:t>
            </a:r>
            <a:r>
              <a:rPr lang="fr-FR" sz="1000" dirty="0" err="1">
                <a:latin typeface="Calibri body"/>
              </a:rPr>
              <a:t>Interpretable</a:t>
            </a:r>
            <a:r>
              <a:rPr lang="fr-FR" sz="1000" dirty="0">
                <a:latin typeface="Calibri body"/>
              </a:rPr>
              <a:t> machine </a:t>
            </a:r>
            <a:r>
              <a:rPr lang="fr-FR" sz="1000" dirty="0" err="1">
                <a:latin typeface="Calibri body"/>
              </a:rPr>
              <a:t>learning</a:t>
            </a:r>
            <a:r>
              <a:rPr lang="fr-FR" sz="1000" dirty="0">
                <a:latin typeface="Calibri body"/>
              </a:rPr>
              <a:t>. Lulu. com, 2020.</a:t>
            </a:r>
            <a:r>
              <a:rPr lang="en-US" sz="1000" dirty="0">
                <a:latin typeface="Calibri body"/>
              </a:rPr>
              <a:t> </a:t>
            </a:r>
          </a:p>
        </p:txBody>
      </p:sp>
      <p:sp>
        <p:nvSpPr>
          <p:cNvPr id="9" name="TextBox 8">
            <a:extLst>
              <a:ext uri="{FF2B5EF4-FFF2-40B4-BE49-F238E27FC236}">
                <a16:creationId xmlns:a16="http://schemas.microsoft.com/office/drawing/2014/main" id="{1B7472A9-8DC5-D200-9CB6-1B8C8C2720BC}"/>
              </a:ext>
            </a:extLst>
          </p:cNvPr>
          <p:cNvSpPr txBox="1"/>
          <p:nvPr/>
        </p:nvSpPr>
        <p:spPr>
          <a:xfrm>
            <a:off x="2137959" y="6537385"/>
            <a:ext cx="7912907" cy="246157"/>
          </a:xfrm>
          <a:prstGeom prst="rect">
            <a:avLst/>
          </a:prstGeom>
          <a:noFill/>
        </p:spPr>
        <p:txBody>
          <a:bodyPr wrap="square">
            <a:spAutoFit/>
          </a:bodyPr>
          <a:lstStyle/>
          <a:p>
            <a:pPr algn="ctr"/>
            <a:r>
              <a:rPr lang="en-US" sz="1000" dirty="0">
                <a:latin typeface="Calibri body"/>
              </a:rPr>
              <a:t>Kim, Been, Rajiv Khanna, and </a:t>
            </a:r>
            <a:r>
              <a:rPr lang="en-US" sz="1000" dirty="0" err="1">
                <a:latin typeface="Calibri body"/>
              </a:rPr>
              <a:t>Oluwasanmi</a:t>
            </a:r>
            <a:r>
              <a:rPr lang="en-US" sz="1000" dirty="0">
                <a:latin typeface="Calibri body"/>
              </a:rPr>
              <a:t> O. </a:t>
            </a:r>
            <a:r>
              <a:rPr lang="en-US" sz="1000" dirty="0" err="1">
                <a:latin typeface="Calibri body"/>
              </a:rPr>
              <a:t>Koyejo</a:t>
            </a:r>
            <a:r>
              <a:rPr lang="en-US" sz="1000" dirty="0">
                <a:latin typeface="Calibri body"/>
              </a:rPr>
              <a:t>. “Examples are not enough, learn to criticize! Criticism for interpretability.” </a:t>
            </a:r>
            <a:r>
              <a:rPr lang="en-US" sz="1000" dirty="0" err="1">
                <a:latin typeface="Calibri body"/>
              </a:rPr>
              <a:t>NurIPS</a:t>
            </a:r>
            <a:r>
              <a:rPr lang="en-US" sz="1000" dirty="0">
                <a:latin typeface="Calibri body"/>
              </a:rPr>
              <a:t> (2016).</a:t>
            </a:r>
            <a:endParaRPr lang="fr-FR" sz="1000" dirty="0">
              <a:latin typeface="Calibri body"/>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7FB33A0-0D39-07B3-F303-CEDC7E937D99}"/>
                  </a:ext>
                </a:extLst>
              </p:cNvPr>
              <p:cNvSpPr txBox="1"/>
              <p:nvPr/>
            </p:nvSpPr>
            <p:spPr>
              <a:xfrm>
                <a:off x="9141619" y="4409284"/>
                <a:ext cx="2387949" cy="6832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1799" i="1">
                              <a:latin typeface="Cambria Math" panose="02040503050406030204" pitchFamily="18" charset="0"/>
                            </a:rPr>
                          </m:ctrlPr>
                        </m:sSubPr>
                        <m:e>
                          <m:r>
                            <a:rPr lang="en-CA" sz="1799" i="1">
                              <a:latin typeface="Cambria Math" panose="02040503050406030204" pitchFamily="18" charset="0"/>
                            </a:rPr>
                            <m:t>𝑆</m:t>
                          </m:r>
                        </m:e>
                        <m:sub>
                          <m:r>
                            <a:rPr lang="en-CA" sz="1799" i="1">
                              <a:latin typeface="Cambria Math" panose="02040503050406030204" pitchFamily="18" charset="0"/>
                            </a:rPr>
                            <m:t>𝑘</m:t>
                          </m:r>
                        </m:sub>
                      </m:sSub>
                      <m:r>
                        <a:rPr lang="en-CA" sz="1799" i="1">
                          <a:latin typeface="Cambria Math" panose="02040503050406030204" pitchFamily="18" charset="0"/>
                          <a:ea typeface="Cambria Math" panose="02040503050406030204" pitchFamily="18" charset="0"/>
                        </a:rPr>
                        <m:t>∝</m:t>
                      </m:r>
                      <m:f>
                        <m:fPr>
                          <m:ctrlPr>
                            <a:rPr lang="en-CA" sz="1799" i="1">
                              <a:latin typeface="Cambria Math" panose="02040503050406030204" pitchFamily="18" charset="0"/>
                              <a:ea typeface="Cambria Math" panose="02040503050406030204" pitchFamily="18" charset="0"/>
                            </a:rPr>
                          </m:ctrlPr>
                        </m:fPr>
                        <m:num>
                          <m:r>
                            <a:rPr lang="en-CA" sz="1799" i="1">
                              <a:latin typeface="Cambria Math" panose="02040503050406030204" pitchFamily="18" charset="0"/>
                              <a:ea typeface="Cambria Math" panose="02040503050406030204" pitchFamily="18" charset="0"/>
                            </a:rPr>
                            <m:t>𝜌</m:t>
                          </m:r>
                          <m:r>
                            <a:rPr lang="en-CA" sz="1799" i="1">
                              <a:latin typeface="Cambria Math" panose="02040503050406030204" pitchFamily="18" charset="0"/>
                              <a:ea typeface="Cambria Math" panose="02040503050406030204" pitchFamily="18" charset="0"/>
                            </a:rPr>
                            <m:t>.</m:t>
                          </m:r>
                          <m:sSub>
                            <m:sSubPr>
                              <m:ctrlPr>
                                <a:rPr lang="en-CA" sz="1799" i="1">
                                  <a:latin typeface="Cambria Math" panose="02040503050406030204" pitchFamily="18" charset="0"/>
                                  <a:ea typeface="Cambria Math" panose="02040503050406030204" pitchFamily="18" charset="0"/>
                                </a:rPr>
                              </m:ctrlPr>
                            </m:sSubPr>
                            <m:e>
                              <m:r>
                                <a:rPr lang="en-CA" sz="1799" i="1">
                                  <a:latin typeface="Cambria Math" panose="02040503050406030204" pitchFamily="18" charset="0"/>
                                  <a:ea typeface="Cambria Math" panose="02040503050406030204" pitchFamily="18" charset="0"/>
                                </a:rPr>
                                <m:t>𝐼</m:t>
                              </m:r>
                            </m:e>
                            <m:sub>
                              <m:r>
                                <a:rPr lang="en-CA" sz="1799" i="1">
                                  <a:latin typeface="Cambria Math" panose="02040503050406030204" pitchFamily="18" charset="0"/>
                                  <a:ea typeface="Cambria Math" panose="02040503050406030204" pitchFamily="18" charset="0"/>
                                </a:rPr>
                                <m:t>𝑈</m:t>
                              </m:r>
                            </m:sub>
                          </m:sSub>
                          <m:r>
                            <a:rPr lang="en-CA" sz="1799" i="1">
                              <a:latin typeface="Cambria Math" panose="02040503050406030204" pitchFamily="18" charset="0"/>
                              <a:ea typeface="Cambria Math" panose="02040503050406030204" pitchFamily="18" charset="0"/>
                            </a:rPr>
                            <m:t> </m:t>
                          </m:r>
                          <m:d>
                            <m:dPr>
                              <m:ctrlPr>
                                <a:rPr lang="en-CA" sz="1799" i="1">
                                  <a:latin typeface="Cambria Math" panose="02040503050406030204" pitchFamily="18" charset="0"/>
                                  <a:ea typeface="Cambria Math" panose="02040503050406030204" pitchFamily="18" charset="0"/>
                                </a:rPr>
                              </m:ctrlPr>
                            </m:dPr>
                            <m:e>
                              <m:r>
                                <a:rPr lang="en-CA" sz="1799" i="1">
                                  <a:latin typeface="Cambria Math" panose="02040503050406030204" pitchFamily="18" charset="0"/>
                                  <a:ea typeface="Cambria Math" panose="02040503050406030204" pitchFamily="18" charset="0"/>
                                </a:rPr>
                                <m:t>𝑘</m:t>
                              </m:r>
                            </m:e>
                          </m:d>
                        </m:num>
                        <m:den>
                          <m:r>
                            <m:rPr>
                              <m:sty m:val="p"/>
                            </m:rPr>
                            <a:rPr lang="el-GR" sz="1799" i="1">
                              <a:latin typeface="Cambria Math" panose="02040503050406030204" pitchFamily="18" charset="0"/>
                              <a:ea typeface="Cambria Math" panose="02040503050406030204" pitchFamily="18" charset="0"/>
                            </a:rPr>
                            <m:t>Λ</m:t>
                          </m:r>
                          <m:d>
                            <m:dPr>
                              <m:ctrlPr>
                                <a:rPr lang="en-CA" sz="1799" i="1">
                                  <a:latin typeface="Cambria Math" panose="02040503050406030204" pitchFamily="18" charset="0"/>
                                  <a:ea typeface="Cambria Math" panose="02040503050406030204" pitchFamily="18" charset="0"/>
                                </a:rPr>
                              </m:ctrlPr>
                            </m:dPr>
                            <m:e>
                              <m:r>
                                <a:rPr lang="en-CA" sz="1799" i="1">
                                  <a:latin typeface="Cambria Math" panose="02040503050406030204" pitchFamily="18" charset="0"/>
                                  <a:ea typeface="Cambria Math" panose="02040503050406030204" pitchFamily="18" charset="0"/>
                                </a:rPr>
                                <m:t>𝑘</m:t>
                              </m:r>
                            </m:e>
                          </m:d>
                        </m:den>
                      </m:f>
                    </m:oMath>
                  </m:oMathPara>
                </a14:m>
                <a:endParaRPr lang="en-CA" sz="1799" dirty="0"/>
              </a:p>
            </p:txBody>
          </p:sp>
        </mc:Choice>
        <mc:Fallback xmlns="">
          <p:sp>
            <p:nvSpPr>
              <p:cNvPr id="21" name="TextBox 20">
                <a:extLst>
                  <a:ext uri="{FF2B5EF4-FFF2-40B4-BE49-F238E27FC236}">
                    <a16:creationId xmlns:a16="http://schemas.microsoft.com/office/drawing/2014/main" id="{17FB33A0-0D39-07B3-F303-CEDC7E937D99}"/>
                  </a:ext>
                </a:extLst>
              </p:cNvPr>
              <p:cNvSpPr txBox="1">
                <a:spLocks noRot="1" noChangeAspect="1" noMove="1" noResize="1" noEditPoints="1" noAdjustHandles="1" noChangeArrowheads="1" noChangeShapeType="1" noTextEdit="1"/>
              </p:cNvSpPr>
              <p:nvPr/>
            </p:nvSpPr>
            <p:spPr>
              <a:xfrm>
                <a:off x="9141619" y="4409284"/>
                <a:ext cx="2387949" cy="683279"/>
              </a:xfrm>
              <a:prstGeom prst="rect">
                <a:avLst/>
              </a:prstGeom>
              <a:blipFill>
                <a:blip r:embed="rId3"/>
                <a:stretch>
                  <a:fillRect/>
                </a:stretch>
              </a:blipFill>
            </p:spPr>
            <p:txBody>
              <a:bodyPr/>
              <a:lstStyle/>
              <a:p>
                <a:r>
                  <a:rPr lang="en-CA">
                    <a:noFill/>
                  </a:rPr>
                  <a:t> </a:t>
                </a:r>
              </a:p>
            </p:txBody>
          </p:sp>
        </mc:Fallback>
      </mc:AlternateContent>
      <p:sp>
        <p:nvSpPr>
          <p:cNvPr id="10" name="Rectangle: Rounded Corners 9">
            <a:extLst>
              <a:ext uri="{FF2B5EF4-FFF2-40B4-BE49-F238E27FC236}">
                <a16:creationId xmlns:a16="http://schemas.microsoft.com/office/drawing/2014/main" id="{F78E71B6-CA6B-E856-F001-5AB720F4083F}"/>
              </a:ext>
            </a:extLst>
          </p:cNvPr>
          <p:cNvSpPr/>
          <p:nvPr/>
        </p:nvSpPr>
        <p:spPr>
          <a:xfrm>
            <a:off x="9418185" y="4334698"/>
            <a:ext cx="1834814" cy="854245"/>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CA" sz="1799"/>
          </a:p>
        </p:txBody>
      </p:sp>
      <p:sp>
        <p:nvSpPr>
          <p:cNvPr id="11" name="Slide Number Placeholder 10">
            <a:extLst>
              <a:ext uri="{FF2B5EF4-FFF2-40B4-BE49-F238E27FC236}">
                <a16:creationId xmlns:a16="http://schemas.microsoft.com/office/drawing/2014/main" id="{04C1D7DB-E63E-3FAD-1DDB-ED48D23FE0B2}"/>
              </a:ext>
            </a:extLst>
          </p:cNvPr>
          <p:cNvSpPr>
            <a:spLocks noGrp="1"/>
          </p:cNvSpPr>
          <p:nvPr>
            <p:ph type="sldNum" sz="quarter" idx="12"/>
          </p:nvPr>
        </p:nvSpPr>
        <p:spPr/>
        <p:txBody>
          <a:bodyPr/>
          <a:lstStyle/>
          <a:p>
            <a:fld id="{7DCFCEEF-06EB-4445-B7E9-CF841A7AC1E2}" type="slidenum">
              <a:rPr lang="en-US" smtClean="0"/>
              <a:pPr/>
              <a:t>23</a:t>
            </a:fld>
            <a:r>
              <a:rPr lang="en-US"/>
              <a:t> / 13</a:t>
            </a:r>
            <a:endParaRPr lang="en-US" dirty="0"/>
          </a:p>
        </p:txBody>
      </p:sp>
    </p:spTree>
    <p:extLst>
      <p:ext uri="{BB962C8B-B14F-4D97-AF65-F5344CB8AC3E}">
        <p14:creationId xmlns:p14="http://schemas.microsoft.com/office/powerpoint/2010/main" val="1556775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Light (Headings)"/>
                <a:cs typeface="MRT_Anoosh" pitchFamily="2" charset="-78"/>
              </a:rPr>
              <a:t>Outline</a:t>
            </a:r>
            <a:endParaRPr lang="en-US" sz="3999" dirty="0">
              <a:latin typeface="Calibri Light (Headings)"/>
              <a:cs typeface="MRT_Anoosh" pitchFamily="2" charset="-78"/>
            </a:endParaRPr>
          </a:p>
        </p:txBody>
      </p:sp>
      <p:sp>
        <p:nvSpPr>
          <p:cNvPr id="5" name="Content Placeholder 2">
            <a:extLst>
              <a:ext uri="{FF2B5EF4-FFF2-40B4-BE49-F238E27FC236}">
                <a16:creationId xmlns:a16="http://schemas.microsoft.com/office/drawing/2014/main" id="{A3A4C5A6-BD5B-5138-DEFB-C9E679E0E1A5}"/>
              </a:ext>
            </a:extLst>
          </p:cNvPr>
          <p:cNvSpPr txBox="1">
            <a:spLocks/>
          </p:cNvSpPr>
          <p:nvPr/>
        </p:nvSpPr>
        <p:spPr>
          <a:xfrm>
            <a:off x="656972" y="1843802"/>
            <a:ext cx="10529482" cy="4022312"/>
          </a:xfrm>
          <a:prstGeom prst="rect">
            <a:avLst/>
          </a:prstGeom>
        </p:spPr>
        <p:txBody>
          <a:bodyPr vert="horz" lIns="0" tIns="45708" rIns="0" bIns="45708"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96806" indent="-342900" algn="just">
              <a:lnSpc>
                <a:spcPct val="100000"/>
              </a:lnSpc>
              <a:buClrTx/>
              <a:buFont typeface="Arial" panose="020B0604020202020204" pitchFamily="34" charset="0"/>
              <a:buChar char="•"/>
              <a:tabLst>
                <a:tab pos="539588" algn="l"/>
              </a:tabLst>
            </a:pPr>
            <a:r>
              <a:rPr lang="en-CA" sz="2399" dirty="0">
                <a:solidFill>
                  <a:schemeClr val="tx1"/>
                </a:solidFill>
                <a:latin typeface="+mj-lt"/>
              </a:rPr>
              <a:t>Research Motivation</a:t>
            </a:r>
            <a:endParaRPr lang="fa-IR" sz="2399" dirty="0">
              <a:solidFill>
                <a:schemeClr val="tx1"/>
              </a:solidFill>
              <a:latin typeface="+mj-lt"/>
            </a:endParaRPr>
          </a:p>
          <a:p>
            <a:pPr marL="696806" indent="-342900" algn="just">
              <a:lnSpc>
                <a:spcPct val="100000"/>
              </a:lnSpc>
              <a:buClrTx/>
              <a:buFont typeface="Arial" panose="020B0604020202020204" pitchFamily="34" charset="0"/>
              <a:buChar char="•"/>
              <a:tabLst>
                <a:tab pos="539588" algn="l"/>
              </a:tabLst>
            </a:pPr>
            <a:endParaRPr lang="fa-IR" sz="2399" dirty="0">
              <a:solidFill>
                <a:schemeClr val="bg1">
                  <a:lumMod val="65000"/>
                </a:schemeClr>
              </a:solidFill>
              <a:latin typeface="+mj-lt"/>
            </a:endParaRPr>
          </a:p>
          <a:p>
            <a:pPr marL="811106" indent="-457200" algn="just">
              <a:lnSpc>
                <a:spcPct val="100000"/>
              </a:lnSpc>
              <a:buClrTx/>
              <a:buFont typeface="Arial" panose="020B0604020202020204" pitchFamily="34" charset="0"/>
              <a:buChar char="•"/>
              <a:tabLst>
                <a:tab pos="539588" algn="l"/>
              </a:tabLst>
            </a:pPr>
            <a:r>
              <a:rPr lang="en-CA" sz="2799" b="1" dirty="0">
                <a:solidFill>
                  <a:schemeClr val="tx1"/>
                </a:solidFill>
                <a:latin typeface="+mj-lt"/>
              </a:rPr>
              <a:t>Research Background</a:t>
            </a:r>
            <a:endParaRPr lang="fa-IR" sz="2799" b="1" dirty="0">
              <a:solidFill>
                <a:schemeClr val="tx1"/>
              </a:solidFill>
              <a:latin typeface="+mj-lt"/>
            </a:endParaRPr>
          </a:p>
          <a:p>
            <a:pPr marL="696806" indent="-342900" algn="just">
              <a:lnSpc>
                <a:spcPct val="100000"/>
              </a:lnSpc>
              <a:buClrTx/>
              <a:buFont typeface="Arial" panose="020B0604020202020204" pitchFamily="34" charset="0"/>
              <a:buChar char="•"/>
              <a:tabLst>
                <a:tab pos="539588" algn="l"/>
              </a:tabLst>
            </a:pPr>
            <a:endParaRPr lang="fa-IR" sz="2399" b="1" dirty="0">
              <a:solidFill>
                <a:schemeClr val="tx1"/>
              </a:solidFill>
              <a:latin typeface="+mj-lt"/>
            </a:endParaRPr>
          </a:p>
          <a:p>
            <a:pPr marL="696806" indent="-342900" algn="just">
              <a:lnSpc>
                <a:spcPct val="100000"/>
              </a:lnSpc>
              <a:buClrTx/>
              <a:buFont typeface="Arial" panose="020B0604020202020204" pitchFamily="34" charset="0"/>
              <a:buChar char="•"/>
              <a:tabLst>
                <a:tab pos="539588" algn="l"/>
              </a:tabLst>
            </a:pPr>
            <a:r>
              <a:rPr lang="en-US" sz="2399" dirty="0">
                <a:solidFill>
                  <a:schemeClr val="bg1">
                    <a:lumMod val="65000"/>
                  </a:schemeClr>
                </a:solidFill>
                <a:latin typeface="+mj-lt"/>
              </a:rPr>
              <a:t>Research Methodology</a:t>
            </a:r>
          </a:p>
          <a:p>
            <a:pPr marL="696806" indent="-342900" algn="just">
              <a:lnSpc>
                <a:spcPct val="100000"/>
              </a:lnSpc>
              <a:buClrTx/>
              <a:buFont typeface="Arial" panose="020B0604020202020204" pitchFamily="34" charset="0"/>
              <a:buChar char="•"/>
              <a:tabLst>
                <a:tab pos="539588" algn="l"/>
              </a:tabLst>
            </a:pPr>
            <a:endParaRPr lang="en-US" sz="2399" dirty="0">
              <a:solidFill>
                <a:schemeClr val="bg1">
                  <a:lumMod val="65000"/>
                </a:schemeClr>
              </a:solidFill>
              <a:latin typeface="+mj-lt"/>
            </a:endParaRPr>
          </a:p>
          <a:p>
            <a:pPr marL="696806" indent="-342900" algn="just">
              <a:lnSpc>
                <a:spcPct val="100000"/>
              </a:lnSpc>
              <a:buClrTx/>
              <a:buFont typeface="Arial" panose="020B0604020202020204" pitchFamily="34" charset="0"/>
              <a:buChar char="•"/>
              <a:tabLst>
                <a:tab pos="539588" algn="l"/>
              </a:tabLst>
            </a:pPr>
            <a:r>
              <a:rPr lang="en-US" sz="2399" dirty="0">
                <a:solidFill>
                  <a:schemeClr val="bg1">
                    <a:lumMod val="65000"/>
                  </a:schemeClr>
                </a:solidFill>
                <a:latin typeface="+mj-lt"/>
              </a:rPr>
              <a:t>Evaluations</a:t>
            </a:r>
          </a:p>
          <a:p>
            <a:pPr marL="696806" indent="-342900" algn="just">
              <a:lnSpc>
                <a:spcPct val="100000"/>
              </a:lnSpc>
              <a:buClrTx/>
              <a:buFont typeface="Arial" panose="020B0604020202020204" pitchFamily="34" charset="0"/>
              <a:buChar char="•"/>
              <a:tabLst>
                <a:tab pos="539588" algn="l"/>
              </a:tabLst>
            </a:pPr>
            <a:endParaRPr lang="en-CA" sz="2399" dirty="0">
              <a:latin typeface="+mj-lt"/>
            </a:endParaRPr>
          </a:p>
          <a:p>
            <a:pPr marL="899980" indent="-457200" algn="just">
              <a:lnSpc>
                <a:spcPct val="100000"/>
              </a:lnSpc>
              <a:buClrTx/>
              <a:buFont typeface="Arial" panose="020B0604020202020204" pitchFamily="34" charset="0"/>
              <a:buChar char="•"/>
            </a:pPr>
            <a:endParaRPr lang="en-US" sz="2799" b="1" dirty="0">
              <a:latin typeface="+mj-lt"/>
            </a:endParaRPr>
          </a:p>
        </p:txBody>
      </p:sp>
      <p:sp>
        <p:nvSpPr>
          <p:cNvPr id="7" name="Slide Number Placeholder 6">
            <a:extLst>
              <a:ext uri="{FF2B5EF4-FFF2-40B4-BE49-F238E27FC236}">
                <a16:creationId xmlns:a16="http://schemas.microsoft.com/office/drawing/2014/main" id="{26A41D21-0CBE-463A-DD0F-6F9F02B06FB0}"/>
              </a:ext>
            </a:extLst>
          </p:cNvPr>
          <p:cNvSpPr>
            <a:spLocks noGrp="1"/>
          </p:cNvSpPr>
          <p:nvPr>
            <p:ph type="sldNum" sz="quarter" idx="12"/>
          </p:nvPr>
        </p:nvSpPr>
        <p:spPr/>
        <p:txBody>
          <a:bodyPr/>
          <a:lstStyle/>
          <a:p>
            <a:fld id="{7DCFCEEF-06EB-4445-B7E9-CF841A7AC1E2}" type="slidenum">
              <a:rPr lang="en-US" smtClean="0"/>
              <a:pPr/>
              <a:t>24</a:t>
            </a:fld>
            <a:r>
              <a:rPr lang="en-US"/>
              <a:t> / 13</a:t>
            </a:r>
            <a:endParaRPr lang="en-US" dirty="0"/>
          </a:p>
        </p:txBody>
      </p:sp>
    </p:spTree>
    <p:extLst>
      <p:ext uri="{BB962C8B-B14F-4D97-AF65-F5344CB8AC3E}">
        <p14:creationId xmlns:p14="http://schemas.microsoft.com/office/powerpoint/2010/main" val="114121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9128-8C5D-06FA-6781-E3B981497458}"/>
              </a:ext>
            </a:extLst>
          </p:cNvPr>
          <p:cNvSpPr>
            <a:spLocks noGrp="1"/>
          </p:cNvSpPr>
          <p:nvPr>
            <p:ph type="title"/>
          </p:nvPr>
        </p:nvSpPr>
        <p:spPr/>
        <p:txBody>
          <a:bodyPr/>
          <a:lstStyle/>
          <a:p>
            <a:r>
              <a:rPr lang="en-CA" dirty="0"/>
              <a:t>Prediction Set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43DF76-5C61-271C-F328-A65D3F5EAF40}"/>
                  </a:ext>
                </a:extLst>
              </p:cNvPr>
              <p:cNvSpPr>
                <a:spLocks noGrp="1"/>
              </p:cNvSpPr>
              <p:nvPr>
                <p:ph idx="1"/>
              </p:nvPr>
            </p:nvSpPr>
            <p:spPr/>
            <p:txBody>
              <a:bodyPr>
                <a:normAutofit/>
              </a:bodyPr>
              <a:lstStyle/>
              <a:p>
                <a:pPr algn="l"/>
                <a:r>
                  <a:rPr lang="en-US" sz="1999" dirty="0">
                    <a:latin typeface="Calibri Light" panose="020F0302020204030204" pitchFamily="34" charset="0"/>
                    <a:cs typeface="Calibri Light" panose="020F0302020204030204" pitchFamily="34" charset="0"/>
                  </a:rPr>
                  <a:t>Marginal </a:t>
                </a:r>
                <a:r>
                  <a:rPr lang="en-US" sz="1999" dirty="0">
                    <a:solidFill>
                      <a:srgbClr val="C00000"/>
                    </a:solidFill>
                    <a:latin typeface="Calibri Light" panose="020F0302020204030204" pitchFamily="34" charset="0"/>
                    <a:cs typeface="Calibri Light" panose="020F0302020204030204" pitchFamily="34" charset="0"/>
                  </a:rPr>
                  <a:t>coverage</a:t>
                </a:r>
                <a:r>
                  <a:rPr lang="en-US" sz="1999" dirty="0">
                    <a:latin typeface="Calibri Light" panose="020F0302020204030204" pitchFamily="34" charset="0"/>
                    <a:cs typeface="Calibri Light" panose="020F0302020204030204" pitchFamily="34" charset="0"/>
                  </a:rPr>
                  <a:t> of the true label</a:t>
                </a:r>
              </a:p>
              <a:p>
                <a:pPr lvl="1"/>
                <a:r>
                  <a:rPr lang="en-US" sz="1600" dirty="0">
                    <a:latin typeface="Calibri Light" panose="020F0302020204030204" pitchFamily="34" charset="0"/>
                    <a:cs typeface="Calibri Light" panose="020F0302020204030204" pitchFamily="34" charset="0"/>
                  </a:rPr>
                  <a:t>To guarantee that the prediction set includes the true label with the probability of at least </a:t>
                </a:r>
                <a14:m>
                  <m:oMath xmlns:m="http://schemas.openxmlformats.org/officeDocument/2006/math">
                    <m:r>
                      <a:rPr lang="en-US" sz="1600" i="1" dirty="0">
                        <a:latin typeface="Cambria Math" panose="02040503050406030204" pitchFamily="18" charset="0"/>
                      </a:rPr>
                      <m:t>1</m:t>
                    </m:r>
                    <m:r>
                      <a:rPr lang="en-CA" sz="1600" i="1" dirty="0">
                        <a:latin typeface="Cambria Math" panose="02040503050406030204" pitchFamily="18" charset="0"/>
                      </a:rPr>
                      <m:t>−</m:t>
                    </m:r>
                    <m:r>
                      <a:rPr lang="en-US" sz="1600" i="1" dirty="0">
                        <a:latin typeface="Cambria Math" panose="02040503050406030204" pitchFamily="18" charset="0"/>
                      </a:rPr>
                      <m:t>𝛿</m:t>
                    </m:r>
                  </m:oMath>
                </a14:m>
                <a:r>
                  <a:rPr lang="en-US" sz="1600" dirty="0">
                    <a:latin typeface="Calibri Light" panose="020F0302020204030204" pitchFamily="34" charset="0"/>
                    <a:cs typeface="Calibri Light" panose="020F0302020204030204" pitchFamily="34" charset="0"/>
                  </a:rPr>
                  <a:t> </a:t>
                </a:r>
              </a:p>
              <a:p>
                <a:pPr algn="l"/>
                <a:endParaRPr lang="en-US" sz="1999" dirty="0">
                  <a:latin typeface="Calibri Light" panose="020F0302020204030204" pitchFamily="34" charset="0"/>
                  <a:cs typeface="Calibri Light" panose="020F0302020204030204" pitchFamily="34" charset="0"/>
                </a:endParaRPr>
              </a:p>
              <a:p>
                <a:pPr algn="l"/>
                <a:r>
                  <a:rPr lang="en-US" sz="1999" dirty="0">
                    <a:latin typeface="Calibri Light" panose="020F0302020204030204" pitchFamily="34" charset="0"/>
                    <a:cs typeface="Calibri Light" panose="020F0302020204030204" pitchFamily="34" charset="0"/>
                  </a:rPr>
                  <a:t>Set </a:t>
                </a:r>
                <a:r>
                  <a:rPr lang="en-US" sz="1999" dirty="0">
                    <a:solidFill>
                      <a:srgbClr val="C00000"/>
                    </a:solidFill>
                    <a:latin typeface="Calibri Light" panose="020F0302020204030204" pitchFamily="34" charset="0"/>
                    <a:cs typeface="Calibri Light" panose="020F0302020204030204" pitchFamily="34" charset="0"/>
                  </a:rPr>
                  <a:t>size</a:t>
                </a:r>
              </a:p>
              <a:p>
                <a:pPr lvl="1"/>
                <a:r>
                  <a:rPr lang="en-US" sz="1600" dirty="0">
                    <a:latin typeface="Calibri Light" panose="020F0302020204030204" pitchFamily="34" charset="0"/>
                    <a:cs typeface="Calibri Light" panose="020F0302020204030204" pitchFamily="34" charset="0"/>
                  </a:rPr>
                  <a:t>To represent</a:t>
                </a:r>
                <a:r>
                  <a:rPr lang="en-US" sz="1600" dirty="0">
                    <a:solidFill>
                      <a:schemeClr val="tx1"/>
                    </a:solidFill>
                    <a:latin typeface="Calibri Light" panose="020F0302020204030204" pitchFamily="34" charset="0"/>
                    <a:cs typeface="Calibri Light" panose="020F0302020204030204" pitchFamily="34" charset="0"/>
                  </a:rPr>
                  <a:t> instance-wise model uncertainty</a:t>
                </a:r>
                <a:r>
                  <a:rPr lang="en-US" sz="1600" dirty="0">
                    <a:latin typeface="Calibri Light" panose="020F0302020204030204" pitchFamily="34" charset="0"/>
                    <a:cs typeface="Calibri Light" panose="020F0302020204030204" pitchFamily="34" charset="0"/>
                  </a:rPr>
                  <a:t>: a prediction set with a smaller size represent more certain prediction.</a:t>
                </a:r>
              </a:p>
              <a:p>
                <a:pPr lvl="1"/>
                <a:endParaRPr lang="en-US" sz="1999" dirty="0">
                  <a:latin typeface="Calibri Light" panose="020F0302020204030204" pitchFamily="34" charset="0"/>
                  <a:cs typeface="Calibri Light" panose="020F0302020204030204" pitchFamily="34" charset="0"/>
                </a:endParaRPr>
              </a:p>
              <a:p>
                <a:pPr algn="l">
                  <a:buFont typeface="Arial" panose="020B0604020202020204" pitchFamily="34" charset="0"/>
                  <a:buChar char="•"/>
                </a:pPr>
                <a:r>
                  <a:rPr lang="en-US" sz="1999" dirty="0">
                    <a:solidFill>
                      <a:schemeClr val="tx1"/>
                    </a:solidFill>
                    <a:latin typeface="Calibri Light" panose="020F0302020204030204" pitchFamily="34" charset="0"/>
                    <a:cs typeface="Calibri Light" panose="020F0302020204030204" pitchFamily="34" charset="0"/>
                  </a:rPr>
                  <a:t> </a:t>
                </a:r>
                <a:r>
                  <a:rPr lang="en-US" sz="1999" dirty="0">
                    <a:solidFill>
                      <a:srgbClr val="C00000"/>
                    </a:solidFill>
                    <a:latin typeface="Calibri Light" panose="020F0302020204030204" pitchFamily="34" charset="0"/>
                    <a:cs typeface="Calibri Light" panose="020F0302020204030204" pitchFamily="34" charset="0"/>
                  </a:rPr>
                  <a:t>Adaptivity</a:t>
                </a:r>
              </a:p>
              <a:p>
                <a:pPr lvl="1">
                  <a:buFontTx/>
                  <a:buChar char="-"/>
                </a:pPr>
                <a:r>
                  <a:rPr lang="en-US" sz="1600" dirty="0">
                    <a:solidFill>
                      <a:schemeClr val="tx1"/>
                    </a:solidFill>
                    <a:latin typeface="Calibri Light" panose="020F0302020204030204" pitchFamily="34" charset="0"/>
                    <a:cs typeface="Calibri Light" panose="020F0302020204030204" pitchFamily="34" charset="0"/>
                  </a:rPr>
                  <a:t>To produce larger prediction sets for more difficult data points  </a:t>
                </a:r>
              </a:p>
              <a:p>
                <a:pPr lvl="1">
                  <a:buFontTx/>
                  <a:buChar char="-"/>
                </a:pPr>
                <a:r>
                  <a:rPr lang="en-US" sz="1600" dirty="0">
                    <a:solidFill>
                      <a:schemeClr val="tx1"/>
                    </a:solidFill>
                    <a:latin typeface="Calibri Light" panose="020F0302020204030204" pitchFamily="34" charset="0"/>
                    <a:cs typeface="Calibri Light" panose="020F0302020204030204" pitchFamily="34" charset="0"/>
                  </a:rPr>
                  <a:t>Difficulty of a test data point is the rank of its true label in the sorted set of outcome probabilities</a:t>
                </a:r>
              </a:p>
            </p:txBody>
          </p:sp>
        </mc:Choice>
        <mc:Fallback xmlns="">
          <p:sp>
            <p:nvSpPr>
              <p:cNvPr id="3" name="Content Placeholder 2">
                <a:extLst>
                  <a:ext uri="{FF2B5EF4-FFF2-40B4-BE49-F238E27FC236}">
                    <a16:creationId xmlns:a16="http://schemas.microsoft.com/office/drawing/2014/main" id="{FA43DF76-5C61-271C-F328-A65D3F5EAF40}"/>
                  </a:ext>
                </a:extLst>
              </p:cNvPr>
              <p:cNvSpPr>
                <a:spLocks noGrp="1" noRot="1" noChangeAspect="1" noMove="1" noResize="1" noEditPoints="1" noAdjustHandles="1" noChangeArrowheads="1" noChangeShapeType="1" noTextEdit="1"/>
              </p:cNvSpPr>
              <p:nvPr>
                <p:ph idx="1"/>
              </p:nvPr>
            </p:nvSpPr>
            <p:spPr>
              <a:blipFill>
                <a:blip r:embed="rId3"/>
                <a:stretch>
                  <a:fillRect l="-500" t="-626"/>
                </a:stretch>
              </a:blipFill>
            </p:spPr>
            <p:txBody>
              <a:bodyPr/>
              <a:lstStyle/>
              <a:p>
                <a:r>
                  <a:rPr lang="en-CA">
                    <a:noFill/>
                  </a:rPr>
                  <a:t> </a:t>
                </a:r>
              </a:p>
            </p:txBody>
          </p:sp>
        </mc:Fallback>
      </mc:AlternateContent>
      <p:grpSp>
        <p:nvGrpSpPr>
          <p:cNvPr id="19" name="Group 18">
            <a:extLst>
              <a:ext uri="{FF2B5EF4-FFF2-40B4-BE49-F238E27FC236}">
                <a16:creationId xmlns:a16="http://schemas.microsoft.com/office/drawing/2014/main" id="{EFA71E6A-7AB7-3577-08B3-0D8A38EDA9F2}"/>
              </a:ext>
            </a:extLst>
          </p:cNvPr>
          <p:cNvGrpSpPr/>
          <p:nvPr/>
        </p:nvGrpSpPr>
        <p:grpSpPr>
          <a:xfrm>
            <a:off x="2438118" y="4597616"/>
            <a:ext cx="6303640" cy="1527961"/>
            <a:chOff x="5262675" y="4706752"/>
            <a:chExt cx="5944205" cy="1371897"/>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ED6D4CF-BA11-C51F-3424-895F58F3E76B}"/>
                    </a:ext>
                  </a:extLst>
                </p:cNvPr>
                <p:cNvSpPr txBox="1"/>
                <p:nvPr/>
              </p:nvSpPr>
              <p:spPr>
                <a:xfrm>
                  <a:off x="5262675" y="5687512"/>
                  <a:ext cx="1128848" cy="3911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CA" sz="1000" i="1" smtClean="0">
                                <a:latin typeface="Cambria Math" panose="02040503050406030204" pitchFamily="18" charset="0"/>
                              </a:rPr>
                            </m:ctrlPr>
                          </m:dPr>
                          <m:e>
                            <m:f>
                              <m:fPr>
                                <m:type m:val="noBar"/>
                                <m:ctrlPr>
                                  <a:rPr lang="en-CA" sz="1000" i="1" smtClean="0">
                                    <a:latin typeface="Cambria Math" panose="02040503050406030204" pitchFamily="18" charset="0"/>
                                  </a:rPr>
                                </m:ctrlPr>
                              </m:fPr>
                              <m:num>
                                <m:r>
                                  <a:rPr lang="en-CA" sz="1000" i="1">
                                    <a:solidFill>
                                      <a:srgbClr val="FF0000"/>
                                    </a:solidFill>
                                    <a:latin typeface="Cambria Math" panose="02040503050406030204" pitchFamily="18" charset="0"/>
                                  </a:rPr>
                                  <m:t>𝑑𝑜𝑚𝑒𝑠𝑡𝑖𝑐</m:t>
                                </m:r>
                                <m:r>
                                  <a:rPr lang="en-CA" sz="1000" b="0" i="1" smtClean="0">
                                    <a:solidFill>
                                      <a:srgbClr val="FF0000"/>
                                    </a:solidFill>
                                    <a:latin typeface="Cambria Math" panose="02040503050406030204" pitchFamily="18" charset="0"/>
                                  </a:rPr>
                                  <m:t> </m:t>
                                </m:r>
                                <m:r>
                                  <a:rPr lang="en-CA" sz="1000" i="1">
                                    <a:solidFill>
                                      <a:srgbClr val="FF0000"/>
                                    </a:solidFill>
                                    <a:latin typeface="Cambria Math" panose="02040503050406030204" pitchFamily="18" charset="0"/>
                                  </a:rPr>
                                  <m:t>𝑐𝑎𝑡</m:t>
                                </m:r>
                              </m:num>
                              <m:den>
                                <m:r>
                                  <a:rPr lang="en-CA" sz="1000" b="0" i="1" smtClean="0">
                                    <a:solidFill>
                                      <a:schemeClr val="tx1"/>
                                    </a:solidFill>
                                    <a:latin typeface="Cambria Math" panose="02040503050406030204" pitchFamily="18" charset="0"/>
                                  </a:rPr>
                                  <m:t>0.98</m:t>
                                </m:r>
                              </m:den>
                            </m:f>
                          </m:e>
                        </m:d>
                      </m:oMath>
                    </m:oMathPara>
                  </a14:m>
                  <a:endParaRPr lang="en-CA" sz="1000" dirty="0"/>
                </a:p>
              </p:txBody>
            </p:sp>
          </mc:Choice>
          <mc:Fallback xmlns="">
            <p:sp>
              <p:nvSpPr>
                <p:cNvPr id="8" name="TextBox 7">
                  <a:extLst>
                    <a:ext uri="{FF2B5EF4-FFF2-40B4-BE49-F238E27FC236}">
                      <a16:creationId xmlns:a16="http://schemas.microsoft.com/office/drawing/2014/main" id="{2ED6D4CF-BA11-C51F-3424-895F58F3E76B}"/>
                    </a:ext>
                  </a:extLst>
                </p:cNvPr>
                <p:cNvSpPr txBox="1">
                  <a:spLocks noRot="1" noChangeAspect="1" noMove="1" noResize="1" noEditPoints="1" noAdjustHandles="1" noChangeArrowheads="1" noChangeShapeType="1" noTextEdit="1"/>
                </p:cNvSpPr>
                <p:nvPr/>
              </p:nvSpPr>
              <p:spPr>
                <a:xfrm>
                  <a:off x="5262675" y="5687512"/>
                  <a:ext cx="1128848" cy="391137"/>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1EE3D32-817D-3427-7B38-ECBC718D7551}"/>
                    </a:ext>
                  </a:extLst>
                </p:cNvPr>
                <p:cNvSpPr txBox="1"/>
                <p:nvPr/>
              </p:nvSpPr>
              <p:spPr>
                <a:xfrm>
                  <a:off x="6237653" y="5680954"/>
                  <a:ext cx="2137582" cy="3911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CA" sz="1000" i="1" smtClean="0">
                                <a:latin typeface="Cambria Math" panose="02040503050406030204" pitchFamily="18" charset="0"/>
                              </a:rPr>
                            </m:ctrlPr>
                          </m:dPr>
                          <m:e>
                            <m:f>
                              <m:fPr>
                                <m:type m:val="noBar"/>
                                <m:ctrlPr>
                                  <a:rPr lang="en-CA" sz="1000" i="1" smtClean="0">
                                    <a:latin typeface="Cambria Math" panose="02040503050406030204" pitchFamily="18" charset="0"/>
                                  </a:rPr>
                                </m:ctrlPr>
                              </m:fPr>
                              <m:num>
                                <m:r>
                                  <a:rPr lang="en-CA" sz="1000" i="1">
                                    <a:solidFill>
                                      <a:srgbClr val="FF0000"/>
                                    </a:solidFill>
                                    <a:latin typeface="Cambria Math" panose="02040503050406030204" pitchFamily="18" charset="0"/>
                                  </a:rPr>
                                  <m:t>𝑑𝑜𝑚𝑒𝑠𝑡𝑖𝑐</m:t>
                                </m:r>
                                <m:r>
                                  <a:rPr lang="en-CA" sz="1000" b="0" i="1" smtClean="0">
                                    <a:solidFill>
                                      <a:srgbClr val="FF0000"/>
                                    </a:solidFill>
                                    <a:latin typeface="Cambria Math" panose="02040503050406030204" pitchFamily="18" charset="0"/>
                                  </a:rPr>
                                  <m:t> </m:t>
                                </m:r>
                                <m:r>
                                  <a:rPr lang="en-CA" sz="1000" i="1">
                                    <a:solidFill>
                                      <a:srgbClr val="FF0000"/>
                                    </a:solidFill>
                                    <a:latin typeface="Cambria Math" panose="02040503050406030204" pitchFamily="18" charset="0"/>
                                  </a:rPr>
                                  <m:t>𝑐𝑎𝑡</m:t>
                                </m:r>
                                <m:r>
                                  <a:rPr lang="en-CA" sz="1000" b="0" i="1" smtClean="0">
                                    <a:latin typeface="Cambria Math" panose="02040503050406030204" pitchFamily="18" charset="0"/>
                                  </a:rPr>
                                  <m:t> </m:t>
                                </m:r>
                              </m:num>
                              <m:den>
                                <m:r>
                                  <a:rPr lang="en-CA" sz="1000" b="0" i="1" smtClean="0">
                                    <a:solidFill>
                                      <a:schemeClr val="tx1"/>
                                    </a:solidFill>
                                    <a:latin typeface="Cambria Math" panose="02040503050406030204" pitchFamily="18" charset="0"/>
                                  </a:rPr>
                                  <m:t>0.67</m:t>
                                </m:r>
                              </m:den>
                            </m:f>
                            <m:r>
                              <a:rPr lang="en-CA" sz="1000" b="0" i="1" smtClean="0">
                                <a:latin typeface="Cambria Math" panose="02040503050406030204" pitchFamily="18" charset="0"/>
                              </a:rPr>
                              <m:t>,</m:t>
                            </m:r>
                            <m:f>
                              <m:fPr>
                                <m:type m:val="noBar"/>
                                <m:ctrlPr>
                                  <a:rPr lang="en-CA" sz="1000" b="0" i="1" smtClean="0">
                                    <a:latin typeface="Cambria Math" panose="02040503050406030204" pitchFamily="18" charset="0"/>
                                  </a:rPr>
                                </m:ctrlPr>
                              </m:fPr>
                              <m:num>
                                <m:r>
                                  <a:rPr lang="en-CA" sz="1000" b="0" i="1" smtClean="0">
                                    <a:latin typeface="Cambria Math" panose="02040503050406030204" pitchFamily="18" charset="0"/>
                                  </a:rPr>
                                  <m:t>𝑙𝑦𝑛𝑥</m:t>
                                </m:r>
                              </m:num>
                              <m:den>
                                <m:r>
                                  <a:rPr lang="en-CA" sz="1000" b="0" i="1" smtClean="0">
                                    <a:latin typeface="Cambria Math" panose="02040503050406030204" pitchFamily="18" charset="0"/>
                                  </a:rPr>
                                  <m:t>0.22</m:t>
                                </m:r>
                              </m:den>
                            </m:f>
                            <m:r>
                              <a:rPr lang="en-CA" sz="1000" b="0" i="1" smtClean="0">
                                <a:latin typeface="Cambria Math" panose="02040503050406030204" pitchFamily="18" charset="0"/>
                              </a:rPr>
                              <m:t>,</m:t>
                            </m:r>
                            <m:f>
                              <m:fPr>
                                <m:type m:val="noBar"/>
                                <m:ctrlPr>
                                  <a:rPr lang="en-CA" sz="1000" b="0" i="1" smtClean="0">
                                    <a:latin typeface="Cambria Math" panose="02040503050406030204" pitchFamily="18" charset="0"/>
                                  </a:rPr>
                                </m:ctrlPr>
                              </m:fPr>
                              <m:num>
                                <m:r>
                                  <a:rPr lang="en-CA" sz="1000" b="0" i="1" smtClean="0">
                                    <a:latin typeface="Cambria Math" panose="02040503050406030204" pitchFamily="18" charset="0"/>
                                  </a:rPr>
                                  <m:t>𝑐𝑎𝑟𝑎𝑐𝑎𝑙</m:t>
                                </m:r>
                              </m:num>
                              <m:den>
                                <m:r>
                                  <a:rPr lang="en-CA" sz="1000" b="0" i="1" smtClean="0">
                                    <a:latin typeface="Cambria Math" panose="02040503050406030204" pitchFamily="18" charset="0"/>
                                  </a:rPr>
                                  <m:t>0.06</m:t>
                                </m:r>
                              </m:den>
                            </m:f>
                            <m:r>
                              <a:rPr lang="en-CA" sz="1000" b="0" i="1" smtClean="0">
                                <a:latin typeface="Cambria Math" panose="02040503050406030204" pitchFamily="18" charset="0"/>
                              </a:rPr>
                              <m:t>,</m:t>
                            </m:r>
                            <m:f>
                              <m:fPr>
                                <m:type m:val="noBar"/>
                                <m:ctrlPr>
                                  <a:rPr lang="en-CA" sz="1000" b="0" i="1" smtClean="0">
                                    <a:latin typeface="Cambria Math" panose="02040503050406030204" pitchFamily="18" charset="0"/>
                                  </a:rPr>
                                </m:ctrlPr>
                              </m:fPr>
                              <m:num>
                                <m:r>
                                  <a:rPr lang="en-CA" sz="1000" b="0" i="1" smtClean="0">
                                    <a:latin typeface="Cambria Math" panose="02040503050406030204" pitchFamily="18" charset="0"/>
                                  </a:rPr>
                                  <m:t>𝑠𝑒𝑟𝑣𝑎𝑙</m:t>
                                </m:r>
                              </m:num>
                              <m:den>
                                <m:r>
                                  <a:rPr lang="en-CA" sz="1000" b="0" i="1" smtClean="0">
                                    <a:latin typeface="Cambria Math" panose="02040503050406030204" pitchFamily="18" charset="0"/>
                                  </a:rPr>
                                  <m:t>0.03</m:t>
                                </m:r>
                              </m:den>
                            </m:f>
                          </m:e>
                        </m:d>
                      </m:oMath>
                    </m:oMathPara>
                  </a14:m>
                  <a:endParaRPr lang="en-CA" sz="1000" dirty="0"/>
                </a:p>
              </p:txBody>
            </p:sp>
          </mc:Choice>
          <mc:Fallback xmlns="">
            <p:sp>
              <p:nvSpPr>
                <p:cNvPr id="9" name="TextBox 8">
                  <a:extLst>
                    <a:ext uri="{FF2B5EF4-FFF2-40B4-BE49-F238E27FC236}">
                      <a16:creationId xmlns:a16="http://schemas.microsoft.com/office/drawing/2014/main" id="{41EE3D32-817D-3427-7B38-ECBC718D7551}"/>
                    </a:ext>
                  </a:extLst>
                </p:cNvPr>
                <p:cNvSpPr txBox="1">
                  <a:spLocks noRot="1" noChangeAspect="1" noMove="1" noResize="1" noEditPoints="1" noAdjustHandles="1" noChangeArrowheads="1" noChangeShapeType="1" noTextEdit="1"/>
                </p:cNvSpPr>
                <p:nvPr/>
              </p:nvSpPr>
              <p:spPr>
                <a:xfrm>
                  <a:off x="6237653" y="5680954"/>
                  <a:ext cx="2137582" cy="391137"/>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A1BA3C-FEF7-629D-D6F0-E79D9D44DE8D}"/>
                    </a:ext>
                  </a:extLst>
                </p:cNvPr>
                <p:cNvSpPr txBox="1"/>
                <p:nvPr/>
              </p:nvSpPr>
              <p:spPr>
                <a:xfrm>
                  <a:off x="8368538" y="5675896"/>
                  <a:ext cx="2838342" cy="3911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CA" sz="1000" i="1" smtClean="0">
                                <a:latin typeface="Cambria Math" panose="02040503050406030204" pitchFamily="18" charset="0"/>
                              </a:rPr>
                            </m:ctrlPr>
                          </m:dPr>
                          <m:e>
                            <m:f>
                              <m:fPr>
                                <m:type m:val="noBar"/>
                                <m:ctrlPr>
                                  <a:rPr lang="en-CA" sz="1000" i="1" smtClean="0">
                                    <a:latin typeface="Cambria Math" panose="02040503050406030204" pitchFamily="18" charset="0"/>
                                  </a:rPr>
                                </m:ctrlPr>
                              </m:fPr>
                              <m:num>
                                <m:r>
                                  <a:rPr lang="en-CA" sz="1000" b="0" i="1" smtClean="0">
                                    <a:latin typeface="Cambria Math" panose="02040503050406030204" pitchFamily="18" charset="0"/>
                                  </a:rPr>
                                  <m:t>𝑙𝑦𝑛𝑥</m:t>
                                </m:r>
                                <m:r>
                                  <a:rPr lang="en-CA" sz="1000" b="0" i="1" smtClean="0">
                                    <a:latin typeface="Cambria Math" panose="02040503050406030204" pitchFamily="18" charset="0"/>
                                  </a:rPr>
                                  <m:t> </m:t>
                                </m:r>
                              </m:num>
                              <m:den>
                                <m:r>
                                  <a:rPr lang="en-CA" sz="1000" b="0" i="1" smtClean="0">
                                    <a:solidFill>
                                      <a:schemeClr val="tx1"/>
                                    </a:solidFill>
                                    <a:latin typeface="Cambria Math" panose="02040503050406030204" pitchFamily="18" charset="0"/>
                                  </a:rPr>
                                  <m:t>0.42</m:t>
                                </m:r>
                              </m:den>
                            </m:f>
                            <m:r>
                              <a:rPr lang="en-CA" sz="1000" b="0" i="1" smtClean="0">
                                <a:latin typeface="Cambria Math" panose="02040503050406030204" pitchFamily="18" charset="0"/>
                              </a:rPr>
                              <m:t>,</m:t>
                            </m:r>
                            <m:f>
                              <m:fPr>
                                <m:type m:val="noBar"/>
                                <m:ctrlPr>
                                  <a:rPr lang="en-CA" sz="1000" b="0" i="1" smtClean="0">
                                    <a:latin typeface="Cambria Math" panose="02040503050406030204" pitchFamily="18" charset="0"/>
                                  </a:rPr>
                                </m:ctrlPr>
                              </m:fPr>
                              <m:num>
                                <m:r>
                                  <a:rPr lang="en-CA" sz="1000" b="0" i="1" smtClean="0">
                                    <a:solidFill>
                                      <a:srgbClr val="FF0000"/>
                                    </a:solidFill>
                                    <a:latin typeface="Cambria Math" panose="02040503050406030204" pitchFamily="18" charset="0"/>
                                  </a:rPr>
                                  <m:t>𝑑𝑜𝑚𝑒𝑠𝑡𝑖𝑐</m:t>
                                </m:r>
                                <m:r>
                                  <a:rPr lang="en-CA" sz="1000" b="0" i="1" smtClean="0">
                                    <a:latin typeface="Cambria Math" panose="02040503050406030204" pitchFamily="18" charset="0"/>
                                  </a:rPr>
                                  <m:t> </m:t>
                                </m:r>
                                <m:r>
                                  <a:rPr lang="en-CA" sz="1000" b="0" i="1" smtClean="0">
                                    <a:solidFill>
                                      <a:srgbClr val="FF0000"/>
                                    </a:solidFill>
                                    <a:latin typeface="Cambria Math" panose="02040503050406030204" pitchFamily="18" charset="0"/>
                                  </a:rPr>
                                  <m:t>𝑐𝑎𝑡</m:t>
                                </m:r>
                              </m:num>
                              <m:den>
                                <m:r>
                                  <a:rPr lang="en-CA" sz="1000" b="0" i="1" smtClean="0">
                                    <a:latin typeface="Cambria Math" panose="02040503050406030204" pitchFamily="18" charset="0"/>
                                  </a:rPr>
                                  <m:t>0.27</m:t>
                                </m:r>
                              </m:den>
                            </m:f>
                            <m:r>
                              <a:rPr lang="en-CA" sz="1000" b="0" i="1" smtClean="0">
                                <a:latin typeface="Cambria Math" panose="02040503050406030204" pitchFamily="18" charset="0"/>
                              </a:rPr>
                              <m:t>,</m:t>
                            </m:r>
                            <m:f>
                              <m:fPr>
                                <m:type m:val="noBar"/>
                                <m:ctrlPr>
                                  <a:rPr lang="en-CA" sz="1000" b="0" i="1" smtClean="0">
                                    <a:latin typeface="Cambria Math" panose="02040503050406030204" pitchFamily="18" charset="0"/>
                                  </a:rPr>
                                </m:ctrlPr>
                              </m:fPr>
                              <m:num>
                                <m:r>
                                  <a:rPr lang="en-CA" sz="1000" b="0" i="1" smtClean="0">
                                    <a:latin typeface="Cambria Math" panose="02040503050406030204" pitchFamily="18" charset="0"/>
                                  </a:rPr>
                                  <m:t>𝑐𝑎𝑟𝑎𝑐𝑎𝑙</m:t>
                                </m:r>
                              </m:num>
                              <m:den>
                                <m:r>
                                  <a:rPr lang="en-CA" sz="1000" b="0" i="1" smtClean="0">
                                    <a:latin typeface="Cambria Math" panose="02040503050406030204" pitchFamily="18" charset="0"/>
                                  </a:rPr>
                                  <m:t>0.18</m:t>
                                </m:r>
                              </m:den>
                            </m:f>
                            <m:r>
                              <a:rPr lang="en-CA" sz="1000" b="0" i="1" smtClean="0">
                                <a:latin typeface="Cambria Math" panose="02040503050406030204" pitchFamily="18" charset="0"/>
                              </a:rPr>
                              <m:t>,</m:t>
                            </m:r>
                            <m:f>
                              <m:fPr>
                                <m:type m:val="noBar"/>
                                <m:ctrlPr>
                                  <a:rPr lang="en-CA" sz="1000" b="0" i="1" smtClean="0">
                                    <a:latin typeface="Cambria Math" panose="02040503050406030204" pitchFamily="18" charset="0"/>
                                  </a:rPr>
                                </m:ctrlPr>
                              </m:fPr>
                              <m:num>
                                <m:r>
                                  <a:rPr lang="en-CA" sz="1000" b="0" i="1" smtClean="0">
                                    <a:latin typeface="Cambria Math" panose="02040503050406030204" pitchFamily="18" charset="0"/>
                                  </a:rPr>
                                  <m:t>𝑠𝑒𝑟𝑣𝑎𝑙</m:t>
                                </m:r>
                              </m:num>
                              <m:den>
                                <m:r>
                                  <a:rPr lang="en-CA" sz="1000" b="0" i="1" smtClean="0">
                                    <a:latin typeface="Cambria Math" panose="02040503050406030204" pitchFamily="18" charset="0"/>
                                  </a:rPr>
                                  <m:t>0.08</m:t>
                                </m:r>
                              </m:den>
                            </m:f>
                            <m:r>
                              <a:rPr lang="en-CA" sz="1000" b="0" i="1" smtClean="0">
                                <a:latin typeface="Cambria Math" panose="02040503050406030204" pitchFamily="18" charset="0"/>
                              </a:rPr>
                              <m:t>,</m:t>
                            </m:r>
                            <m:f>
                              <m:fPr>
                                <m:type m:val="noBar"/>
                                <m:ctrlPr>
                                  <a:rPr lang="en-CA" sz="1000" b="0" i="1" smtClean="0">
                                    <a:latin typeface="Cambria Math" panose="02040503050406030204" pitchFamily="18" charset="0"/>
                                  </a:rPr>
                                </m:ctrlPr>
                              </m:fPr>
                              <m:num>
                                <m:r>
                                  <a:rPr lang="en-CA" sz="1000" b="0" i="1" smtClean="0">
                                    <a:latin typeface="Cambria Math" panose="02040503050406030204" pitchFamily="18" charset="0"/>
                                  </a:rPr>
                                  <m:t>𝑐𝑜𝑢𝑔𝑎𝑟</m:t>
                                </m:r>
                              </m:num>
                              <m:den>
                                <m:r>
                                  <a:rPr lang="en-CA" sz="1000" b="0" i="1" smtClean="0">
                                    <a:latin typeface="Cambria Math" panose="02040503050406030204" pitchFamily="18" charset="0"/>
                                  </a:rPr>
                                  <m:t>0.02</m:t>
                                </m:r>
                              </m:den>
                            </m:f>
                            <m:r>
                              <a:rPr lang="en-CA" sz="1000" b="0" i="1" smtClean="0">
                                <a:latin typeface="Cambria Math" panose="02040503050406030204" pitchFamily="18" charset="0"/>
                              </a:rPr>
                              <m:t>,</m:t>
                            </m:r>
                            <m:f>
                              <m:fPr>
                                <m:type m:val="noBar"/>
                                <m:ctrlPr>
                                  <a:rPr lang="en-CA" sz="1000" b="0" i="1" smtClean="0">
                                    <a:latin typeface="Cambria Math" panose="02040503050406030204" pitchFamily="18" charset="0"/>
                                  </a:rPr>
                                </m:ctrlPr>
                              </m:fPr>
                              <m:num>
                                <m:r>
                                  <a:rPr lang="en-CA" sz="1000" b="0" i="1" smtClean="0">
                                    <a:latin typeface="Cambria Math" panose="02040503050406030204" pitchFamily="18" charset="0"/>
                                  </a:rPr>
                                  <m:t>𝑜𝑐𝑒𝑙𝑜𝑡</m:t>
                                </m:r>
                              </m:num>
                              <m:den>
                                <m:r>
                                  <a:rPr lang="en-CA" sz="1000" b="0" i="1" smtClean="0">
                                    <a:latin typeface="Cambria Math" panose="02040503050406030204" pitchFamily="18" charset="0"/>
                                  </a:rPr>
                                  <m:t>0.01</m:t>
                                </m:r>
                              </m:den>
                            </m:f>
                            <m:r>
                              <a:rPr lang="en-CA" sz="1000" b="0" i="1" smtClean="0">
                                <a:latin typeface="Cambria Math" panose="02040503050406030204" pitchFamily="18" charset="0"/>
                              </a:rPr>
                              <m:t> </m:t>
                            </m:r>
                          </m:e>
                        </m:d>
                      </m:oMath>
                    </m:oMathPara>
                  </a14:m>
                  <a:endParaRPr lang="en-CA" sz="1000" dirty="0"/>
                </a:p>
              </p:txBody>
            </p:sp>
          </mc:Choice>
          <mc:Fallback xmlns="">
            <p:sp>
              <p:nvSpPr>
                <p:cNvPr id="10" name="TextBox 9">
                  <a:extLst>
                    <a:ext uri="{FF2B5EF4-FFF2-40B4-BE49-F238E27FC236}">
                      <a16:creationId xmlns:a16="http://schemas.microsoft.com/office/drawing/2014/main" id="{DAA1BA3C-FEF7-629D-D6F0-E79D9D44DE8D}"/>
                    </a:ext>
                  </a:extLst>
                </p:cNvPr>
                <p:cNvSpPr txBox="1">
                  <a:spLocks noRot="1" noChangeAspect="1" noMove="1" noResize="1" noEditPoints="1" noAdjustHandles="1" noChangeArrowheads="1" noChangeShapeType="1" noTextEdit="1"/>
                </p:cNvSpPr>
                <p:nvPr/>
              </p:nvSpPr>
              <p:spPr>
                <a:xfrm>
                  <a:off x="8368538" y="5675896"/>
                  <a:ext cx="2838342" cy="391137"/>
                </a:xfrm>
                <a:prstGeom prst="rect">
                  <a:avLst/>
                </a:prstGeom>
                <a:blipFill>
                  <a:blip r:embed="rId6"/>
                  <a:stretch>
                    <a:fillRect r="-5466"/>
                  </a:stretch>
                </a:blipFill>
              </p:spPr>
              <p:txBody>
                <a:bodyPr/>
                <a:lstStyle/>
                <a:p>
                  <a:r>
                    <a:rPr lang="en-CA">
                      <a:noFill/>
                    </a:rPr>
                    <a:t> </a:t>
                  </a:r>
                </a:p>
              </p:txBody>
            </p:sp>
          </mc:Fallback>
        </mc:AlternateContent>
        <p:pic>
          <p:nvPicPr>
            <p:cNvPr id="12" name="Picture 11" descr="A cat with big eyes&#10;&#10;Description automatically generated">
              <a:extLst>
                <a:ext uri="{FF2B5EF4-FFF2-40B4-BE49-F238E27FC236}">
                  <a16:creationId xmlns:a16="http://schemas.microsoft.com/office/drawing/2014/main" id="{6F9FE50B-11AD-6A49-6EEE-7914E0A05FEA}"/>
                </a:ext>
              </a:extLst>
            </p:cNvPr>
            <p:cNvPicPr>
              <a:picLocks noChangeAspect="1"/>
            </p:cNvPicPr>
            <p:nvPr/>
          </p:nvPicPr>
          <p:blipFill rotWithShape="1">
            <a:blip r:embed="rId7"/>
            <a:srcRect l="17816" r="20357"/>
            <a:stretch/>
          </p:blipFill>
          <p:spPr>
            <a:xfrm>
              <a:off x="5337460" y="4706752"/>
              <a:ext cx="1023258" cy="965494"/>
            </a:xfrm>
            <a:prstGeom prst="rect">
              <a:avLst/>
            </a:prstGeom>
          </p:spPr>
        </p:pic>
        <p:pic>
          <p:nvPicPr>
            <p:cNvPr id="16" name="Picture 15" descr="A cat standing on the ground&#10;&#10;Description automatically generated">
              <a:extLst>
                <a:ext uri="{FF2B5EF4-FFF2-40B4-BE49-F238E27FC236}">
                  <a16:creationId xmlns:a16="http://schemas.microsoft.com/office/drawing/2014/main" id="{A1DB20FB-6E69-DE41-7EF2-7BF5B5DA52EE}"/>
                </a:ext>
              </a:extLst>
            </p:cNvPr>
            <p:cNvPicPr>
              <a:picLocks noChangeAspect="1"/>
            </p:cNvPicPr>
            <p:nvPr/>
          </p:nvPicPr>
          <p:blipFill>
            <a:blip r:embed="rId8"/>
            <a:stretch>
              <a:fillRect/>
            </a:stretch>
          </p:blipFill>
          <p:spPr>
            <a:xfrm>
              <a:off x="6874675" y="4728522"/>
              <a:ext cx="910045" cy="929956"/>
            </a:xfrm>
            <a:prstGeom prst="rect">
              <a:avLst/>
            </a:prstGeom>
          </p:spPr>
        </p:pic>
        <p:pic>
          <p:nvPicPr>
            <p:cNvPr id="18" name="Picture 17" descr="A cat peeking through a fence">
              <a:extLst>
                <a:ext uri="{FF2B5EF4-FFF2-40B4-BE49-F238E27FC236}">
                  <a16:creationId xmlns:a16="http://schemas.microsoft.com/office/drawing/2014/main" id="{8FCF4190-3E0E-1BEB-5D0F-0389ABC9AAC2}"/>
                </a:ext>
              </a:extLst>
            </p:cNvPr>
            <p:cNvPicPr>
              <a:picLocks noChangeAspect="1"/>
            </p:cNvPicPr>
            <p:nvPr/>
          </p:nvPicPr>
          <p:blipFill rotWithShape="1">
            <a:blip r:embed="rId9"/>
            <a:srcRect r="13401" b="8771"/>
            <a:stretch/>
          </p:blipFill>
          <p:spPr>
            <a:xfrm>
              <a:off x="9236359" y="4728522"/>
              <a:ext cx="1135539" cy="947374"/>
            </a:xfrm>
            <a:prstGeom prst="rect">
              <a:avLst/>
            </a:prstGeom>
          </p:spPr>
        </p:pic>
      </p:grpSp>
      <p:sp>
        <p:nvSpPr>
          <p:cNvPr id="23" name="Slide Number Placeholder 22">
            <a:extLst>
              <a:ext uri="{FF2B5EF4-FFF2-40B4-BE49-F238E27FC236}">
                <a16:creationId xmlns:a16="http://schemas.microsoft.com/office/drawing/2014/main" id="{1739CEC6-C003-4F47-2AAA-1228566D842F}"/>
              </a:ext>
            </a:extLst>
          </p:cNvPr>
          <p:cNvSpPr>
            <a:spLocks noGrp="1"/>
          </p:cNvSpPr>
          <p:nvPr>
            <p:ph type="sldNum" sz="quarter" idx="12"/>
          </p:nvPr>
        </p:nvSpPr>
        <p:spPr/>
        <p:txBody>
          <a:bodyPr/>
          <a:lstStyle/>
          <a:p>
            <a:fld id="{7DCFCEEF-06EB-4445-B7E9-CF841A7AC1E2}" type="slidenum">
              <a:rPr lang="en-US" smtClean="0"/>
              <a:pPr/>
              <a:t>3</a:t>
            </a:fld>
            <a:r>
              <a:rPr lang="en-US" dirty="0"/>
              <a:t> / 13</a:t>
            </a:r>
          </a:p>
        </p:txBody>
      </p:sp>
    </p:spTree>
    <p:extLst>
      <p:ext uri="{BB962C8B-B14F-4D97-AF65-F5344CB8AC3E}">
        <p14:creationId xmlns:p14="http://schemas.microsoft.com/office/powerpoint/2010/main" val="89789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C13F-B78D-4378-82D8-99B6CC93D0A3}"/>
              </a:ext>
            </a:extLst>
          </p:cNvPr>
          <p:cNvSpPr>
            <a:spLocks noGrp="1"/>
          </p:cNvSpPr>
          <p:nvPr>
            <p:ph type="title"/>
          </p:nvPr>
        </p:nvSpPr>
        <p:spPr/>
        <p:txBody>
          <a:bodyPr/>
          <a:lstStyle/>
          <a:p>
            <a:r>
              <a:rPr lang="en-CA" dirty="0"/>
              <a:t>Related Work</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72788F2-71C0-4561-3C12-C03D075F3167}"/>
                  </a:ext>
                </a:extLst>
              </p:cNvPr>
              <p:cNvSpPr>
                <a:spLocks noGrp="1"/>
              </p:cNvSpPr>
              <p:nvPr>
                <p:ph idx="1"/>
              </p:nvPr>
            </p:nvSpPr>
            <p:spPr>
              <a:xfrm>
                <a:off x="609442" y="1275306"/>
                <a:ext cx="10969943" cy="4525420"/>
              </a:xfrm>
            </p:spPr>
            <p:txBody>
              <a:bodyPr>
                <a:normAutofit fontScale="92500" lnSpcReduction="10000"/>
              </a:bodyPr>
              <a:lstStyle/>
              <a:p>
                <a:r>
                  <a:rPr lang="en-US" b="1" dirty="0"/>
                  <a:t>Adaptive Prediction Set (APS): </a:t>
                </a:r>
                <a:r>
                  <a:rPr lang="en-US" dirty="0"/>
                  <a:t>To produce adaptive sets using a novel conformity score </a:t>
                </a:r>
                <a:r>
                  <a:rPr lang="en-US" dirty="0">
                    <a:solidFill>
                      <a:schemeClr val="accent6">
                        <a:lumMod val="50000"/>
                      </a:schemeClr>
                    </a:solidFill>
                  </a:rPr>
                  <a:t>[Romano et al. 2020]</a:t>
                </a:r>
              </a:p>
              <a:p>
                <a:pPr lvl="1"/>
                <a:r>
                  <a:rPr lang="en-US" dirty="0"/>
                  <a:t>Large prediction sets because of less confident classes (tail probabilities) that cannot precisely represent the model uncertainty</a:t>
                </a:r>
              </a:p>
              <a:p>
                <a:pPr marL="0" indent="0">
                  <a:buNone/>
                </a:pPr>
                <a:endParaRPr lang="en-US" dirty="0"/>
              </a:p>
              <a:p>
                <a:endParaRPr lang="en-US" dirty="0"/>
              </a:p>
              <a:p>
                <a:r>
                  <a:rPr lang="en-US" b="1" dirty="0"/>
                  <a:t>Regularized Adaptive Prediction Sets (RAPS): </a:t>
                </a:r>
                <a:r>
                  <a:rPr lang="en-US" dirty="0"/>
                  <a:t>To relax the impact of the noisy probability estimates </a:t>
                </a:r>
                <a:r>
                  <a:rPr lang="en-US" dirty="0">
                    <a:solidFill>
                      <a:schemeClr val="accent6">
                        <a:lumMod val="50000"/>
                      </a:schemeClr>
                    </a:solidFill>
                  </a:rPr>
                  <a:t>[Angelopoulos et al. 2020]</a:t>
                </a:r>
                <a:endParaRPr lang="en-US" dirty="0"/>
              </a:p>
              <a:p>
                <a:pPr lvl="1"/>
                <a:r>
                  <a:rPr lang="en-US" dirty="0"/>
                  <a:t>Produces smaller prediction sets </a:t>
                </a:r>
              </a:p>
              <a:p>
                <a:pPr lvl="1"/>
                <a:r>
                  <a:rPr lang="en-US" dirty="0"/>
                  <a:t>Penalizing each class beyond the most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𝑟𝑒𝑔</m:t>
                        </m:r>
                      </m:sub>
                    </m:sSub>
                  </m:oMath>
                </a14:m>
                <a:r>
                  <a:rPr lang="en-US" dirty="0"/>
                  <a:t> likely classes with a constant </a:t>
                </a:r>
                <a14:m>
                  <m:oMath xmlns:m="http://schemas.openxmlformats.org/officeDocument/2006/math">
                    <m:r>
                      <a:rPr lang="en-US" i="1" dirty="0" smtClean="0">
                        <a:latin typeface="Cambria Math" panose="02040503050406030204" pitchFamily="18" charset="0"/>
                      </a:rPr>
                      <m:t>𝜆</m:t>
                    </m:r>
                  </m:oMath>
                </a14:m>
                <a:r>
                  <a:rPr lang="en-US" dirty="0"/>
                  <a:t> to discourage its inclusion in the prediction set</a:t>
                </a:r>
              </a:p>
              <a:p>
                <a:endParaRPr lang="en-US" dirty="0"/>
              </a:p>
              <a:p>
                <a:endParaRPr lang="en-US" dirty="0"/>
              </a:p>
            </p:txBody>
          </p:sp>
        </mc:Choice>
        <mc:Fallback>
          <p:sp>
            <p:nvSpPr>
              <p:cNvPr id="3" name="Content Placeholder 2">
                <a:extLst>
                  <a:ext uri="{FF2B5EF4-FFF2-40B4-BE49-F238E27FC236}">
                    <a16:creationId xmlns:a16="http://schemas.microsoft.com/office/drawing/2014/main" id="{D72788F2-71C0-4561-3C12-C03D075F3167}"/>
                  </a:ext>
                </a:extLst>
              </p:cNvPr>
              <p:cNvSpPr>
                <a:spLocks noGrp="1" noRot="1" noChangeAspect="1" noMove="1" noResize="1" noEditPoints="1" noAdjustHandles="1" noChangeArrowheads="1" noChangeShapeType="1" noTextEdit="1"/>
              </p:cNvSpPr>
              <p:nvPr>
                <p:ph idx="1"/>
              </p:nvPr>
            </p:nvSpPr>
            <p:spPr>
              <a:xfrm>
                <a:off x="609442" y="1275306"/>
                <a:ext cx="10969943" cy="4525420"/>
              </a:xfrm>
              <a:blipFill>
                <a:blip r:embed="rId2"/>
                <a:stretch>
                  <a:fillRect l="-889" t="-2019"/>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6ECAA06F-1A1D-982F-3FCA-1C3E89EC59E4}"/>
              </a:ext>
            </a:extLst>
          </p:cNvPr>
          <p:cNvSpPr>
            <a:spLocks noGrp="1"/>
          </p:cNvSpPr>
          <p:nvPr>
            <p:ph type="sldNum" sz="quarter" idx="12"/>
          </p:nvPr>
        </p:nvSpPr>
        <p:spPr/>
        <p:txBody>
          <a:bodyPr/>
          <a:lstStyle/>
          <a:p>
            <a:fld id="{7DCFCEEF-06EB-4445-B7E9-CF841A7AC1E2}" type="slidenum">
              <a:rPr lang="en-US" smtClean="0"/>
              <a:pPr/>
              <a:t>4</a:t>
            </a:fld>
            <a:r>
              <a:rPr lang="en-US"/>
              <a:t> / 13</a:t>
            </a:r>
            <a:endParaRPr lang="en-US" dirty="0"/>
          </a:p>
        </p:txBody>
      </p:sp>
      <p:sp>
        <p:nvSpPr>
          <p:cNvPr id="5" name="TextBox 4">
            <a:extLst>
              <a:ext uri="{FF2B5EF4-FFF2-40B4-BE49-F238E27FC236}">
                <a16:creationId xmlns:a16="http://schemas.microsoft.com/office/drawing/2014/main" id="{4DDE9565-6CE9-5C1E-E2EF-276EABCAD474}"/>
              </a:ext>
            </a:extLst>
          </p:cNvPr>
          <p:cNvSpPr txBox="1"/>
          <p:nvPr/>
        </p:nvSpPr>
        <p:spPr>
          <a:xfrm>
            <a:off x="463023" y="5963161"/>
            <a:ext cx="10438340" cy="461665"/>
          </a:xfrm>
          <a:prstGeom prst="rect">
            <a:avLst/>
          </a:prstGeom>
          <a:noFill/>
        </p:spPr>
        <p:txBody>
          <a:bodyPr wrap="square">
            <a:spAutoFit/>
          </a:bodyPr>
          <a:lstStyle/>
          <a:p>
            <a:r>
              <a:rPr lang="en-US" sz="1200" dirty="0">
                <a:latin typeface="Calibri Light" panose="020F0302020204030204" pitchFamily="34" charset="0"/>
                <a:cs typeface="Calibri Light" panose="020F0302020204030204" pitchFamily="34" charset="0"/>
              </a:rPr>
              <a:t>- Romano, Y., </a:t>
            </a:r>
            <a:r>
              <a:rPr lang="en-US" sz="1200" dirty="0" err="1">
                <a:latin typeface="Calibri Light" panose="020F0302020204030204" pitchFamily="34" charset="0"/>
                <a:cs typeface="Calibri Light" panose="020F0302020204030204" pitchFamily="34" charset="0"/>
              </a:rPr>
              <a:t>Sesia</a:t>
            </a:r>
            <a:r>
              <a:rPr lang="en-US" sz="1200" dirty="0">
                <a:latin typeface="Calibri Light" panose="020F0302020204030204" pitchFamily="34" charset="0"/>
                <a:cs typeface="Calibri Light" panose="020F0302020204030204" pitchFamily="34" charset="0"/>
              </a:rPr>
              <a:t>, M., &amp; </a:t>
            </a:r>
            <a:r>
              <a:rPr lang="en-US" sz="1200" dirty="0" err="1">
                <a:latin typeface="Calibri Light" panose="020F0302020204030204" pitchFamily="34" charset="0"/>
                <a:cs typeface="Calibri Light" panose="020F0302020204030204" pitchFamily="34" charset="0"/>
              </a:rPr>
              <a:t>Candes</a:t>
            </a:r>
            <a:r>
              <a:rPr lang="en-US" sz="1200" dirty="0">
                <a:latin typeface="Calibri Light" panose="020F0302020204030204" pitchFamily="34" charset="0"/>
                <a:cs typeface="Calibri Light" panose="020F0302020204030204" pitchFamily="34" charset="0"/>
              </a:rPr>
              <a:t>, E. (2020). Classification with valid and adaptive coverage. Advances in </a:t>
            </a:r>
            <a:r>
              <a:rPr lang="en-US" sz="1200" dirty="0" err="1">
                <a:latin typeface="Calibri Light" panose="020F0302020204030204" pitchFamily="34" charset="0"/>
                <a:cs typeface="Calibri Light" panose="020F0302020204030204" pitchFamily="34" charset="0"/>
              </a:rPr>
              <a:t>Neurips</a:t>
            </a:r>
            <a:r>
              <a:rPr lang="en-US" sz="1200" dirty="0">
                <a:latin typeface="Calibri Light" panose="020F0302020204030204" pitchFamily="34" charset="0"/>
                <a:cs typeface="Calibri Light" panose="020F0302020204030204" pitchFamily="34" charset="0"/>
              </a:rPr>
              <a:t>, 33, 3581-3591.</a:t>
            </a:r>
          </a:p>
          <a:p>
            <a:r>
              <a:rPr lang="en-US" sz="1200" dirty="0">
                <a:latin typeface="Calibri Light" panose="020F0302020204030204" pitchFamily="34" charset="0"/>
                <a:cs typeface="Calibri Light" panose="020F0302020204030204" pitchFamily="34" charset="0"/>
              </a:rPr>
              <a:t>- Angelopoulos, A.; Bates, S.; Malik, J.; and Jordan, M. I. 2020. Uncertainty sets for image classifiers using conformal prediction. </a:t>
            </a:r>
            <a:r>
              <a:rPr lang="en-US" sz="1200" dirty="0" err="1">
                <a:latin typeface="Calibri Light" panose="020F0302020204030204" pitchFamily="34" charset="0"/>
                <a:cs typeface="Calibri Light" panose="020F0302020204030204" pitchFamily="34" charset="0"/>
              </a:rPr>
              <a:t>arXiv</a:t>
            </a:r>
            <a:r>
              <a:rPr lang="en-US" sz="1200" dirty="0">
                <a:latin typeface="Calibri Light" panose="020F0302020204030204" pitchFamily="34" charset="0"/>
                <a:cs typeface="Calibri Light" panose="020F0302020204030204" pitchFamily="34" charset="0"/>
              </a:rPr>
              <a:t> preprint arXiv:2009.14193.</a:t>
            </a:r>
          </a:p>
        </p:txBody>
      </p:sp>
    </p:spTree>
    <p:extLst>
      <p:ext uri="{BB962C8B-B14F-4D97-AF65-F5344CB8AC3E}">
        <p14:creationId xmlns:p14="http://schemas.microsoft.com/office/powerpoint/2010/main" val="2765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3DE5A-910E-F9F3-28CF-019AF3F2A99F}"/>
              </a:ext>
            </a:extLst>
          </p:cNvPr>
          <p:cNvSpPr>
            <a:spLocks noGrp="1"/>
          </p:cNvSpPr>
          <p:nvPr>
            <p:ph type="title"/>
          </p:nvPr>
        </p:nvSpPr>
        <p:spPr/>
        <p:txBody>
          <a:bodyPr/>
          <a:lstStyle/>
          <a:p>
            <a:r>
              <a:rPr lang="en-CA" dirty="0"/>
              <a:t>Research Contributions</a:t>
            </a:r>
          </a:p>
        </p:txBody>
      </p:sp>
      <p:sp>
        <p:nvSpPr>
          <p:cNvPr id="3" name="Content Placeholder 2">
            <a:extLst>
              <a:ext uri="{FF2B5EF4-FFF2-40B4-BE49-F238E27FC236}">
                <a16:creationId xmlns:a16="http://schemas.microsoft.com/office/drawing/2014/main" id="{71B8F4D3-A12C-EC78-7FCA-B98FEC49B7EC}"/>
              </a:ext>
            </a:extLst>
          </p:cNvPr>
          <p:cNvSpPr>
            <a:spLocks noGrp="1"/>
          </p:cNvSpPr>
          <p:nvPr>
            <p:ph idx="1"/>
          </p:nvPr>
        </p:nvSpPr>
        <p:spPr/>
        <p:txBody>
          <a:bodyPr>
            <a:normAutofit/>
          </a:bodyPr>
          <a:lstStyle/>
          <a:p>
            <a:endParaRPr lang="en-CA" sz="2400" dirty="0">
              <a:latin typeface="Calibri Light" panose="020F0302020204030204" pitchFamily="34" charset="0"/>
              <a:cs typeface="Calibri Light" panose="020F0302020204030204" pitchFamily="34" charset="0"/>
            </a:endParaRPr>
          </a:p>
          <a:p>
            <a:r>
              <a:rPr lang="en-CA" sz="2400" dirty="0">
                <a:latin typeface="Calibri Light" panose="020F0302020204030204" pitchFamily="34" charset="0"/>
                <a:cs typeface="Calibri Light" panose="020F0302020204030204" pitchFamily="34" charset="0"/>
              </a:rPr>
              <a:t>P</a:t>
            </a:r>
            <a:r>
              <a:rPr lang="en-US" sz="2400" dirty="0">
                <a:latin typeface="Calibri Light" panose="020F0302020204030204" pitchFamily="34" charset="0"/>
                <a:cs typeface="Calibri Light" panose="020F0302020204030204" pitchFamily="34" charset="0"/>
              </a:rPr>
              <a:t>roposing the new concept of </a:t>
            </a:r>
            <a:r>
              <a:rPr lang="en-US" sz="2400" b="1" dirty="0">
                <a:latin typeface="Calibri Light" panose="020F0302020204030204" pitchFamily="34" charset="0"/>
                <a:cs typeface="Calibri Light" panose="020F0302020204030204" pitchFamily="34" charset="0"/>
              </a:rPr>
              <a:t>Evidential Conformal Prediction (ECP) </a:t>
            </a:r>
            <a:r>
              <a:rPr lang="en-US" sz="2400" dirty="0">
                <a:latin typeface="Calibri Light" panose="020F0302020204030204" pitchFamily="34" charset="0"/>
                <a:cs typeface="Calibri Light" panose="020F0302020204030204" pitchFamily="34" charset="0"/>
              </a:rPr>
              <a:t>to represent model uncertainty</a:t>
            </a:r>
          </a:p>
          <a:p>
            <a:pPr lvl="1"/>
            <a:r>
              <a:rPr lang="en-US" sz="2000" dirty="0">
                <a:latin typeface="Calibri Light" panose="020F0302020204030204" pitchFamily="34" charset="0"/>
                <a:cs typeface="Calibri Light" panose="020F0302020204030204" pitchFamily="34" charset="0"/>
              </a:rPr>
              <a:t>By generating </a:t>
            </a:r>
            <a:r>
              <a:rPr lang="en-US" sz="2000" b="1" dirty="0">
                <a:solidFill>
                  <a:srgbClr val="C00000"/>
                </a:solidFill>
                <a:latin typeface="Calibri Light" panose="020F0302020204030204" pitchFamily="34" charset="0"/>
                <a:cs typeface="Calibri Light" panose="020F0302020204030204" pitchFamily="34" charset="0"/>
              </a:rPr>
              <a:t>small</a:t>
            </a:r>
            <a:r>
              <a:rPr lang="en-US" sz="2000" dirty="0">
                <a:latin typeface="Calibri Light" panose="020F0302020204030204" pitchFamily="34" charset="0"/>
                <a:cs typeface="Calibri Light" panose="020F0302020204030204" pitchFamily="34" charset="0"/>
              </a:rPr>
              <a:t> and </a:t>
            </a:r>
            <a:r>
              <a:rPr lang="en-US" sz="2000" b="1" dirty="0">
                <a:solidFill>
                  <a:srgbClr val="C00000"/>
                </a:solidFill>
                <a:latin typeface="Calibri Light" panose="020F0302020204030204" pitchFamily="34" charset="0"/>
                <a:cs typeface="Calibri Light" panose="020F0302020204030204" pitchFamily="34" charset="0"/>
              </a:rPr>
              <a:t>adaptive</a:t>
            </a:r>
            <a:r>
              <a:rPr lang="en-US" sz="2000" dirty="0">
                <a:latin typeface="Calibri Light" panose="020F0302020204030204" pitchFamily="34" charset="0"/>
                <a:cs typeface="Calibri Light" panose="020F0302020204030204" pitchFamily="34" charset="0"/>
              </a:rPr>
              <a:t> prediction sets</a:t>
            </a:r>
          </a:p>
          <a:p>
            <a:endParaRPr lang="it-IT" sz="2400" dirty="0">
              <a:latin typeface="Calibri Light" panose="020F0302020204030204" pitchFamily="34" charset="0"/>
              <a:cs typeface="Calibri Light" panose="020F0302020204030204" pitchFamily="34" charset="0"/>
            </a:endParaRPr>
          </a:p>
          <a:p>
            <a:endParaRPr lang="it-IT" sz="2400" dirty="0">
              <a:latin typeface="Calibri Light" panose="020F0302020204030204" pitchFamily="34" charset="0"/>
              <a:cs typeface="Calibri Light" panose="020F0302020204030204" pitchFamily="34" charset="0"/>
            </a:endParaRPr>
          </a:p>
          <a:p>
            <a:r>
              <a:rPr lang="it-IT" sz="2400" dirty="0">
                <a:latin typeface="Calibri Light" panose="020F0302020204030204" pitchFamily="34" charset="0"/>
                <a:cs typeface="Calibri Light" panose="020F0302020204030204" pitchFamily="34" charset="0"/>
              </a:rPr>
              <a:t>Devising a novel </a:t>
            </a:r>
            <a:r>
              <a:rPr lang="it-IT" sz="2400" b="1" dirty="0">
                <a:solidFill>
                  <a:srgbClr val="C00000"/>
                </a:solidFill>
                <a:latin typeface="Calibri Light" panose="020F0302020204030204" pitchFamily="34" charset="0"/>
                <a:cs typeface="Calibri Light" panose="020F0302020204030204" pitchFamily="34" charset="0"/>
              </a:rPr>
              <a:t>evidential non-conformity score </a:t>
            </a:r>
            <a:r>
              <a:rPr lang="it-IT" sz="2400" dirty="0">
                <a:latin typeface="Calibri Light" panose="020F0302020204030204" pitchFamily="34" charset="0"/>
                <a:cs typeface="Calibri Light" panose="020F0302020204030204" pitchFamily="34" charset="0"/>
              </a:rPr>
              <a:t>using </a:t>
            </a:r>
            <a:r>
              <a:rPr lang="it-IT" sz="2400" dirty="0" err="1">
                <a:solidFill>
                  <a:schemeClr val="tx1"/>
                </a:solidFill>
                <a:latin typeface="Calibri Light" panose="020F0302020204030204" pitchFamily="34" charset="0"/>
                <a:cs typeface="Calibri Light" panose="020F0302020204030204" pitchFamily="34" charset="0"/>
              </a:rPr>
              <a:t>evidential</a:t>
            </a:r>
            <a:r>
              <a:rPr lang="it-IT" sz="2400" dirty="0">
                <a:solidFill>
                  <a:schemeClr val="tx1"/>
                </a:solidFill>
                <a:latin typeface="Calibri Light" panose="020F0302020204030204" pitchFamily="34" charset="0"/>
                <a:cs typeface="Calibri Light" panose="020F0302020204030204" pitchFamily="34" charset="0"/>
              </a:rPr>
              <a:t> </a:t>
            </a:r>
            <a:r>
              <a:rPr lang="it-IT" sz="2400" dirty="0" err="1">
                <a:solidFill>
                  <a:schemeClr val="tx1"/>
                </a:solidFill>
                <a:latin typeface="Calibri Light" panose="020F0302020204030204" pitchFamily="34" charset="0"/>
                <a:cs typeface="Calibri Light" panose="020F0302020204030204" pitchFamily="34" charset="0"/>
              </a:rPr>
              <a:t>properties</a:t>
            </a:r>
            <a:endParaRPr lang="it-IT" sz="2400" dirty="0">
              <a:solidFill>
                <a:schemeClr val="tx1"/>
              </a:solidFill>
              <a:latin typeface="Calibri Light" panose="020F0302020204030204" pitchFamily="34" charset="0"/>
              <a:cs typeface="Calibri Light" panose="020F0302020204030204" pitchFamily="34" charset="0"/>
            </a:endParaRPr>
          </a:p>
          <a:p>
            <a:pPr lvl="1"/>
            <a:r>
              <a:rPr lang="it-IT" sz="2000" dirty="0" err="1">
                <a:solidFill>
                  <a:schemeClr val="tx1"/>
                </a:solidFill>
                <a:latin typeface="Calibri Light" panose="020F0302020204030204" pitchFamily="34" charset="0"/>
                <a:cs typeface="Calibri Light" panose="020F0302020204030204" pitchFamily="34" charset="0"/>
              </a:rPr>
              <a:t>Uncertainty</a:t>
            </a:r>
            <a:r>
              <a:rPr lang="it-IT" sz="2000" dirty="0">
                <a:solidFill>
                  <a:schemeClr val="tx1"/>
                </a:solidFill>
                <a:latin typeface="Calibri Light" panose="020F0302020204030204" pitchFamily="34" charset="0"/>
                <a:cs typeface="Calibri Light" panose="020F0302020204030204" pitchFamily="34" charset="0"/>
              </a:rPr>
              <a:t> </a:t>
            </a:r>
            <a:r>
              <a:rPr lang="it-IT" sz="2000" dirty="0" err="1">
                <a:solidFill>
                  <a:schemeClr val="tx1"/>
                </a:solidFill>
                <a:latin typeface="Calibri Light" panose="020F0302020204030204" pitchFamily="34" charset="0"/>
                <a:cs typeface="Calibri Light" panose="020F0302020204030204" pitchFamily="34" charset="0"/>
              </a:rPr>
              <a:t>surprisal</a:t>
            </a:r>
            <a:endParaRPr lang="it-IT" sz="2000" dirty="0">
              <a:solidFill>
                <a:schemeClr val="tx1"/>
              </a:solidFill>
              <a:latin typeface="Calibri Light" panose="020F0302020204030204" pitchFamily="34" charset="0"/>
              <a:cs typeface="Calibri Light" panose="020F0302020204030204" pitchFamily="34" charset="0"/>
            </a:endParaRPr>
          </a:p>
          <a:p>
            <a:pPr lvl="1"/>
            <a:r>
              <a:rPr lang="it-IT" sz="2000" dirty="0" err="1">
                <a:solidFill>
                  <a:schemeClr val="tx1"/>
                </a:solidFill>
                <a:latin typeface="Calibri Light" panose="020F0302020204030204" pitchFamily="34" charset="0"/>
                <a:cs typeface="Calibri Light" panose="020F0302020204030204" pitchFamily="34" charset="0"/>
              </a:rPr>
              <a:t>Expected</a:t>
            </a:r>
            <a:r>
              <a:rPr lang="it-IT" sz="2000" dirty="0">
                <a:solidFill>
                  <a:schemeClr val="tx1"/>
                </a:solidFill>
                <a:latin typeface="Calibri Light" panose="020F0302020204030204" pitchFamily="34" charset="0"/>
                <a:cs typeface="Calibri Light" panose="020F0302020204030204" pitchFamily="34" charset="0"/>
              </a:rPr>
              <a:t> utility</a:t>
            </a:r>
          </a:p>
          <a:p>
            <a:pPr lvl="1"/>
            <a:endParaRPr lang="it-IT" sz="2000" dirty="0">
              <a:solidFill>
                <a:schemeClr val="tx1"/>
              </a:solidFill>
              <a:latin typeface="Calibri Light" panose="020F0302020204030204" pitchFamily="34" charset="0"/>
              <a:cs typeface="Calibri Light" panose="020F0302020204030204" pitchFamily="34" charset="0"/>
            </a:endParaRPr>
          </a:p>
        </p:txBody>
      </p:sp>
      <p:sp>
        <p:nvSpPr>
          <p:cNvPr id="11" name="Slide Number Placeholder 10">
            <a:extLst>
              <a:ext uri="{FF2B5EF4-FFF2-40B4-BE49-F238E27FC236}">
                <a16:creationId xmlns:a16="http://schemas.microsoft.com/office/drawing/2014/main" id="{D80D53E2-44C1-17C7-8A61-B872520A7276}"/>
              </a:ext>
            </a:extLst>
          </p:cNvPr>
          <p:cNvSpPr>
            <a:spLocks noGrp="1"/>
          </p:cNvSpPr>
          <p:nvPr>
            <p:ph type="sldNum" sz="quarter" idx="12"/>
          </p:nvPr>
        </p:nvSpPr>
        <p:spPr/>
        <p:txBody>
          <a:bodyPr/>
          <a:lstStyle/>
          <a:p>
            <a:fld id="{7DCFCEEF-06EB-4445-B7E9-CF841A7AC1E2}" type="slidenum">
              <a:rPr lang="en-US" smtClean="0"/>
              <a:pPr/>
              <a:t>5</a:t>
            </a:fld>
            <a:r>
              <a:rPr lang="en-US" dirty="0"/>
              <a:t> / 13</a:t>
            </a:r>
          </a:p>
        </p:txBody>
      </p:sp>
    </p:spTree>
    <p:extLst>
      <p:ext uri="{BB962C8B-B14F-4D97-AF65-F5344CB8AC3E}">
        <p14:creationId xmlns:p14="http://schemas.microsoft.com/office/powerpoint/2010/main" val="3330351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8F9D-E961-5BB9-0CA5-914C0F4F2FEF}"/>
              </a:ext>
            </a:extLst>
          </p:cNvPr>
          <p:cNvSpPr>
            <a:spLocks noGrp="1"/>
          </p:cNvSpPr>
          <p:nvPr>
            <p:ph type="title"/>
          </p:nvPr>
        </p:nvSpPr>
        <p:spPr/>
        <p:txBody>
          <a:bodyPr/>
          <a:lstStyle/>
          <a:p>
            <a:r>
              <a:rPr lang="en-US" sz="3200" b="0" i="0" u="none" strike="noStrike" dirty="0">
                <a:latin typeface="+mj-lt"/>
              </a:rPr>
              <a:t>Evidential Conformal Prediction (ECP)</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95F310A-87D1-C14C-9263-DC2A866F27A9}"/>
                  </a:ext>
                </a:extLst>
              </p:cNvPr>
              <p:cNvSpPr>
                <a:spLocks noGrp="1"/>
              </p:cNvSpPr>
              <p:nvPr>
                <p:ph idx="1"/>
              </p:nvPr>
            </p:nvSpPr>
            <p:spPr>
              <a:xfrm>
                <a:off x="609442" y="1275306"/>
                <a:ext cx="8584003" cy="5445396"/>
              </a:xfrm>
            </p:spPr>
            <p:txBody>
              <a:bodyPr>
                <a:normAutofit fontScale="70000" lnSpcReduction="20000"/>
              </a:bodyPr>
              <a:lstStyle/>
              <a:p>
                <a:pPr marL="0" indent="0">
                  <a:buNone/>
                </a:pPr>
                <a:r>
                  <a:rPr lang="en-US" b="1" dirty="0">
                    <a:solidFill>
                      <a:srgbClr val="C00000"/>
                    </a:solidFill>
                  </a:rPr>
                  <a:t>Goal: </a:t>
                </a:r>
                <a:r>
                  <a:rPr lang="en-US" dirty="0"/>
                  <a:t>Use evidence from all classes to define the heuristic notion of uncertainty</a:t>
                </a:r>
              </a:p>
              <a:p>
                <a:endParaRPr lang="en-US" dirty="0"/>
              </a:p>
              <a:p>
                <a:r>
                  <a:rPr lang="en-US" dirty="0"/>
                  <a:t>Generate evidence from logit values 				  </a:t>
                </a:r>
              </a:p>
              <a:p>
                <a:endParaRPr lang="en-US" dirty="0"/>
              </a:p>
              <a:p>
                <a:r>
                  <a:rPr lang="en-US" dirty="0"/>
                  <a:t>Form a Dirichlet Distribution with parameters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𝛼</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𝛼</m:t>
                        </m:r>
                      </m:e>
                      <m:sub>
                        <m:r>
                          <a:rPr lang="en-US" i="1" dirty="0" smtClean="0">
                            <a:latin typeface="Cambria Math" panose="02040503050406030204" pitchFamily="18" charset="0"/>
                          </a:rPr>
                          <m:t>𝐾</m:t>
                        </m:r>
                      </m:sub>
                    </m:sSub>
                    <m:r>
                      <a:rPr lang="en-US" i="1" dirty="0" smtClean="0">
                        <a:latin typeface="Cambria Math" panose="02040503050406030204" pitchFamily="18" charset="0"/>
                      </a:rPr>
                      <m:t>∈</m:t>
                    </m:r>
                    <m:r>
                      <a:rPr lang="en-US" i="1" dirty="0" smtClean="0">
                        <a:latin typeface="Cambria Math" panose="02040503050406030204" pitchFamily="18" charset="0"/>
                      </a:rPr>
                      <m:t>𝜶</m:t>
                    </m:r>
                    <m:r>
                      <a:rPr lang="en-US" i="1" dirty="0" smtClean="0">
                        <a:latin typeface="Cambria Math" panose="02040503050406030204" pitchFamily="18" charset="0"/>
                      </a:rPr>
                      <m:t> </m:t>
                    </m:r>
                  </m:oMath>
                </a14:m>
                <a:endParaRPr lang="en-US" dirty="0"/>
              </a:p>
              <a:p>
                <a:pPr marL="0" indent="0">
                  <a:buNone/>
                </a:pPr>
                <a:endParaRPr lang="en-US" dirty="0"/>
              </a:p>
              <a:p>
                <a:endParaRPr lang="en-US" dirty="0"/>
              </a:p>
              <a:p>
                <a:r>
                  <a:rPr lang="en-US" dirty="0"/>
                  <a:t>Generate predictive probability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𝑝</m:t>
                        </m:r>
                      </m:e>
                      <m:sub>
                        <m:r>
                          <a:rPr lang="en-US" i="1" dirty="0" smtClean="0">
                            <a:latin typeface="Cambria Math" panose="02040503050406030204" pitchFamily="18" charset="0"/>
                          </a:rPr>
                          <m:t>𝑘</m:t>
                        </m:r>
                      </m:sub>
                    </m:sSub>
                    <m:r>
                      <a:rPr lang="en-US" i="1" dirty="0" smtClean="0">
                        <a:latin typeface="Cambria Math" panose="02040503050406030204" pitchFamily="18" charset="0"/>
                      </a:rPr>
                      <m:t>∈</m:t>
                    </m:r>
                    <m:r>
                      <a:rPr lang="en-US" i="1" dirty="0" err="1">
                        <a:latin typeface="Cambria Math" panose="02040503050406030204" pitchFamily="18" charset="0"/>
                      </a:rPr>
                      <m:t>ℙ</m:t>
                    </m:r>
                    <m:r>
                      <a:rPr lang="en-US" i="1" dirty="0">
                        <a:latin typeface="Cambria Math" panose="02040503050406030204" pitchFamily="18" charset="0"/>
                      </a:rPr>
                      <m:t> </m:t>
                    </m:r>
                  </m:oMath>
                </a14:m>
                <a:r>
                  <a:rPr lang="en-US" dirty="0"/>
                  <a:t>associated with the label 𝑘</a:t>
                </a:r>
              </a:p>
              <a:p>
                <a:endParaRPr lang="en-US" dirty="0"/>
              </a:p>
              <a:p>
                <a:pPr marL="0" indent="0">
                  <a:buNone/>
                </a:pPr>
                <a:endParaRPr lang="en-US" dirty="0"/>
              </a:p>
              <a:p>
                <a:endParaRPr lang="en-US" dirty="0"/>
              </a:p>
              <a:p>
                <a:r>
                  <a:rPr lang="en-US" dirty="0"/>
                  <a:t>Assign Belief masses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i="1" dirty="0" smtClean="0">
                            <a:latin typeface="Cambria Math" panose="02040503050406030204" pitchFamily="18" charset="0"/>
                          </a:rPr>
                          <m:t>𝐾</m:t>
                        </m:r>
                      </m:sub>
                    </m:sSub>
                    <m:r>
                      <a:rPr lang="en-US" i="1" dirty="0" smtClean="0">
                        <a:latin typeface="Cambria Math" panose="02040503050406030204" pitchFamily="18" charset="0"/>
                      </a:rPr>
                      <m:t> </m:t>
                    </m:r>
                  </m:oMath>
                </a14:m>
                <a:r>
                  <a:rPr lang="en-US" dirty="0"/>
                  <a:t>to all labels</a:t>
                </a:r>
              </a:p>
              <a:p>
                <a:endParaRPr lang="en-US" dirty="0"/>
              </a:p>
              <a:p>
                <a:pPr marL="0" indent="0">
                  <a:buNone/>
                </a:pPr>
                <a:endParaRPr lang="en-US" b="1" dirty="0">
                  <a:solidFill>
                    <a:srgbClr val="C00000"/>
                  </a:solidFill>
                </a:endParaRPr>
              </a:p>
              <a:p>
                <a:pPr marL="0" indent="0">
                  <a:buNone/>
                </a:pPr>
                <a:endParaRPr lang="en-US" b="1" dirty="0">
                  <a:solidFill>
                    <a:srgbClr val="C00000"/>
                  </a:solidFill>
                </a:endParaRPr>
              </a:p>
              <a:p>
                <a:pPr marL="0" indent="0">
                  <a:buNone/>
                </a:pPr>
                <a:r>
                  <a:rPr lang="en-US" b="1" dirty="0">
                    <a:solidFill>
                      <a:srgbClr val="C00000"/>
                    </a:solidFill>
                  </a:rPr>
                  <a:t>Focal uncertainty </a:t>
                </a:r>
                <a:r>
                  <a:rPr lang="en-US" dirty="0"/>
                  <a:t>of each label 𝑘: a heuristic notion of uncertainty </a:t>
                </a:r>
              </a:p>
              <a:p>
                <a:endParaRPr lang="en-US" dirty="0"/>
              </a:p>
              <a:p>
                <a:endParaRPr lang="en-US" dirty="0"/>
              </a:p>
            </p:txBody>
          </p:sp>
        </mc:Choice>
        <mc:Fallback>
          <p:sp>
            <p:nvSpPr>
              <p:cNvPr id="3" name="Content Placeholder 2">
                <a:extLst>
                  <a:ext uri="{FF2B5EF4-FFF2-40B4-BE49-F238E27FC236}">
                    <a16:creationId xmlns:a16="http://schemas.microsoft.com/office/drawing/2014/main" id="{A95F310A-87D1-C14C-9263-DC2A866F27A9}"/>
                  </a:ext>
                </a:extLst>
              </p:cNvPr>
              <p:cNvSpPr>
                <a:spLocks noGrp="1" noRot="1" noChangeAspect="1" noMove="1" noResize="1" noEditPoints="1" noAdjustHandles="1" noChangeArrowheads="1" noChangeShapeType="1" noTextEdit="1"/>
              </p:cNvSpPr>
              <p:nvPr>
                <p:ph idx="1"/>
              </p:nvPr>
            </p:nvSpPr>
            <p:spPr>
              <a:xfrm>
                <a:off x="609442" y="1275306"/>
                <a:ext cx="8584003" cy="5445396"/>
              </a:xfrm>
              <a:blipFill>
                <a:blip r:embed="rId2"/>
                <a:stretch>
                  <a:fillRect l="-781" t="-156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893EC63A-A7C4-00B3-FED9-681753FD17E2}"/>
              </a:ext>
            </a:extLst>
          </p:cNvPr>
          <p:cNvSpPr>
            <a:spLocks noGrp="1"/>
          </p:cNvSpPr>
          <p:nvPr>
            <p:ph type="sldNum" sz="quarter" idx="12"/>
          </p:nvPr>
        </p:nvSpPr>
        <p:spPr/>
        <p:txBody>
          <a:bodyPr/>
          <a:lstStyle/>
          <a:p>
            <a:fld id="{7DCFCEEF-06EB-4445-B7E9-CF841A7AC1E2}" type="slidenum">
              <a:rPr lang="en-US" smtClean="0"/>
              <a:pPr/>
              <a:t>6</a:t>
            </a:fld>
            <a:r>
              <a:rPr lang="en-US" dirty="0"/>
              <a:t> / 13</a:t>
            </a:r>
          </a:p>
        </p:txBody>
      </p:sp>
      <p:pic>
        <p:nvPicPr>
          <p:cNvPr id="5" name="Picture 4" descr="A screenshot of a black background with white dots&#10;&#10;Description automatically generated">
            <a:extLst>
              <a:ext uri="{FF2B5EF4-FFF2-40B4-BE49-F238E27FC236}">
                <a16:creationId xmlns:a16="http://schemas.microsoft.com/office/drawing/2014/main" id="{10289A1D-FC82-90CA-0733-A5354B0B2A34}"/>
              </a:ext>
            </a:extLst>
          </p:cNvPr>
          <p:cNvPicPr>
            <a:picLocks noChangeAspect="1"/>
          </p:cNvPicPr>
          <p:nvPr/>
        </p:nvPicPr>
        <p:blipFill rotWithShape="1">
          <a:blip r:embed="rId3"/>
          <a:srcRect l="5098" t="2874" b="4651"/>
          <a:stretch/>
        </p:blipFill>
        <p:spPr>
          <a:xfrm>
            <a:off x="8983449" y="1392106"/>
            <a:ext cx="3008539" cy="2282226"/>
          </a:xfrm>
          <a:prstGeom prst="rect">
            <a:avLst/>
          </a:prstGeom>
        </p:spPr>
      </p:pic>
      <p:pic>
        <p:nvPicPr>
          <p:cNvPr id="6" name="Picture 5" descr="A group of circles with letters and numbers on them&#10;&#10;Description automatically generated">
            <a:extLst>
              <a:ext uri="{FF2B5EF4-FFF2-40B4-BE49-F238E27FC236}">
                <a16:creationId xmlns:a16="http://schemas.microsoft.com/office/drawing/2014/main" id="{75F5C25F-02F4-A0EC-1880-37AA4F33A8DA}"/>
              </a:ext>
            </a:extLst>
          </p:cNvPr>
          <p:cNvPicPr>
            <a:picLocks noChangeAspect="1"/>
          </p:cNvPicPr>
          <p:nvPr/>
        </p:nvPicPr>
        <p:blipFill rotWithShape="1">
          <a:blip r:embed="rId4"/>
          <a:srcRect l="5826" r="3456"/>
          <a:stretch/>
        </p:blipFill>
        <p:spPr>
          <a:xfrm>
            <a:off x="7811221" y="3757625"/>
            <a:ext cx="4245239" cy="2173910"/>
          </a:xfrm>
          <a:prstGeom prst="rect">
            <a:avLst/>
          </a:prstGeom>
        </p:spPr>
      </p:pic>
      <p:sp>
        <p:nvSpPr>
          <p:cNvPr id="7" name="Rectangle: Rounded Corners 3">
            <a:extLst>
              <a:ext uri="{FF2B5EF4-FFF2-40B4-BE49-F238E27FC236}">
                <a16:creationId xmlns:a16="http://schemas.microsoft.com/office/drawing/2014/main" id="{3646E60F-FA50-311B-978C-2962A1A3AF53}"/>
              </a:ext>
            </a:extLst>
          </p:cNvPr>
          <p:cNvSpPr/>
          <p:nvPr/>
        </p:nvSpPr>
        <p:spPr>
          <a:xfrm>
            <a:off x="7783374" y="3816133"/>
            <a:ext cx="1540735" cy="2050862"/>
          </a:xfrm>
          <a:prstGeom prst="roundRect">
            <a:avLst/>
          </a:prstGeom>
          <a:noFill/>
          <a:ln w="19050">
            <a:solidFill>
              <a:srgbClr val="FF0000"/>
            </a:solidFill>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
        <p:nvSpPr>
          <p:cNvPr id="8" name="Rectangle: Rounded Corners 4">
            <a:extLst>
              <a:ext uri="{FF2B5EF4-FFF2-40B4-BE49-F238E27FC236}">
                <a16:creationId xmlns:a16="http://schemas.microsoft.com/office/drawing/2014/main" id="{419A1129-A2F5-D21B-94AC-D505B4D8F348}"/>
              </a:ext>
            </a:extLst>
          </p:cNvPr>
          <p:cNvSpPr/>
          <p:nvPr/>
        </p:nvSpPr>
        <p:spPr>
          <a:xfrm>
            <a:off x="9893896" y="3826517"/>
            <a:ext cx="1023123" cy="2044833"/>
          </a:xfrm>
          <a:prstGeom prst="roundRect">
            <a:avLst/>
          </a:prstGeom>
          <a:noFill/>
          <a:ln w="19050">
            <a:solidFill>
              <a:srgbClr val="FF0000"/>
            </a:solidFill>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
        <p:nvSpPr>
          <p:cNvPr id="9" name="Rectangle: Rounded Corners 5">
            <a:extLst>
              <a:ext uri="{FF2B5EF4-FFF2-40B4-BE49-F238E27FC236}">
                <a16:creationId xmlns:a16="http://schemas.microsoft.com/office/drawing/2014/main" id="{D2EE88AE-C50A-30C4-C635-5BB889D6426B}"/>
              </a:ext>
            </a:extLst>
          </p:cNvPr>
          <p:cNvSpPr/>
          <p:nvPr/>
        </p:nvSpPr>
        <p:spPr>
          <a:xfrm>
            <a:off x="10719148" y="3822162"/>
            <a:ext cx="1305200" cy="2044833"/>
          </a:xfrm>
          <a:prstGeom prst="roundRect">
            <a:avLst/>
          </a:prstGeom>
          <a:noFill/>
          <a:ln w="19050">
            <a:solidFill>
              <a:srgbClr val="FF0000"/>
            </a:solidFill>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
        <p:nvSpPr>
          <p:cNvPr id="10" name="Rectangle: Rounded Corners 6">
            <a:extLst>
              <a:ext uri="{FF2B5EF4-FFF2-40B4-BE49-F238E27FC236}">
                <a16:creationId xmlns:a16="http://schemas.microsoft.com/office/drawing/2014/main" id="{BED977E9-E292-590D-C6D8-4B0DD952FFED}"/>
              </a:ext>
            </a:extLst>
          </p:cNvPr>
          <p:cNvSpPr/>
          <p:nvPr/>
        </p:nvSpPr>
        <p:spPr>
          <a:xfrm>
            <a:off x="8615128" y="3821035"/>
            <a:ext cx="1271645" cy="2044833"/>
          </a:xfrm>
          <a:prstGeom prst="roundRect">
            <a:avLst/>
          </a:prstGeom>
          <a:noFill/>
          <a:ln w="19050">
            <a:solidFill>
              <a:srgbClr val="FF0000"/>
            </a:solidFill>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616E253-4D40-EA1A-F931-9B77A19CBD15}"/>
                  </a:ext>
                </a:extLst>
              </p:cNvPr>
              <p:cNvSpPr txBox="1"/>
              <p:nvPr/>
            </p:nvSpPr>
            <p:spPr>
              <a:xfrm>
                <a:off x="4239628" y="3903461"/>
                <a:ext cx="2735579" cy="6136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CA"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𝔼</m:t>
                              </m:r>
                            </m:e>
                            <m:sub>
                              <m:r>
                                <a:rPr lang="en-CA" b="0" i="1" smtClean="0">
                                  <a:latin typeface="Cambria Math" panose="02040503050406030204" pitchFamily="18" charset="0"/>
                                  <a:ea typeface="Cambria Math" panose="02040503050406030204" pitchFamily="18" charset="0"/>
                                </a:rPr>
                                <m:t>𝐷𝑖𝑟</m:t>
                              </m:r>
                              <m:r>
                                <a:rPr lang="en-CA" b="0"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𝒄</m:t>
                              </m:r>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𝜶</m:t>
                              </m:r>
                              <m:r>
                                <a:rPr lang="en-CA" b="0" i="1" smtClean="0">
                                  <a:latin typeface="Cambria Math" panose="02040503050406030204" pitchFamily="18" charset="0"/>
                                  <a:ea typeface="Cambria Math" panose="02040503050406030204" pitchFamily="18" charset="0"/>
                                </a:rPr>
                                <m:t>)</m:t>
                              </m:r>
                            </m:sub>
                          </m:sSub>
                          <m:d>
                            <m:dPr>
                              <m:begChr m:val="["/>
                              <m:endChr m:val="]"/>
                              <m:ctrlPr>
                                <a:rPr lang="en-CA" b="0" i="1" smtClean="0">
                                  <a:latin typeface="Cambria Math" panose="02040503050406030204" pitchFamily="18" charset="0"/>
                                  <a:ea typeface="Cambria Math" panose="02040503050406030204" pitchFamily="18" charset="0"/>
                                </a:rPr>
                              </m:ctrlPr>
                            </m:dPr>
                            <m:e>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𝑐</m:t>
                                  </m:r>
                                </m:e>
                                <m:sub>
                                  <m:r>
                                    <a:rPr lang="en-CA" b="0" i="1" smtClean="0">
                                      <a:latin typeface="Cambria Math" panose="02040503050406030204" pitchFamily="18" charset="0"/>
                                      <a:ea typeface="Cambria Math" panose="02040503050406030204" pitchFamily="18" charset="0"/>
                                    </a:rPr>
                                    <m:t>𝑘</m:t>
                                  </m:r>
                                </m:sub>
                              </m:sSub>
                            </m:e>
                          </m:d>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𝑝</m:t>
                          </m:r>
                        </m:e>
                        <m:sub>
                          <m:r>
                            <a:rPr lang="en-CA" b="0" i="1" smtClean="0">
                              <a:latin typeface="Cambria Math" panose="02040503050406030204" pitchFamily="18" charset="0"/>
                            </a:rPr>
                            <m:t>𝑘</m:t>
                          </m:r>
                        </m:sub>
                      </m:sSub>
                      <m:r>
                        <a:rPr lang="en-CA" b="0" i="1" smtClean="0">
                          <a:latin typeface="Cambria Math" panose="02040503050406030204" pitchFamily="18" charset="0"/>
                        </a:rPr>
                        <m:t>=</m:t>
                      </m:r>
                      <m:f>
                        <m:fPr>
                          <m:ctrlPr>
                            <a:rPr lang="en-CA" b="0" i="1" smtClean="0">
                              <a:latin typeface="Cambria Math" panose="02040503050406030204" pitchFamily="18" charset="0"/>
                            </a:rPr>
                          </m:ctrlPr>
                        </m:fPr>
                        <m:num>
                          <m:sSub>
                            <m:sSubPr>
                              <m:ctrlPr>
                                <a:rPr lang="en-CA" b="0" i="1" smtClean="0">
                                  <a:latin typeface="Cambria Math" panose="02040503050406030204" pitchFamily="18" charset="0"/>
                                </a:rPr>
                              </m:ctrlPr>
                            </m:sSubPr>
                            <m:e>
                              <m:r>
                                <a:rPr lang="en-CA" b="0" i="1" smtClean="0">
                                  <a:latin typeface="Cambria Math" panose="02040503050406030204" pitchFamily="18" charset="0"/>
                                </a:rPr>
                                <m:t>𝛼</m:t>
                              </m:r>
                            </m:e>
                            <m:sub>
                              <m:r>
                                <a:rPr lang="en-CA" b="0" i="1" smtClean="0">
                                  <a:latin typeface="Cambria Math" panose="02040503050406030204" pitchFamily="18" charset="0"/>
                                </a:rPr>
                                <m:t>𝑘</m:t>
                              </m:r>
                            </m:sub>
                          </m:sSub>
                        </m:num>
                        <m:den>
                          <m:sSub>
                            <m:sSubPr>
                              <m:ctrlPr>
                                <a:rPr lang="en-CA" b="0" i="1" smtClean="0">
                                  <a:latin typeface="Cambria Math" panose="02040503050406030204" pitchFamily="18" charset="0"/>
                                </a:rPr>
                              </m:ctrlPr>
                            </m:sSubPr>
                            <m:e>
                              <m:r>
                                <a:rPr lang="en-CA" b="0" i="1" smtClean="0">
                                  <a:latin typeface="Cambria Math" panose="02040503050406030204" pitchFamily="18" charset="0"/>
                                </a:rPr>
                                <m:t>𝛼</m:t>
                              </m:r>
                            </m:e>
                            <m:sub>
                              <m:r>
                                <a:rPr lang="en-CA" b="0" i="1" smtClean="0">
                                  <a:latin typeface="Cambria Math" panose="02040503050406030204" pitchFamily="18" charset="0"/>
                                </a:rPr>
                                <m:t>0</m:t>
                              </m:r>
                            </m:sub>
                          </m:sSub>
                        </m:den>
                      </m:f>
                    </m:oMath>
                  </m:oMathPara>
                </a14:m>
                <a:endParaRPr lang="en-US" dirty="0"/>
              </a:p>
            </p:txBody>
          </p:sp>
        </mc:Choice>
        <mc:Fallback xmlns="">
          <p:sp>
            <p:nvSpPr>
              <p:cNvPr id="11" name="TextBox 10">
                <a:extLst>
                  <a:ext uri="{FF2B5EF4-FFF2-40B4-BE49-F238E27FC236}">
                    <a16:creationId xmlns:a16="http://schemas.microsoft.com/office/drawing/2014/main" id="{0616E253-4D40-EA1A-F931-9B77A19CBD15}"/>
                  </a:ext>
                </a:extLst>
              </p:cNvPr>
              <p:cNvSpPr txBox="1">
                <a:spLocks noRot="1" noChangeAspect="1" noMove="1" noResize="1" noEditPoints="1" noAdjustHandles="1" noChangeArrowheads="1" noChangeShapeType="1" noTextEdit="1"/>
              </p:cNvSpPr>
              <p:nvPr/>
            </p:nvSpPr>
            <p:spPr>
              <a:xfrm>
                <a:off x="4239628" y="3903461"/>
                <a:ext cx="2735579" cy="6136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CAE0F0-D01C-BEB8-6E4F-78A15D5E1F95}"/>
                  </a:ext>
                </a:extLst>
              </p:cNvPr>
              <p:cNvSpPr txBox="1"/>
              <p:nvPr/>
            </p:nvSpPr>
            <p:spPr>
              <a:xfrm>
                <a:off x="2492467" y="2736129"/>
                <a:ext cx="5262632" cy="6110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𝛼</m:t>
                          </m:r>
                        </m:e>
                        <m:sub>
                          <m:r>
                            <a:rPr lang="en-CA" b="0" i="1" smtClean="0">
                              <a:latin typeface="Cambria Math" panose="02040503050406030204" pitchFamily="18" charset="0"/>
                            </a:rPr>
                            <m:t>𝑘</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𝑒</m:t>
                          </m:r>
                        </m:e>
                        <m:sub>
                          <m:r>
                            <a:rPr lang="en-CA" b="0" i="1" smtClean="0">
                              <a:latin typeface="Cambria Math" panose="02040503050406030204" pitchFamily="18" charset="0"/>
                            </a:rPr>
                            <m:t>𝑘</m:t>
                          </m:r>
                        </m:sub>
                      </m:sSub>
                      <m:r>
                        <a:rPr lang="en-CA" b="0" i="1" smtClean="0">
                          <a:latin typeface="Cambria Math" panose="02040503050406030204" pitchFamily="18" charset="0"/>
                        </a:rPr>
                        <m:t>+</m:t>
                      </m:r>
                      <m:r>
                        <a:rPr lang="en-CA" b="0" i="1" smtClean="0">
                          <a:latin typeface="Cambria Math" panose="02040503050406030204" pitchFamily="18" charset="0"/>
                        </a:rPr>
                        <m:t>𝐾</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𝜋</m:t>
                          </m:r>
                        </m:e>
                        <m:sub>
                          <m:r>
                            <a:rPr lang="en-CA" b="0" i="1" smtClean="0">
                              <a:latin typeface="Cambria Math" panose="02040503050406030204" pitchFamily="18" charset="0"/>
                            </a:rPr>
                            <m:t>𝑘</m:t>
                          </m:r>
                        </m:sub>
                      </m:sSub>
                      <m:r>
                        <a:rPr lang="en-CA" b="0" i="1" smtClean="0">
                          <a:latin typeface="Cambria Math" panose="02040503050406030204" pitchFamily="18" charset="0"/>
                        </a:rPr>
                        <m:t>     </m:t>
                      </m:r>
                      <m:r>
                        <a:rPr lang="en-US" i="1" dirty="0">
                          <a:latin typeface="Cambria Math" panose="02040503050406030204" pitchFamily="18" charset="0"/>
                          <a:cs typeface="Calibri Light" panose="020F0302020204030204" pitchFamily="34" charset="0"/>
                        </a:rPr>
                        <m:t>𝑠</m:t>
                      </m:r>
                      <m:r>
                        <a:rPr lang="en-US" i="1" dirty="0">
                          <a:latin typeface="Cambria Math" panose="02040503050406030204" pitchFamily="18" charset="0"/>
                          <a:cs typeface="Calibri Light" panose="020F0302020204030204" pitchFamily="34" charset="0"/>
                        </a:rPr>
                        <m:t>.</m:t>
                      </m:r>
                      <m:r>
                        <a:rPr lang="en-US" i="1" dirty="0">
                          <a:latin typeface="Cambria Math" panose="02040503050406030204" pitchFamily="18" charset="0"/>
                          <a:cs typeface="Calibri Light" panose="020F0302020204030204" pitchFamily="34" charset="0"/>
                        </a:rPr>
                        <m:t>𝑡</m:t>
                      </m:r>
                      <m:r>
                        <a:rPr lang="en-US" i="1" dirty="0">
                          <a:latin typeface="Cambria Math" panose="02040503050406030204" pitchFamily="18" charset="0"/>
                          <a:cs typeface="Calibri Light" panose="020F0302020204030204" pitchFamily="34" charset="0"/>
                        </a:rPr>
                        <m:t>.     </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CA" i="1">
                              <a:latin typeface="Cambria Math" panose="02040503050406030204" pitchFamily="18" charset="0"/>
                            </a:rPr>
                            <m:t>𝑘</m:t>
                          </m:r>
                        </m:sub>
                      </m:sSub>
                      <m:r>
                        <a:rPr lang="en-CA" i="1">
                          <a:latin typeface="Cambria Math" panose="02040503050406030204" pitchFamily="18" charset="0"/>
                        </a:rPr>
                        <m:t>=</m:t>
                      </m:r>
                      <m:f>
                        <m:fPr>
                          <m:ctrlPr>
                            <a:rPr lang="en-CA" i="1">
                              <a:latin typeface="Cambria Math" panose="02040503050406030204" pitchFamily="18" charset="0"/>
                            </a:rPr>
                          </m:ctrlPr>
                        </m:fPr>
                        <m:num>
                          <m:r>
                            <a:rPr lang="en-CA" i="1">
                              <a:latin typeface="Cambria Math" panose="02040503050406030204" pitchFamily="18" charset="0"/>
                            </a:rPr>
                            <m:t>1</m:t>
                          </m:r>
                        </m:num>
                        <m:den>
                          <m:r>
                            <a:rPr lang="en-CA" i="1">
                              <a:latin typeface="Cambria Math" panose="02040503050406030204" pitchFamily="18" charset="0"/>
                            </a:rPr>
                            <m:t>𝐾</m:t>
                          </m:r>
                        </m:den>
                      </m:f>
                      <m:r>
                        <a:rPr lang="en-CA" b="0" i="0" smtClean="0">
                          <a:latin typeface="Cambria Math" panose="02040503050406030204" pitchFamily="18" charset="0"/>
                        </a:rPr>
                        <m:t>    </m:t>
                      </m:r>
                      <m:r>
                        <a:rPr lang="en-CA" b="0" i="1" smtClean="0">
                          <a:latin typeface="Cambria Math" panose="02040503050406030204" pitchFamily="18" charset="0"/>
                          <a:ea typeface="Cambria Math" panose="02040503050406030204" pitchFamily="18" charset="0"/>
                        </a:rPr>
                        <m:t>⟹   </m:t>
                      </m:r>
                      <m:sSub>
                        <m:sSubPr>
                          <m:ctrlPr>
                            <a:rPr lang="en-CA" i="1">
                              <a:latin typeface="Cambria Math" panose="02040503050406030204" pitchFamily="18" charset="0"/>
                            </a:rPr>
                          </m:ctrlPr>
                        </m:sSubPr>
                        <m:e>
                          <m:r>
                            <a:rPr lang="en-CA" i="1">
                              <a:latin typeface="Cambria Math" panose="02040503050406030204" pitchFamily="18" charset="0"/>
                            </a:rPr>
                            <m:t>𝛼</m:t>
                          </m:r>
                        </m:e>
                        <m:sub>
                          <m:r>
                            <a:rPr lang="en-CA" i="1">
                              <a:latin typeface="Cambria Math" panose="02040503050406030204" pitchFamily="18" charset="0"/>
                            </a:rPr>
                            <m:t>𝑘</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𝑒</m:t>
                          </m:r>
                        </m:e>
                        <m:sub>
                          <m:r>
                            <a:rPr lang="en-CA" i="1">
                              <a:latin typeface="Cambria Math" panose="02040503050406030204" pitchFamily="18" charset="0"/>
                            </a:rPr>
                            <m:t>𝑘</m:t>
                          </m:r>
                        </m:sub>
                      </m:sSub>
                      <m:r>
                        <a:rPr lang="en-CA" i="1">
                          <a:latin typeface="Cambria Math" panose="02040503050406030204" pitchFamily="18" charset="0"/>
                        </a:rPr>
                        <m:t>+</m:t>
                      </m:r>
                      <m:r>
                        <a:rPr lang="en-CA" b="0" i="1" smtClean="0">
                          <a:latin typeface="Cambria Math" panose="02040503050406030204" pitchFamily="18" charset="0"/>
                        </a:rPr>
                        <m:t>1</m:t>
                      </m:r>
                    </m:oMath>
                  </m:oMathPara>
                </a14:m>
                <a:br>
                  <a:rPr lang="en-CA" b="0" dirty="0"/>
                </a:br>
                <a:endParaRPr lang="en-US" dirty="0"/>
              </a:p>
            </p:txBody>
          </p:sp>
        </mc:Choice>
        <mc:Fallback xmlns="">
          <p:sp>
            <p:nvSpPr>
              <p:cNvPr id="12" name="TextBox 11">
                <a:extLst>
                  <a:ext uri="{FF2B5EF4-FFF2-40B4-BE49-F238E27FC236}">
                    <a16:creationId xmlns:a16="http://schemas.microsoft.com/office/drawing/2014/main" id="{E5CAE0F0-D01C-BEB8-6E4F-78A15D5E1F95}"/>
                  </a:ext>
                </a:extLst>
              </p:cNvPr>
              <p:cNvSpPr txBox="1">
                <a:spLocks noRot="1" noChangeAspect="1" noMove="1" noResize="1" noEditPoints="1" noAdjustHandles="1" noChangeArrowheads="1" noChangeShapeType="1" noTextEdit="1"/>
              </p:cNvSpPr>
              <p:nvPr/>
            </p:nvSpPr>
            <p:spPr>
              <a:xfrm>
                <a:off x="2492467" y="2736129"/>
                <a:ext cx="5262632" cy="611001"/>
              </a:xfrm>
              <a:prstGeom prst="rect">
                <a:avLst/>
              </a:prstGeom>
              <a:blipFill>
                <a:blip r:embed="rId6"/>
                <a:stretch>
                  <a:fillRect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5379FF-2CD5-274B-4B0A-BAA454B57320}"/>
                  </a:ext>
                </a:extLst>
              </p:cNvPr>
              <p:cNvSpPr txBox="1"/>
              <p:nvPr/>
            </p:nvSpPr>
            <p:spPr>
              <a:xfrm>
                <a:off x="934262" y="3717509"/>
                <a:ext cx="2735579" cy="8712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𝛼</m:t>
                          </m:r>
                        </m:e>
                        <m:sub>
                          <m:r>
                            <a:rPr lang="en-CA" i="1">
                              <a:latin typeface="Cambria Math" panose="02040503050406030204" pitchFamily="18" charset="0"/>
                            </a:rPr>
                            <m:t>0</m:t>
                          </m:r>
                        </m:sub>
                      </m:sSub>
                      <m:r>
                        <a:rPr lang="en-CA" i="1">
                          <a:latin typeface="Cambria Math" panose="02040503050406030204" pitchFamily="18" charset="0"/>
                        </a:rPr>
                        <m:t>=</m:t>
                      </m:r>
                      <m:nary>
                        <m:naryPr>
                          <m:chr m:val="∑"/>
                          <m:ctrlPr>
                            <a:rPr lang="en-CA" i="1">
                              <a:latin typeface="Cambria Math" panose="02040503050406030204" pitchFamily="18" charset="0"/>
                            </a:rPr>
                          </m:ctrlPr>
                        </m:naryPr>
                        <m:sub>
                          <m:r>
                            <m:rPr>
                              <m:brk m:alnAt="23"/>
                            </m:rPr>
                            <a:rPr lang="en-CA" i="1">
                              <a:latin typeface="Cambria Math" panose="02040503050406030204" pitchFamily="18" charset="0"/>
                            </a:rPr>
                            <m:t>𝑘</m:t>
                          </m:r>
                          <m:r>
                            <a:rPr lang="en-CA" i="1">
                              <a:latin typeface="Cambria Math" panose="02040503050406030204" pitchFamily="18" charset="0"/>
                            </a:rPr>
                            <m:t>=1</m:t>
                          </m:r>
                        </m:sub>
                        <m:sup>
                          <m:r>
                            <a:rPr lang="en-CA" i="1">
                              <a:latin typeface="Cambria Math" panose="02040503050406030204" pitchFamily="18" charset="0"/>
                            </a:rPr>
                            <m:t>𝐾</m:t>
                          </m:r>
                        </m:sup>
                        <m:e>
                          <m:sSub>
                            <m:sSubPr>
                              <m:ctrlPr>
                                <a:rPr lang="en-CA" i="1">
                                  <a:latin typeface="Cambria Math" panose="02040503050406030204" pitchFamily="18" charset="0"/>
                                </a:rPr>
                              </m:ctrlPr>
                            </m:sSubPr>
                            <m:e>
                              <m:r>
                                <a:rPr lang="en-CA" i="1">
                                  <a:latin typeface="Cambria Math" panose="02040503050406030204" pitchFamily="18" charset="0"/>
                                </a:rPr>
                                <m:t>𝛼</m:t>
                              </m:r>
                            </m:e>
                            <m:sub>
                              <m:r>
                                <a:rPr lang="en-CA" i="1">
                                  <a:latin typeface="Cambria Math" panose="02040503050406030204" pitchFamily="18" charset="0"/>
                                </a:rPr>
                                <m:t>𝑘</m:t>
                              </m:r>
                            </m:sub>
                          </m:sSub>
                        </m:e>
                      </m:nary>
                      <m:r>
                        <a:rPr lang="en-CA" b="0" i="1" smtClean="0">
                          <a:latin typeface="Cambria Math" panose="02040503050406030204" pitchFamily="18" charset="0"/>
                        </a:rPr>
                        <m:t>=</m:t>
                      </m:r>
                      <m:r>
                        <a:rPr lang="en-CA" b="0" i="1" smtClean="0">
                          <a:latin typeface="Cambria Math" panose="02040503050406030204" pitchFamily="18" charset="0"/>
                        </a:rPr>
                        <m:t>𝐾</m:t>
                      </m:r>
                      <m:r>
                        <a:rPr lang="en-CA" b="0" i="1" smtClean="0">
                          <a:latin typeface="Cambria Math" panose="02040503050406030204" pitchFamily="18" charset="0"/>
                        </a:rPr>
                        <m:t>+</m:t>
                      </m:r>
                      <m:nary>
                        <m:naryPr>
                          <m:chr m:val="∑"/>
                          <m:ctrlPr>
                            <a:rPr lang="en-CA" i="1">
                              <a:latin typeface="Cambria Math" panose="02040503050406030204" pitchFamily="18" charset="0"/>
                            </a:rPr>
                          </m:ctrlPr>
                        </m:naryPr>
                        <m:sub>
                          <m:r>
                            <m:rPr>
                              <m:brk m:alnAt="23"/>
                            </m:rPr>
                            <a:rPr lang="en-CA" i="1">
                              <a:latin typeface="Cambria Math" panose="02040503050406030204" pitchFamily="18" charset="0"/>
                            </a:rPr>
                            <m:t>𝑘</m:t>
                          </m:r>
                          <m:r>
                            <a:rPr lang="en-CA" i="1">
                              <a:latin typeface="Cambria Math" panose="02040503050406030204" pitchFamily="18" charset="0"/>
                            </a:rPr>
                            <m:t>=1</m:t>
                          </m:r>
                        </m:sub>
                        <m:sup>
                          <m:r>
                            <a:rPr lang="en-CA" i="1">
                              <a:latin typeface="Cambria Math" panose="02040503050406030204" pitchFamily="18" charset="0"/>
                            </a:rPr>
                            <m:t>𝐾</m:t>
                          </m:r>
                        </m:sup>
                        <m:e>
                          <m:sSub>
                            <m:sSubPr>
                              <m:ctrlPr>
                                <a:rPr lang="en-CA" i="1">
                                  <a:latin typeface="Cambria Math" panose="02040503050406030204" pitchFamily="18" charset="0"/>
                                </a:rPr>
                              </m:ctrlPr>
                            </m:sSubPr>
                            <m:e>
                              <m:r>
                                <a:rPr lang="en-CA" b="0" i="1" smtClean="0">
                                  <a:latin typeface="Cambria Math" panose="02040503050406030204" pitchFamily="18" charset="0"/>
                                </a:rPr>
                                <m:t>𝑒</m:t>
                              </m:r>
                            </m:e>
                            <m:sub>
                              <m:r>
                                <a:rPr lang="en-CA" i="1">
                                  <a:latin typeface="Cambria Math" panose="02040503050406030204" pitchFamily="18" charset="0"/>
                                </a:rPr>
                                <m:t>𝑘</m:t>
                              </m:r>
                            </m:sub>
                          </m:sSub>
                        </m:e>
                      </m:nary>
                    </m:oMath>
                  </m:oMathPara>
                </a14:m>
                <a:endParaRPr lang="en-CA" dirty="0"/>
              </a:p>
            </p:txBody>
          </p:sp>
        </mc:Choice>
        <mc:Fallback xmlns="">
          <p:sp>
            <p:nvSpPr>
              <p:cNvPr id="13" name="TextBox 12">
                <a:extLst>
                  <a:ext uri="{FF2B5EF4-FFF2-40B4-BE49-F238E27FC236}">
                    <a16:creationId xmlns:a16="http://schemas.microsoft.com/office/drawing/2014/main" id="{115379FF-2CD5-274B-4B0A-BAA454B57320}"/>
                  </a:ext>
                </a:extLst>
              </p:cNvPr>
              <p:cNvSpPr txBox="1">
                <a:spLocks noRot="1" noChangeAspect="1" noMove="1" noResize="1" noEditPoints="1" noAdjustHandles="1" noChangeArrowheads="1" noChangeShapeType="1" noTextEdit="1"/>
              </p:cNvSpPr>
              <p:nvPr/>
            </p:nvSpPr>
            <p:spPr>
              <a:xfrm>
                <a:off x="934262" y="3717509"/>
                <a:ext cx="2735579" cy="871201"/>
              </a:xfrm>
              <a:prstGeom prst="rect">
                <a:avLst/>
              </a:prstGeom>
              <a:blipFill>
                <a:blip r:embed="rId7"/>
                <a:stretch>
                  <a:fillRect l="-6481" t="-92857" r="-6481" b="-14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5A3961-FA0A-EA11-AE7B-7FD7D55E4CAB}"/>
                  </a:ext>
                </a:extLst>
              </p:cNvPr>
              <p:cNvSpPr txBox="1"/>
              <p:nvPr/>
            </p:nvSpPr>
            <p:spPr>
              <a:xfrm>
                <a:off x="5900638" y="6241440"/>
                <a:ext cx="232896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2400" b="1" i="1" smtClean="0">
                              <a:solidFill>
                                <a:srgbClr val="C00000"/>
                              </a:solidFill>
                              <a:latin typeface="Cambria Math" panose="02040503050406030204" pitchFamily="18" charset="0"/>
                            </a:rPr>
                          </m:ctrlPr>
                        </m:sSubPr>
                        <m:e>
                          <m:r>
                            <a:rPr lang="en-CA" sz="2400" b="1" i="1" smtClean="0">
                              <a:solidFill>
                                <a:srgbClr val="C00000"/>
                              </a:solidFill>
                              <a:latin typeface="Cambria Math" panose="02040503050406030204" pitchFamily="18" charset="0"/>
                            </a:rPr>
                            <m:t>𝑼</m:t>
                          </m:r>
                        </m:e>
                        <m:sub>
                          <m:r>
                            <a:rPr lang="en-CA" sz="2400" b="1" i="1" smtClean="0">
                              <a:solidFill>
                                <a:srgbClr val="C00000"/>
                              </a:solidFill>
                              <a:latin typeface="Cambria Math" panose="02040503050406030204" pitchFamily="18" charset="0"/>
                            </a:rPr>
                            <m:t>𝒌</m:t>
                          </m:r>
                        </m:sub>
                      </m:sSub>
                      <m:r>
                        <a:rPr lang="en-CA" sz="2400" b="1" i="1" smtClean="0">
                          <a:solidFill>
                            <a:srgbClr val="C00000"/>
                          </a:solidFill>
                          <a:latin typeface="Cambria Math" panose="02040503050406030204" pitchFamily="18" charset="0"/>
                        </a:rPr>
                        <m:t>=</m:t>
                      </m:r>
                      <m:r>
                        <a:rPr lang="en-CA" sz="2400" b="1" i="1" smtClean="0">
                          <a:solidFill>
                            <a:srgbClr val="C00000"/>
                          </a:solidFill>
                          <a:latin typeface="Cambria Math" panose="02040503050406030204" pitchFamily="18" charset="0"/>
                        </a:rPr>
                        <m:t>𝒖</m:t>
                      </m:r>
                      <m:sSub>
                        <m:sSubPr>
                          <m:ctrlPr>
                            <a:rPr lang="en-CA" sz="2400" b="1" i="1" smtClean="0">
                              <a:solidFill>
                                <a:srgbClr val="C00000"/>
                              </a:solidFill>
                              <a:latin typeface="Cambria Math" panose="02040503050406030204" pitchFamily="18" charset="0"/>
                            </a:rPr>
                          </m:ctrlPr>
                        </m:sSubPr>
                        <m:e>
                          <m:r>
                            <a:rPr lang="en-CA" sz="2400" b="1" i="1" smtClean="0">
                              <a:solidFill>
                                <a:srgbClr val="C00000"/>
                              </a:solidFill>
                              <a:latin typeface="Cambria Math" panose="02040503050406030204" pitchFamily="18" charset="0"/>
                            </a:rPr>
                            <m:t>𝝅</m:t>
                          </m:r>
                        </m:e>
                        <m:sub>
                          <m:r>
                            <a:rPr lang="en-CA" sz="2400" b="1" i="1" smtClean="0">
                              <a:solidFill>
                                <a:srgbClr val="C00000"/>
                              </a:solidFill>
                              <a:latin typeface="Cambria Math" panose="02040503050406030204" pitchFamily="18" charset="0"/>
                            </a:rPr>
                            <m:t>𝒌</m:t>
                          </m:r>
                        </m:sub>
                      </m:sSub>
                    </m:oMath>
                  </m:oMathPara>
                </a14:m>
                <a:endParaRPr lang="en-CA" sz="2400" b="1" dirty="0">
                  <a:solidFill>
                    <a:srgbClr val="C00000"/>
                  </a:solidFill>
                </a:endParaRPr>
              </a:p>
            </p:txBody>
          </p:sp>
        </mc:Choice>
        <mc:Fallback xmlns="">
          <p:sp>
            <p:nvSpPr>
              <p:cNvPr id="15" name="TextBox 14">
                <a:extLst>
                  <a:ext uri="{FF2B5EF4-FFF2-40B4-BE49-F238E27FC236}">
                    <a16:creationId xmlns:a16="http://schemas.microsoft.com/office/drawing/2014/main" id="{B85A3961-FA0A-EA11-AE7B-7FD7D55E4CAB}"/>
                  </a:ext>
                </a:extLst>
              </p:cNvPr>
              <p:cNvSpPr txBox="1">
                <a:spLocks noRot="1" noChangeAspect="1" noMove="1" noResize="1" noEditPoints="1" noAdjustHandles="1" noChangeArrowheads="1" noChangeShapeType="1" noTextEdit="1"/>
              </p:cNvSpPr>
              <p:nvPr/>
            </p:nvSpPr>
            <p:spPr>
              <a:xfrm>
                <a:off x="5900638" y="6241440"/>
                <a:ext cx="2328961" cy="461665"/>
              </a:xfrm>
              <a:prstGeom prst="rect">
                <a:avLst/>
              </a:prstGeom>
              <a:blipFill>
                <a:blip r:embed="rId8"/>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CABED5-8986-8A4B-44F2-A7B14A774AD4}"/>
                  </a:ext>
                </a:extLst>
              </p:cNvPr>
              <p:cNvSpPr txBox="1"/>
              <p:nvPr/>
            </p:nvSpPr>
            <p:spPr>
              <a:xfrm>
                <a:off x="5123783" y="1910425"/>
                <a:ext cx="187173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𝑒</m:t>
                          </m:r>
                        </m:e>
                        <m:sub>
                          <m:r>
                            <a:rPr lang="en-CA" b="0" i="1" smtClean="0">
                              <a:latin typeface="Cambria Math" panose="02040503050406030204" pitchFamily="18" charset="0"/>
                            </a:rPr>
                            <m:t>𝑘</m:t>
                          </m:r>
                        </m:sub>
                      </m:sSub>
                      <m:r>
                        <a:rPr lang="en-CA" b="0" i="1" smtClean="0">
                          <a:latin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𝒜</m:t>
                      </m:r>
                      <m:r>
                        <a:rPr lang="en-CA" b="0" i="1" smtClean="0">
                          <a:latin typeface="Cambria Math" panose="02040503050406030204" pitchFamily="18" charset="0"/>
                          <a:ea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𝑧</m:t>
                          </m:r>
                        </m:e>
                        <m:sub>
                          <m:r>
                            <a:rPr lang="en-CA" b="0" i="1" smtClean="0">
                              <a:latin typeface="Cambria Math" panose="02040503050406030204" pitchFamily="18" charset="0"/>
                            </a:rPr>
                            <m:t>𝑘</m:t>
                          </m:r>
                        </m:sub>
                      </m:sSub>
                      <m:r>
                        <a:rPr lang="en-CA" b="0" i="1" smtClean="0">
                          <a:latin typeface="Cambria Math" panose="02040503050406030204" pitchFamily="18" charset="0"/>
                        </a:rPr>
                        <m:t>) </m:t>
                      </m:r>
                    </m:oMath>
                  </m:oMathPara>
                </a14:m>
                <a:endParaRPr lang="en-CA" dirty="0"/>
              </a:p>
            </p:txBody>
          </p:sp>
        </mc:Choice>
        <mc:Fallback xmlns="">
          <p:sp>
            <p:nvSpPr>
              <p:cNvPr id="16" name="TextBox 15">
                <a:extLst>
                  <a:ext uri="{FF2B5EF4-FFF2-40B4-BE49-F238E27FC236}">
                    <a16:creationId xmlns:a16="http://schemas.microsoft.com/office/drawing/2014/main" id="{2ECABED5-8986-8A4B-44F2-A7B14A774AD4}"/>
                  </a:ext>
                </a:extLst>
              </p:cNvPr>
              <p:cNvSpPr txBox="1">
                <a:spLocks noRot="1" noChangeAspect="1" noMove="1" noResize="1" noEditPoints="1" noAdjustHandles="1" noChangeArrowheads="1" noChangeShapeType="1" noTextEdit="1"/>
              </p:cNvSpPr>
              <p:nvPr/>
            </p:nvSpPr>
            <p:spPr>
              <a:xfrm>
                <a:off x="5123783" y="1910425"/>
                <a:ext cx="1871735" cy="369332"/>
              </a:xfrm>
              <a:prstGeom prst="rect">
                <a:avLst/>
              </a:prstGeom>
              <a:blipFill>
                <a:blip r:embed="rId9"/>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827480B-547D-8C3F-DC96-69BAF5587B9D}"/>
                  </a:ext>
                </a:extLst>
              </p:cNvPr>
              <p:cNvSpPr txBox="1"/>
              <p:nvPr/>
            </p:nvSpPr>
            <p:spPr>
              <a:xfrm>
                <a:off x="132365" y="4960630"/>
                <a:ext cx="7139308" cy="8712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𝑏</m:t>
                          </m:r>
                        </m:e>
                        <m:sub>
                          <m:r>
                            <a:rPr lang="en-CA" i="1">
                              <a:latin typeface="Cambria Math" panose="02040503050406030204" pitchFamily="18" charset="0"/>
                            </a:rPr>
                            <m:t>𝑘</m:t>
                          </m:r>
                        </m:sub>
                      </m:sSub>
                      <m:r>
                        <a:rPr lang="en-CA" i="1">
                          <a:latin typeface="Cambria Math" panose="02040503050406030204" pitchFamily="18" charset="0"/>
                        </a:rPr>
                        <m:t>=</m:t>
                      </m:r>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i="1">
                                  <a:latin typeface="Cambria Math" panose="02040503050406030204" pitchFamily="18" charset="0"/>
                                </a:rPr>
                                <m:t>𝑒</m:t>
                              </m:r>
                            </m:e>
                            <m:sub>
                              <m:r>
                                <a:rPr lang="en-CA" i="1">
                                  <a:latin typeface="Cambria Math" panose="02040503050406030204" pitchFamily="18" charset="0"/>
                                </a:rPr>
                                <m:t>𝑘</m:t>
                              </m:r>
                            </m:sub>
                          </m:sSub>
                        </m:num>
                        <m:den>
                          <m:sSub>
                            <m:sSubPr>
                              <m:ctrlPr>
                                <a:rPr lang="en-CA" i="1">
                                  <a:latin typeface="Cambria Math" panose="02040503050406030204" pitchFamily="18" charset="0"/>
                                </a:rPr>
                              </m:ctrlPr>
                            </m:sSubPr>
                            <m:e>
                              <m:r>
                                <a:rPr lang="en-CA" i="1">
                                  <a:latin typeface="Cambria Math" panose="02040503050406030204" pitchFamily="18" charset="0"/>
                                </a:rPr>
                                <m:t>𝛼</m:t>
                              </m:r>
                            </m:e>
                            <m:sub>
                              <m:r>
                                <a:rPr lang="en-CA" i="1">
                                  <a:latin typeface="Cambria Math" panose="02040503050406030204" pitchFamily="18" charset="0"/>
                                </a:rPr>
                                <m:t>0</m:t>
                              </m:r>
                            </m:sub>
                          </m:sSub>
                        </m:den>
                      </m:f>
                      <m:r>
                        <a:rPr lang="en-CA" b="0" i="1" smtClean="0">
                          <a:latin typeface="Cambria Math" panose="02040503050406030204" pitchFamily="18" charset="0"/>
                        </a:rPr>
                        <m:t>      </m:t>
                      </m:r>
                      <m:r>
                        <a:rPr lang="en-CA" b="0" i="1" smtClean="0">
                          <a:latin typeface="Cambria Math" panose="02040503050406030204" pitchFamily="18" charset="0"/>
                        </a:rPr>
                        <m:t>𝑎𝑛𝑑</m:t>
                      </m:r>
                      <m:r>
                        <a:rPr lang="en-CA" b="0" i="1" smtClean="0">
                          <a:latin typeface="Cambria Math" panose="02040503050406030204" pitchFamily="18" charset="0"/>
                        </a:rPr>
                        <m:t>      </m:t>
                      </m:r>
                      <m:r>
                        <a:rPr lang="en-CA" i="1">
                          <a:latin typeface="Cambria Math" panose="02040503050406030204" pitchFamily="18" charset="0"/>
                        </a:rPr>
                        <m:t>𝑢</m:t>
                      </m:r>
                      <m:r>
                        <a:rPr lang="en-CA" i="1">
                          <a:latin typeface="Cambria Math" panose="02040503050406030204" pitchFamily="18" charset="0"/>
                        </a:rPr>
                        <m:t>=</m:t>
                      </m:r>
                      <m:f>
                        <m:fPr>
                          <m:ctrlPr>
                            <a:rPr lang="en-CA" i="1">
                              <a:latin typeface="Cambria Math" panose="02040503050406030204" pitchFamily="18" charset="0"/>
                            </a:rPr>
                          </m:ctrlPr>
                        </m:fPr>
                        <m:num>
                          <m:r>
                            <a:rPr lang="en-CA" i="1">
                              <a:latin typeface="Cambria Math" panose="02040503050406030204" pitchFamily="18" charset="0"/>
                            </a:rPr>
                            <m:t>𝐾</m:t>
                          </m:r>
                        </m:num>
                        <m:den>
                          <m:sSub>
                            <m:sSubPr>
                              <m:ctrlPr>
                                <a:rPr lang="en-CA" i="1">
                                  <a:latin typeface="Cambria Math" panose="02040503050406030204" pitchFamily="18" charset="0"/>
                                </a:rPr>
                              </m:ctrlPr>
                            </m:sSubPr>
                            <m:e>
                              <m:r>
                                <a:rPr lang="en-CA" i="1">
                                  <a:latin typeface="Cambria Math" panose="02040503050406030204" pitchFamily="18" charset="0"/>
                                </a:rPr>
                                <m:t>𝛼</m:t>
                              </m:r>
                            </m:e>
                            <m:sub>
                              <m:r>
                                <a:rPr lang="en-CA" i="1">
                                  <a:latin typeface="Cambria Math" panose="02040503050406030204" pitchFamily="18" charset="0"/>
                                </a:rPr>
                                <m:t>0</m:t>
                              </m:r>
                            </m:sub>
                          </m:sSub>
                        </m:den>
                      </m:f>
                      <m:r>
                        <a:rPr lang="en-CA" b="0" i="1" smtClean="0">
                          <a:latin typeface="Cambria Math" panose="02040503050406030204" pitchFamily="18" charset="0"/>
                        </a:rPr>
                        <m:t>      </m:t>
                      </m:r>
                      <m:r>
                        <a:rPr lang="en-CA"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      </m:t>
                      </m:r>
                      <m:r>
                        <a:rPr lang="en-CA" i="1">
                          <a:latin typeface="Cambria Math" panose="02040503050406030204" pitchFamily="18" charset="0"/>
                        </a:rPr>
                        <m:t>𝑢</m:t>
                      </m:r>
                      <m:r>
                        <a:rPr lang="en-CA" i="1">
                          <a:latin typeface="Cambria Math" panose="02040503050406030204" pitchFamily="18" charset="0"/>
                        </a:rPr>
                        <m:t>+</m:t>
                      </m:r>
                      <m:nary>
                        <m:naryPr>
                          <m:chr m:val="∑"/>
                          <m:ctrlPr>
                            <a:rPr lang="en-CA" i="1">
                              <a:latin typeface="Cambria Math" panose="02040503050406030204" pitchFamily="18" charset="0"/>
                            </a:rPr>
                          </m:ctrlPr>
                        </m:naryPr>
                        <m:sub>
                          <m:r>
                            <m:rPr>
                              <m:brk m:alnAt="23"/>
                            </m:rPr>
                            <a:rPr lang="en-CA" i="1">
                              <a:latin typeface="Cambria Math" panose="02040503050406030204" pitchFamily="18" charset="0"/>
                            </a:rPr>
                            <m:t>𝑘</m:t>
                          </m:r>
                          <m:r>
                            <a:rPr lang="en-CA" i="1">
                              <a:latin typeface="Cambria Math" panose="02040503050406030204" pitchFamily="18" charset="0"/>
                            </a:rPr>
                            <m:t>=1</m:t>
                          </m:r>
                        </m:sub>
                        <m:sup>
                          <m:r>
                            <a:rPr lang="en-CA" i="1">
                              <a:latin typeface="Cambria Math" panose="02040503050406030204" pitchFamily="18" charset="0"/>
                            </a:rPr>
                            <m:t>𝐾</m:t>
                          </m:r>
                        </m:sup>
                        <m:e>
                          <m:sSub>
                            <m:sSubPr>
                              <m:ctrlPr>
                                <a:rPr lang="en-CA" i="1">
                                  <a:latin typeface="Cambria Math" panose="02040503050406030204" pitchFamily="18" charset="0"/>
                                </a:rPr>
                              </m:ctrlPr>
                            </m:sSubPr>
                            <m:e>
                              <m:r>
                                <a:rPr lang="en-CA" i="1">
                                  <a:latin typeface="Cambria Math" panose="02040503050406030204" pitchFamily="18" charset="0"/>
                                </a:rPr>
                                <m:t>𝑏</m:t>
                              </m:r>
                            </m:e>
                            <m:sub>
                              <m:r>
                                <a:rPr lang="en-CA" i="1">
                                  <a:latin typeface="Cambria Math" panose="02040503050406030204" pitchFamily="18" charset="0"/>
                                </a:rPr>
                                <m:t>𝑘</m:t>
                              </m:r>
                            </m:sub>
                          </m:sSub>
                          <m:r>
                            <a:rPr lang="en-CA" i="1">
                              <a:latin typeface="Cambria Math" panose="02040503050406030204" pitchFamily="18" charset="0"/>
                            </a:rPr>
                            <m:t>=1</m:t>
                          </m:r>
                        </m:e>
                      </m:nary>
                    </m:oMath>
                  </m:oMathPara>
                </a14:m>
                <a:endParaRPr lang="en-CA" dirty="0"/>
              </a:p>
            </p:txBody>
          </p:sp>
        </mc:Choice>
        <mc:Fallback xmlns="">
          <p:sp>
            <p:nvSpPr>
              <p:cNvPr id="17" name="TextBox 16">
                <a:extLst>
                  <a:ext uri="{FF2B5EF4-FFF2-40B4-BE49-F238E27FC236}">
                    <a16:creationId xmlns:a16="http://schemas.microsoft.com/office/drawing/2014/main" id="{A827480B-547D-8C3F-DC96-69BAF5587B9D}"/>
                  </a:ext>
                </a:extLst>
              </p:cNvPr>
              <p:cNvSpPr txBox="1">
                <a:spLocks noRot="1" noChangeAspect="1" noMove="1" noResize="1" noEditPoints="1" noAdjustHandles="1" noChangeArrowheads="1" noChangeShapeType="1" noTextEdit="1"/>
              </p:cNvSpPr>
              <p:nvPr/>
            </p:nvSpPr>
            <p:spPr>
              <a:xfrm>
                <a:off x="132365" y="4960630"/>
                <a:ext cx="7139308" cy="871201"/>
              </a:xfrm>
              <a:prstGeom prst="rect">
                <a:avLst/>
              </a:prstGeom>
              <a:blipFill>
                <a:blip r:embed="rId10"/>
                <a:stretch>
                  <a:fillRect t="-94286" b="-148571"/>
                </a:stretch>
              </a:blipFill>
            </p:spPr>
            <p:txBody>
              <a:bodyPr/>
              <a:lstStyle/>
              <a:p>
                <a:r>
                  <a:rPr lang="en-US">
                    <a:noFill/>
                  </a:rPr>
                  <a:t> </a:t>
                </a:r>
              </a:p>
            </p:txBody>
          </p:sp>
        </mc:Fallback>
      </mc:AlternateContent>
    </p:spTree>
    <p:extLst>
      <p:ext uri="{BB962C8B-B14F-4D97-AF65-F5344CB8AC3E}">
        <p14:creationId xmlns:p14="http://schemas.microsoft.com/office/powerpoint/2010/main" val="41964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1" grpId="0"/>
      <p:bldP spid="12" grpId="0"/>
      <p:bldP spid="13"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F365-04AA-0B43-0D24-F0FFA0594BEA}"/>
              </a:ext>
            </a:extLst>
          </p:cNvPr>
          <p:cNvSpPr>
            <a:spLocks noGrp="1"/>
          </p:cNvSpPr>
          <p:nvPr>
            <p:ph type="title"/>
          </p:nvPr>
        </p:nvSpPr>
        <p:spPr/>
        <p:txBody>
          <a:bodyPr>
            <a:normAutofit/>
          </a:bodyPr>
          <a:lstStyle/>
          <a:p>
            <a:r>
              <a:rPr lang="en-US" dirty="0"/>
              <a:t>Score Function Based on Evidential Classification Cost (ECC)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05F510-D7E9-A6F6-CF2F-6A3A96C038AD}"/>
                  </a:ext>
                </a:extLst>
              </p:cNvPr>
              <p:cNvSpPr>
                <a:spLocks noGrp="1"/>
              </p:cNvSpPr>
              <p:nvPr>
                <p:ph idx="1"/>
              </p:nvPr>
            </p:nvSpPr>
            <p:spPr>
              <a:xfrm>
                <a:off x="609442" y="1362069"/>
                <a:ext cx="11112295" cy="5308052"/>
              </a:xfrm>
            </p:spPr>
            <p:txBody>
              <a:bodyPr>
                <a:noAutofit/>
              </a:bodyPr>
              <a:lstStyle/>
              <a:p>
                <a:pPr marL="0" indent="0">
                  <a:buNone/>
                </a:pPr>
                <a:r>
                  <a:rPr lang="en-US" sz="2000" dirty="0"/>
                  <a:t>ECC estimates how much each target label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r>
                      <a:rPr lang="en-US" sz="2000" i="1" dirty="0" smtClean="0">
                        <a:latin typeface="Cambria Math" panose="02040503050406030204" pitchFamily="18" charset="0"/>
                      </a:rPr>
                      <m:t>𝑌</m:t>
                    </m:r>
                    <m:r>
                      <a:rPr lang="en-US" sz="2000" i="1" dirty="0" smtClean="0">
                        <a:latin typeface="Cambria Math" panose="02040503050406030204" pitchFamily="18" charset="0"/>
                      </a:rPr>
                      <m:t> </m:t>
                    </m:r>
                  </m:oMath>
                </a14:m>
                <a:r>
                  <a:rPr lang="en-US" sz="2000" b="1" dirty="0"/>
                  <a:t>is not a correct choice</a:t>
                </a:r>
                <a:r>
                  <a:rPr lang="en-US" sz="2000" dirty="0"/>
                  <a:t> to classify a particular data point</a:t>
                </a:r>
              </a:p>
              <a:p>
                <a:pPr marL="914400" lvl="1" indent="-457200">
                  <a:buFont typeface="+mj-lt"/>
                  <a:buAutoNum type="arabicPeriod"/>
                </a:pPr>
                <a:endParaRPr lang="en-US" sz="1800" dirty="0"/>
              </a:p>
              <a:p>
                <a:pPr marL="538163" lvl="1" indent="-268288">
                  <a:buFont typeface="+mj-lt"/>
                  <a:buAutoNum type="arabicPeriod"/>
                </a:pPr>
                <a:r>
                  <a:rPr lang="en-US" sz="1800" dirty="0"/>
                  <a:t>Compute </a:t>
                </a:r>
                <a:r>
                  <a:rPr lang="en-US" sz="1800" b="1" dirty="0">
                    <a:solidFill>
                      <a:srgbClr val="C00000"/>
                    </a:solidFill>
                  </a:rPr>
                  <a:t>Focal Uncertainty Surprisal </a:t>
                </a:r>
                <a14:m>
                  <m:oMath xmlns:m="http://schemas.openxmlformats.org/officeDocument/2006/math">
                    <m:sSub>
                      <m:sSubPr>
                        <m:ctrlPr>
                          <a:rPr lang="en-CA" sz="1800" b="0" i="1" smtClean="0">
                            <a:solidFill>
                              <a:schemeClr val="tx1"/>
                            </a:solidFill>
                            <a:latin typeface="Cambria Math" panose="02040503050406030204" pitchFamily="18" charset="0"/>
                            <a:ea typeface="Cambria Math" panose="02040503050406030204" pitchFamily="18" charset="0"/>
                          </a:rPr>
                        </m:ctrlPr>
                      </m:sSubPr>
                      <m:e>
                        <m:r>
                          <a:rPr lang="en-CA" sz="1800" b="0" i="1" smtClean="0">
                            <a:solidFill>
                              <a:schemeClr val="tx1"/>
                            </a:solidFill>
                            <a:latin typeface="Cambria Math" panose="02040503050406030204" pitchFamily="18" charset="0"/>
                            <a:ea typeface="Cambria Math" panose="02040503050406030204" pitchFamily="18" charset="0"/>
                          </a:rPr>
                          <m:t>𝐼</m:t>
                        </m:r>
                      </m:e>
                      <m:sub>
                        <m:r>
                          <a:rPr lang="en-CA" sz="1800" b="0" i="1" smtClean="0">
                            <a:solidFill>
                              <a:schemeClr val="tx1"/>
                            </a:solidFill>
                            <a:latin typeface="Cambria Math" panose="02040503050406030204" pitchFamily="18" charset="0"/>
                            <a:ea typeface="Cambria Math" panose="02040503050406030204" pitchFamily="18" charset="0"/>
                          </a:rPr>
                          <m:t>𝑈</m:t>
                        </m:r>
                      </m:sub>
                    </m:sSub>
                    <m:r>
                      <a:rPr lang="en-CA" sz="1800" b="0" i="1" smtClean="0">
                        <a:solidFill>
                          <a:schemeClr val="tx1"/>
                        </a:solidFill>
                        <a:latin typeface="Cambria Math" panose="02040503050406030204" pitchFamily="18" charset="0"/>
                        <a:ea typeface="Cambria Math" panose="02040503050406030204" pitchFamily="18" charset="0"/>
                      </a:rPr>
                      <m:t>(</m:t>
                    </m:r>
                    <m:r>
                      <a:rPr lang="en-CA" sz="1800" b="0" i="1" smtClean="0">
                        <a:solidFill>
                          <a:schemeClr val="tx1"/>
                        </a:solidFill>
                        <a:latin typeface="Cambria Math" panose="02040503050406030204" pitchFamily="18" charset="0"/>
                        <a:ea typeface="Cambria Math" panose="02040503050406030204" pitchFamily="18" charset="0"/>
                      </a:rPr>
                      <m:t>𝑘</m:t>
                    </m:r>
                    <m:r>
                      <a:rPr lang="en-CA" sz="1800" b="0" i="1" smtClean="0">
                        <a:solidFill>
                          <a:schemeClr val="tx1"/>
                        </a:solidFill>
                        <a:latin typeface="Cambria Math" panose="02040503050406030204" pitchFamily="18" charset="0"/>
                        <a:ea typeface="Cambria Math" panose="02040503050406030204" pitchFamily="18" charset="0"/>
                      </a:rPr>
                      <m:t>)</m:t>
                    </m:r>
                  </m:oMath>
                </a14:m>
                <a:endParaRPr lang="en-US" sz="1800" b="1" dirty="0">
                  <a:solidFill>
                    <a:srgbClr val="FF0000"/>
                  </a:solidFill>
                </a:endParaRPr>
              </a:p>
              <a:p>
                <a:pPr marL="538163" lvl="1" indent="-268288">
                  <a:buFont typeface="+mj-lt"/>
                  <a:buAutoNum type="arabicPeriod"/>
                </a:pPr>
                <a:endParaRPr lang="en-US" sz="1800" dirty="0"/>
              </a:p>
              <a:p>
                <a:pPr marL="538163" lvl="1" indent="-268288">
                  <a:buFont typeface="+mj-lt"/>
                  <a:buAutoNum type="arabicPeriod"/>
                </a:pPr>
                <a:r>
                  <a:rPr lang="en-US" sz="1800" dirty="0"/>
                  <a:t>Compute </a:t>
                </a:r>
                <a:r>
                  <a:rPr lang="en-US" sz="1800" b="1" dirty="0">
                    <a:solidFill>
                      <a:srgbClr val="C00000"/>
                    </a:solidFill>
                  </a:rPr>
                  <a:t>Expected Utility </a:t>
                </a:r>
                <a14:m>
                  <m:oMath xmlns:m="http://schemas.openxmlformats.org/officeDocument/2006/math">
                    <m:r>
                      <m:rPr>
                        <m:sty m:val="p"/>
                      </m:rPr>
                      <a:rPr lang="en-CA" sz="1800" b="0" i="0" smtClean="0">
                        <a:solidFill>
                          <a:schemeClr val="tx1"/>
                        </a:solidFill>
                        <a:latin typeface="Cambria Math" panose="02040503050406030204" pitchFamily="18" charset="0"/>
                        <a:ea typeface="Cambria Math" panose="02040503050406030204" pitchFamily="18" charset="0"/>
                      </a:rPr>
                      <m:t>Φ</m:t>
                    </m:r>
                    <m:r>
                      <a:rPr lang="en-CA" sz="1800" b="0" i="1" smtClean="0">
                        <a:solidFill>
                          <a:schemeClr val="tx1"/>
                        </a:solidFill>
                        <a:latin typeface="Cambria Math" panose="02040503050406030204" pitchFamily="18" charset="0"/>
                        <a:ea typeface="Cambria Math" panose="02040503050406030204" pitchFamily="18" charset="0"/>
                      </a:rPr>
                      <m:t>(</m:t>
                    </m:r>
                    <m:r>
                      <a:rPr lang="en-CA" sz="1800" b="0" i="1" smtClean="0">
                        <a:solidFill>
                          <a:schemeClr val="tx1"/>
                        </a:solidFill>
                        <a:latin typeface="Cambria Math" panose="02040503050406030204" pitchFamily="18" charset="0"/>
                        <a:ea typeface="Cambria Math" panose="02040503050406030204" pitchFamily="18" charset="0"/>
                      </a:rPr>
                      <m:t>𝑘</m:t>
                    </m:r>
                    <m:r>
                      <a:rPr lang="en-CA" sz="1800" b="0" i="1" smtClean="0">
                        <a:solidFill>
                          <a:schemeClr val="tx1"/>
                        </a:solidFill>
                        <a:latin typeface="Cambria Math" panose="02040503050406030204" pitchFamily="18" charset="0"/>
                        <a:ea typeface="Cambria Math" panose="02040503050406030204" pitchFamily="18" charset="0"/>
                      </a:rPr>
                      <m:t>)</m:t>
                    </m:r>
                  </m:oMath>
                </a14:m>
                <a:endParaRPr lang="en-US" sz="1800" b="1" dirty="0">
                  <a:solidFill>
                    <a:srgbClr val="FF0000"/>
                  </a:solidFill>
                </a:endParaRPr>
              </a:p>
              <a:p>
                <a:pPr marL="538163" lvl="1" indent="-268288">
                  <a:buFont typeface="+mj-lt"/>
                  <a:buAutoNum type="arabicPeriod"/>
                </a:pPr>
                <a:endParaRPr lang="en-US" sz="1800" dirty="0"/>
              </a:p>
              <a:p>
                <a:pPr marL="538163" lvl="1" indent="-268288">
                  <a:buFont typeface="+mj-lt"/>
                  <a:buAutoNum type="arabicPeriod"/>
                </a:pPr>
                <a:r>
                  <a:rPr lang="en-US" sz="1800" dirty="0"/>
                  <a:t>Incorporate </a:t>
                </a:r>
                <a:r>
                  <a:rPr lang="en-US" sz="1800" b="1" dirty="0">
                    <a:solidFill>
                      <a:srgbClr val="C00000"/>
                    </a:solidFill>
                  </a:rPr>
                  <a:t>Example Difficulty</a:t>
                </a:r>
                <a:r>
                  <a:rPr lang="en-US" sz="1800" b="1" dirty="0">
                    <a:solidFill>
                      <a:srgbClr val="FF0000"/>
                    </a:solidFill>
                  </a:rPr>
                  <a:t> </a:t>
                </a:r>
                <a14:m>
                  <m:oMath xmlns:m="http://schemas.openxmlformats.org/officeDocument/2006/math">
                    <m:r>
                      <a:rPr lang="en-CA" sz="1800" i="1">
                        <a:solidFill>
                          <a:schemeClr val="tx1"/>
                        </a:solidFill>
                        <a:latin typeface="Cambria Math" panose="02040503050406030204" pitchFamily="18" charset="0"/>
                        <a:ea typeface="Cambria Math" panose="02040503050406030204" pitchFamily="18" charset="0"/>
                      </a:rPr>
                      <m:t>𝜌</m:t>
                    </m:r>
                    <m:r>
                      <a:rPr lang="en-CA" sz="1800" i="1">
                        <a:solidFill>
                          <a:schemeClr val="tx1"/>
                        </a:solidFill>
                        <a:latin typeface="Cambria Math" panose="02040503050406030204" pitchFamily="18" charset="0"/>
                        <a:ea typeface="Cambria Math" panose="02040503050406030204" pitchFamily="18" charset="0"/>
                      </a:rPr>
                      <m:t>(</m:t>
                    </m:r>
                    <m:r>
                      <a:rPr lang="en-CA" sz="1800" i="1">
                        <a:solidFill>
                          <a:schemeClr val="tx1"/>
                        </a:solidFill>
                        <a:latin typeface="Cambria Math" panose="02040503050406030204" pitchFamily="18" charset="0"/>
                        <a:ea typeface="Cambria Math" panose="02040503050406030204" pitchFamily="18" charset="0"/>
                      </a:rPr>
                      <m:t>𝑘</m:t>
                    </m:r>
                    <m:r>
                      <a:rPr lang="en-CA" sz="1800" i="1">
                        <a:solidFill>
                          <a:schemeClr val="tx1"/>
                        </a:solidFill>
                        <a:latin typeface="Cambria Math" panose="02040503050406030204" pitchFamily="18" charset="0"/>
                        <a:ea typeface="Cambria Math" panose="02040503050406030204" pitchFamily="18" charset="0"/>
                      </a:rPr>
                      <m:t>)</m:t>
                    </m:r>
                  </m:oMath>
                </a14:m>
                <a:r>
                  <a:rPr lang="en-US" sz="1800" dirty="0">
                    <a:solidFill>
                      <a:schemeClr val="tx1"/>
                    </a:solidFill>
                  </a:rPr>
                  <a:t> based on label rank</a:t>
                </a:r>
                <a:r>
                  <a:rPr lang="en-US" sz="1800" dirty="0">
                    <a:solidFill>
                      <a:srgbClr val="FF0000"/>
                    </a:solidFill>
                  </a:rPr>
                  <a:t> </a:t>
                </a:r>
                <a14:m>
                  <m:oMath xmlns:m="http://schemas.openxmlformats.org/officeDocument/2006/math">
                    <m:sSub>
                      <m:sSubPr>
                        <m:ctrlPr>
                          <a:rPr lang="en-CA" sz="1800" i="1" dirty="0" smtClean="0">
                            <a:solidFill>
                              <a:schemeClr val="tx1"/>
                            </a:solidFill>
                            <a:latin typeface="Cambria Math" panose="02040503050406030204" pitchFamily="18" charset="0"/>
                            <a:ea typeface="Cambria Math" panose="02040503050406030204" pitchFamily="18" charset="0"/>
                          </a:rPr>
                        </m:ctrlPr>
                      </m:sSubPr>
                      <m:e>
                        <m:r>
                          <a:rPr lang="en-CA" sz="1800" b="0" i="1" dirty="0" smtClean="0">
                            <a:solidFill>
                              <a:schemeClr val="tx1"/>
                            </a:solidFill>
                            <a:latin typeface="Cambria Math" panose="02040503050406030204" pitchFamily="18" charset="0"/>
                            <a:ea typeface="Cambria Math" panose="02040503050406030204" pitchFamily="18" charset="0"/>
                          </a:rPr>
                          <m:t>𝑟</m:t>
                        </m:r>
                      </m:e>
                      <m:sub>
                        <m:r>
                          <a:rPr lang="en-CA" sz="1800" b="0" i="1" dirty="0" smtClean="0">
                            <a:solidFill>
                              <a:schemeClr val="tx1"/>
                            </a:solidFill>
                            <a:latin typeface="Cambria Math" panose="02040503050406030204" pitchFamily="18" charset="0"/>
                            <a:ea typeface="Cambria Math" panose="02040503050406030204" pitchFamily="18" charset="0"/>
                          </a:rPr>
                          <m:t>𝑘</m:t>
                        </m:r>
                      </m:sub>
                    </m:sSub>
                  </m:oMath>
                </a14:m>
                <a:endParaRPr lang="en-US" sz="1800" dirty="0">
                  <a:solidFill>
                    <a:srgbClr val="FF0000"/>
                  </a:solidFill>
                </a:endParaRPr>
              </a:p>
              <a:p>
                <a:pPr marL="538163" lvl="1" indent="-268288">
                  <a:buFont typeface="+mj-lt"/>
                  <a:buAutoNum type="arabicPeriod"/>
                </a:pPr>
                <a:endParaRPr lang="en-US" sz="1800" dirty="0"/>
              </a:p>
              <a:p>
                <a:pPr marL="538163" lvl="1" indent="-268288">
                  <a:buFont typeface="+mj-lt"/>
                  <a:buAutoNum type="arabicPeriod"/>
                </a:pPr>
                <a:r>
                  <a:rPr lang="en-US" sz="1800" dirty="0"/>
                  <a:t>Compute the </a:t>
                </a:r>
                <a:r>
                  <a:rPr lang="en-US" sz="1800" b="1" dirty="0">
                    <a:solidFill>
                      <a:srgbClr val="C00000"/>
                    </a:solidFill>
                  </a:rPr>
                  <a:t>cost (ECC) </a:t>
                </a:r>
                <a14:m>
                  <m:oMath xmlns:m="http://schemas.openxmlformats.org/officeDocument/2006/math">
                    <m:sSub>
                      <m:sSubPr>
                        <m:ctrlPr>
                          <a:rPr lang="en-CA" sz="1800" i="1">
                            <a:solidFill>
                              <a:schemeClr val="tx1"/>
                            </a:solidFill>
                            <a:latin typeface="Cambria Math" panose="02040503050406030204" pitchFamily="18" charset="0"/>
                          </a:rPr>
                        </m:ctrlPr>
                      </m:sSubPr>
                      <m:e>
                        <m:r>
                          <a:rPr lang="en-CA" sz="1800" i="1">
                            <a:solidFill>
                              <a:schemeClr val="tx1"/>
                            </a:solidFill>
                            <a:latin typeface="Cambria Math" panose="02040503050406030204" pitchFamily="18" charset="0"/>
                          </a:rPr>
                          <m:t>𝐶</m:t>
                        </m:r>
                      </m:e>
                      <m:sub>
                        <m:r>
                          <a:rPr lang="en-CA" sz="1800" i="1">
                            <a:solidFill>
                              <a:schemeClr val="tx1"/>
                            </a:solidFill>
                            <a:latin typeface="Cambria Math" panose="02040503050406030204" pitchFamily="18" charset="0"/>
                          </a:rPr>
                          <m:t>𝑘</m:t>
                        </m:r>
                      </m:sub>
                    </m:sSub>
                    <m:r>
                      <a:rPr lang="en-CA" sz="1800" i="1">
                        <a:solidFill>
                          <a:schemeClr val="tx1"/>
                        </a:solidFill>
                        <a:latin typeface="Cambria Math" panose="02040503050406030204" pitchFamily="18" charset="0"/>
                      </a:rPr>
                      <m:t> </m:t>
                    </m:r>
                  </m:oMath>
                </a14:m>
                <a:r>
                  <a:rPr lang="en-US" sz="1800" dirty="0"/>
                  <a:t>associated with label </a:t>
                </a:r>
                <a14:m>
                  <m:oMath xmlns:m="http://schemas.openxmlformats.org/officeDocument/2006/math">
                    <m:r>
                      <a:rPr lang="en-US" sz="1800" i="1" dirty="0" smtClean="0">
                        <a:latin typeface="Cambria Math" panose="02040503050406030204" pitchFamily="18" charset="0"/>
                      </a:rPr>
                      <m:t>𝑘</m:t>
                    </m:r>
                  </m:oMath>
                </a14:m>
                <a:endParaRPr lang="en-US" sz="1800" dirty="0"/>
              </a:p>
              <a:p>
                <a:pPr marL="538163" lvl="1" indent="-268288">
                  <a:buFont typeface="+mj-lt"/>
                  <a:buAutoNum type="arabicPeriod"/>
                </a:pPr>
                <a:endParaRPr lang="en-US" sz="1800" dirty="0"/>
              </a:p>
              <a:p>
                <a:pPr marL="538163" lvl="1" indent="-268288">
                  <a:buFont typeface="+mj-lt"/>
                  <a:buAutoNum type="arabicPeriod"/>
                </a:pPr>
                <a:r>
                  <a:rPr lang="en-US" sz="1800" dirty="0"/>
                  <a:t>Compute </a:t>
                </a:r>
                <a:r>
                  <a:rPr lang="en-US" sz="1800" b="1" dirty="0">
                    <a:solidFill>
                      <a:srgbClr val="C00000"/>
                    </a:solidFill>
                  </a:rPr>
                  <a:t>non-conformity score function </a:t>
                </a:r>
                <a14:m>
                  <m:oMath xmlns:m="http://schemas.openxmlformats.org/officeDocument/2006/math">
                    <m:sSub>
                      <m:sSubPr>
                        <m:ctrlPr>
                          <a:rPr lang="en-CA" sz="1800" i="1">
                            <a:latin typeface="Cambria Math" panose="02040503050406030204" pitchFamily="18" charset="0"/>
                            <a:ea typeface="Cambria Math" panose="02040503050406030204" pitchFamily="18" charset="0"/>
                          </a:rPr>
                        </m:ctrlPr>
                      </m:sSubPr>
                      <m:e>
                        <m:r>
                          <a:rPr lang="en-CA" sz="1800" i="1">
                            <a:latin typeface="Cambria Math" panose="02040503050406030204" pitchFamily="18" charset="0"/>
                            <a:ea typeface="Cambria Math" panose="02040503050406030204" pitchFamily="18" charset="0"/>
                          </a:rPr>
                          <m:t>𝑆</m:t>
                        </m:r>
                      </m:e>
                      <m:sub>
                        <m:r>
                          <a:rPr lang="en-CA" sz="1800" i="1">
                            <a:latin typeface="Cambria Math" panose="02040503050406030204" pitchFamily="18" charset="0"/>
                            <a:ea typeface="Cambria Math" panose="02040503050406030204" pitchFamily="18" charset="0"/>
                          </a:rPr>
                          <m:t>𝐸𝐶𝐶</m:t>
                        </m:r>
                      </m:sub>
                    </m:sSub>
                    <m:r>
                      <a:rPr lang="en-CA" sz="1800" i="1">
                        <a:latin typeface="Cambria Math" panose="02040503050406030204" pitchFamily="18" charset="0"/>
                        <a:ea typeface="Cambria Math" panose="02040503050406030204" pitchFamily="18" charset="0"/>
                      </a:rPr>
                      <m:t>(</m:t>
                    </m:r>
                    <m:r>
                      <a:rPr lang="en-CA" sz="1800" i="1">
                        <a:latin typeface="Cambria Math" panose="02040503050406030204" pitchFamily="18" charset="0"/>
                        <a:ea typeface="Cambria Math" panose="02040503050406030204" pitchFamily="18" charset="0"/>
                      </a:rPr>
                      <m:t>𝑘</m:t>
                    </m:r>
                    <m:r>
                      <a:rPr lang="en-CA" sz="1800" i="1">
                        <a:latin typeface="Cambria Math" panose="02040503050406030204" pitchFamily="18" charset="0"/>
                        <a:ea typeface="Cambria Math" panose="02040503050406030204" pitchFamily="18" charset="0"/>
                      </a:rPr>
                      <m:t>)</m:t>
                    </m:r>
                  </m:oMath>
                </a14:m>
                <a:r>
                  <a:rPr lang="en-US" sz="1800" dirty="0"/>
                  <a:t> of label </a:t>
                </a:r>
                <a14:m>
                  <m:oMath xmlns:m="http://schemas.openxmlformats.org/officeDocument/2006/math">
                    <m:r>
                      <a:rPr lang="en-US" sz="1800" i="1" dirty="0" smtClean="0">
                        <a:latin typeface="Cambria Math" panose="02040503050406030204" pitchFamily="18" charset="0"/>
                      </a:rPr>
                      <m:t>𝑘</m:t>
                    </m:r>
                  </m:oMath>
                </a14:m>
                <a:endParaRPr lang="en-US" sz="1800" dirty="0"/>
              </a:p>
              <a:p>
                <a:pPr marL="538163" lvl="1" indent="-268288">
                  <a:buFont typeface="+mj-lt"/>
                  <a:buAutoNum type="arabicPeriod"/>
                </a:pPr>
                <a:endParaRPr lang="en-US" sz="1800" dirty="0"/>
              </a:p>
              <a:p>
                <a:pPr marL="538163" lvl="1" indent="-268288">
                  <a:buFont typeface="+mj-lt"/>
                  <a:buAutoNum type="arabicPeriod"/>
                </a:pPr>
                <a:r>
                  <a:rPr lang="en-US" sz="1800" dirty="0"/>
                  <a:t>Compute </a:t>
                </a:r>
                <a14:m>
                  <m:oMath xmlns:m="http://schemas.openxmlformats.org/officeDocument/2006/math">
                    <m:acc>
                      <m:accPr>
                        <m:chr m:val="̂"/>
                        <m:ctrlPr>
                          <a:rPr lang="en-US" sz="1800" i="1" smtClean="0">
                            <a:latin typeface="Cambria Math" panose="02040503050406030204" pitchFamily="18" charset="0"/>
                          </a:rPr>
                        </m:ctrlPr>
                      </m:accPr>
                      <m:e>
                        <m:r>
                          <a:rPr lang="en-CA" sz="1800" b="0" i="1" smtClean="0">
                            <a:latin typeface="Cambria Math" panose="02040503050406030204" pitchFamily="18" charset="0"/>
                          </a:rPr>
                          <m:t>𝑞</m:t>
                        </m:r>
                      </m:e>
                    </m:acc>
                  </m:oMath>
                </a14:m>
                <a:r>
                  <a:rPr lang="en-US" sz="1800" dirty="0"/>
                  <a:t> as </a:t>
                </a:r>
                <a14:m>
                  <m:oMath xmlns:m="http://schemas.openxmlformats.org/officeDocument/2006/math">
                    <m:d>
                      <m:dPr>
                        <m:ctrlPr>
                          <a:rPr lang="en-CA" sz="1800" b="0" i="1" smtClean="0">
                            <a:latin typeface="Cambria Math" panose="02040503050406030204" pitchFamily="18" charset="0"/>
                          </a:rPr>
                        </m:ctrlPr>
                      </m:dPr>
                      <m:e>
                        <m:r>
                          <a:rPr lang="en-CA" sz="1800" b="0" i="1" smtClean="0">
                            <a:latin typeface="Cambria Math" panose="02040503050406030204" pitchFamily="18" charset="0"/>
                          </a:rPr>
                          <m:t>1−</m:t>
                        </m:r>
                        <m:r>
                          <a:rPr lang="en-CA" sz="1800" b="0" i="1" smtClean="0">
                            <a:latin typeface="Cambria Math" panose="02040503050406030204" pitchFamily="18" charset="0"/>
                            <a:ea typeface="Cambria Math" panose="02040503050406030204" pitchFamily="18" charset="0"/>
                          </a:rPr>
                          <m:t>𝛿</m:t>
                        </m:r>
                      </m:e>
                    </m:d>
                  </m:oMath>
                </a14:m>
                <a:r>
                  <a:rPr lang="en-US" sz="1800" dirty="0"/>
                  <a:t>-quantile of </a:t>
                </a:r>
                <a14:m>
                  <m:oMath xmlns:m="http://schemas.openxmlformats.org/officeDocument/2006/math">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𝑆</m:t>
                        </m:r>
                      </m:e>
                      <m:sub>
                        <m:r>
                          <a:rPr lang="en-CA" sz="1800" b="0" i="1" smtClean="0">
                            <a:latin typeface="Cambria Math" panose="02040503050406030204" pitchFamily="18" charset="0"/>
                          </a:rPr>
                          <m:t>𝐸𝐶𝐶</m:t>
                        </m:r>
                      </m:sub>
                    </m:sSub>
                    <m:r>
                      <a:rPr lang="en-CA" sz="1800" b="0" i="1" smtClean="0">
                        <a:latin typeface="Cambria Math" panose="02040503050406030204" pitchFamily="18" charset="0"/>
                      </a:rPr>
                      <m:t>(</m:t>
                    </m:r>
                    <m:r>
                      <a:rPr lang="en-CA" sz="1800" b="0" i="1" smtClean="0">
                        <a:latin typeface="Cambria Math" panose="02040503050406030204" pitchFamily="18" charset="0"/>
                      </a:rPr>
                      <m:t>𝑘</m:t>
                    </m:r>
                    <m:r>
                      <a:rPr lang="en-CA" sz="1800" b="0" i="1" smtClean="0">
                        <a:latin typeface="Cambria Math" panose="02040503050406030204" pitchFamily="18" charset="0"/>
                      </a:rPr>
                      <m:t>=</m:t>
                    </m:r>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𝑦</m:t>
                        </m:r>
                      </m:e>
                      <m:sub>
                        <m:r>
                          <a:rPr lang="en-CA" sz="1800" b="0" i="1" smtClean="0">
                            <a:latin typeface="Cambria Math" panose="02040503050406030204" pitchFamily="18" charset="0"/>
                          </a:rPr>
                          <m:t>𝑡𝑟𝑢𝑒</m:t>
                        </m:r>
                      </m:sub>
                    </m:sSub>
                    <m:r>
                      <a:rPr lang="en-CA" sz="1800" b="0" i="1" smtClean="0">
                        <a:latin typeface="Cambria Math" panose="02040503050406030204" pitchFamily="18" charset="0"/>
                      </a:rPr>
                      <m:t>)</m:t>
                    </m:r>
                  </m:oMath>
                </a14:m>
                <a:endParaRPr lang="en-US" sz="1800" dirty="0"/>
              </a:p>
              <a:p>
                <a:pPr marL="538163" lvl="1" indent="-268288">
                  <a:buFont typeface="+mj-lt"/>
                  <a:buAutoNum type="arabicPeriod"/>
                </a:pPr>
                <a:endParaRPr lang="en-US" sz="1800" dirty="0"/>
              </a:p>
              <a:p>
                <a:pPr marL="538163" lvl="1" indent="-268288">
                  <a:buFont typeface="+mj-lt"/>
                  <a:buAutoNum type="arabicPeriod"/>
                </a:pPr>
                <a:r>
                  <a:rPr lang="en-US" sz="1800" dirty="0"/>
                  <a:t>Form the uncertainty set </a:t>
                </a:r>
                <a14:m>
                  <m:oMath xmlns:m="http://schemas.openxmlformats.org/officeDocument/2006/math">
                    <m:r>
                      <a:rPr lang="en-CA" sz="1800" b="0" i="1" smtClean="0">
                        <a:solidFill>
                          <a:schemeClr val="tx1"/>
                        </a:solidFill>
                        <a:latin typeface="Cambria Math" panose="02040503050406030204" pitchFamily="18" charset="0"/>
                        <a:ea typeface="Cambria Math" panose="02040503050406030204" pitchFamily="18" charset="0"/>
                      </a:rPr>
                      <m:t>𝒞</m:t>
                    </m:r>
                  </m:oMath>
                </a14:m>
                <a:r>
                  <a:rPr lang="en-US" sz="1800" dirty="0"/>
                  <a:t> </a:t>
                </a:r>
              </a:p>
            </p:txBody>
          </p:sp>
        </mc:Choice>
        <mc:Fallback xmlns="">
          <p:sp>
            <p:nvSpPr>
              <p:cNvPr id="3" name="Content Placeholder 2">
                <a:extLst>
                  <a:ext uri="{FF2B5EF4-FFF2-40B4-BE49-F238E27FC236}">
                    <a16:creationId xmlns:a16="http://schemas.microsoft.com/office/drawing/2014/main" id="{3605F510-D7E9-A6F6-CF2F-6A3A96C038AD}"/>
                  </a:ext>
                </a:extLst>
              </p:cNvPr>
              <p:cNvSpPr>
                <a:spLocks noGrp="1" noRot="1" noChangeAspect="1" noMove="1" noResize="1" noEditPoints="1" noAdjustHandles="1" noChangeArrowheads="1" noChangeShapeType="1" noTextEdit="1"/>
              </p:cNvSpPr>
              <p:nvPr>
                <p:ph idx="1"/>
              </p:nvPr>
            </p:nvSpPr>
            <p:spPr>
              <a:xfrm>
                <a:off x="609442" y="1362069"/>
                <a:ext cx="11112295" cy="5308052"/>
              </a:xfrm>
              <a:blipFill>
                <a:blip r:embed="rId3"/>
                <a:stretch>
                  <a:fillRect l="-685" t="-7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773BD1-6687-0F3D-8514-719D5CC51C84}"/>
                  </a:ext>
                </a:extLst>
              </p:cNvPr>
              <p:cNvSpPr txBox="1"/>
              <p:nvPr/>
            </p:nvSpPr>
            <p:spPr>
              <a:xfrm>
                <a:off x="6840767" y="3890031"/>
                <a:ext cx="4570244" cy="7008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i="1" smtClean="0">
                              <a:solidFill>
                                <a:schemeClr val="tx1"/>
                              </a:solidFill>
                              <a:latin typeface="Cambria Math" panose="02040503050406030204" pitchFamily="18" charset="0"/>
                            </a:rPr>
                          </m:ctrlPr>
                        </m:sSubPr>
                        <m:e>
                          <m:r>
                            <a:rPr lang="en-CA" i="1">
                              <a:solidFill>
                                <a:schemeClr val="tx1"/>
                              </a:solidFill>
                              <a:latin typeface="Cambria Math" panose="02040503050406030204" pitchFamily="18" charset="0"/>
                            </a:rPr>
                            <m:t>𝐶</m:t>
                          </m:r>
                        </m:e>
                        <m:sub>
                          <m:r>
                            <a:rPr lang="en-CA" i="1">
                              <a:solidFill>
                                <a:schemeClr val="tx1"/>
                              </a:solidFill>
                              <a:latin typeface="Cambria Math" panose="02040503050406030204" pitchFamily="18" charset="0"/>
                            </a:rPr>
                            <m:t>𝑘</m:t>
                          </m:r>
                        </m:sub>
                      </m:sSub>
                      <m:r>
                        <a:rPr lang="en-CA" i="1">
                          <a:solidFill>
                            <a:schemeClr val="tx1"/>
                          </a:solidFill>
                          <a:latin typeface="Cambria Math" panose="02040503050406030204" pitchFamily="18" charset="0"/>
                          <a:ea typeface="Cambria Math" panose="02040503050406030204" pitchFamily="18" charset="0"/>
                        </a:rPr>
                        <m:t>=</m:t>
                      </m:r>
                      <m:f>
                        <m:fPr>
                          <m:ctrlPr>
                            <a:rPr lang="en-CA" i="1" smtClean="0">
                              <a:solidFill>
                                <a:schemeClr val="tx1"/>
                              </a:solidFill>
                              <a:latin typeface="Cambria Math" panose="02040503050406030204" pitchFamily="18" charset="0"/>
                              <a:ea typeface="Cambria Math" panose="02040503050406030204" pitchFamily="18" charset="0"/>
                            </a:rPr>
                          </m:ctrlPr>
                        </m:fPr>
                        <m:num>
                          <m:r>
                            <a:rPr lang="en-CA" b="0" i="1" smtClean="0">
                              <a:solidFill>
                                <a:schemeClr val="tx1"/>
                              </a:solidFill>
                              <a:latin typeface="Cambria Math" panose="02040503050406030204" pitchFamily="18" charset="0"/>
                              <a:ea typeface="Cambria Math" panose="02040503050406030204" pitchFamily="18" charset="0"/>
                            </a:rPr>
                            <m:t>𝜌</m:t>
                          </m:r>
                          <m:d>
                            <m:dPr>
                              <m:ctrlPr>
                                <a:rPr lang="en-CA" b="0" i="1" smtClean="0">
                                  <a:solidFill>
                                    <a:schemeClr val="tx1"/>
                                  </a:solidFill>
                                  <a:latin typeface="Cambria Math" panose="02040503050406030204" pitchFamily="18" charset="0"/>
                                  <a:ea typeface="Cambria Math" panose="02040503050406030204" pitchFamily="18" charset="0"/>
                                </a:rPr>
                              </m:ctrlPr>
                            </m:dPr>
                            <m:e>
                              <m:r>
                                <a:rPr lang="en-CA" b="0" i="1" smtClean="0">
                                  <a:solidFill>
                                    <a:schemeClr val="tx1"/>
                                  </a:solidFill>
                                  <a:latin typeface="Cambria Math" panose="02040503050406030204" pitchFamily="18" charset="0"/>
                                  <a:ea typeface="Cambria Math" panose="02040503050406030204" pitchFamily="18" charset="0"/>
                                </a:rPr>
                                <m:t>𝑘</m:t>
                              </m:r>
                            </m:e>
                          </m:d>
                          <m:sSub>
                            <m:sSubPr>
                              <m:ctrlPr>
                                <a:rPr lang="en-CA" b="0" i="1" smtClean="0">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𝐼</m:t>
                              </m:r>
                            </m:e>
                            <m:sub>
                              <m:r>
                                <a:rPr lang="en-CA" b="0" i="1" smtClean="0">
                                  <a:solidFill>
                                    <a:schemeClr val="tx1"/>
                                  </a:solidFill>
                                  <a:latin typeface="Cambria Math" panose="02040503050406030204" pitchFamily="18" charset="0"/>
                                  <a:ea typeface="Cambria Math" panose="02040503050406030204" pitchFamily="18" charset="0"/>
                                </a:rPr>
                                <m:t>𝑈</m:t>
                              </m:r>
                            </m:sub>
                          </m:sSub>
                          <m:r>
                            <a:rPr lang="en-CA" b="0" i="1" smtClean="0">
                              <a:solidFill>
                                <a:schemeClr val="tx1"/>
                              </a:solidFill>
                              <a:latin typeface="Cambria Math" panose="02040503050406030204" pitchFamily="18" charset="0"/>
                              <a:ea typeface="Cambria Math" panose="02040503050406030204" pitchFamily="18" charset="0"/>
                            </a:rPr>
                            <m:t>(</m:t>
                          </m:r>
                          <m:r>
                            <a:rPr lang="en-CA" b="0" i="1" smtClean="0">
                              <a:solidFill>
                                <a:schemeClr val="tx1"/>
                              </a:solidFill>
                              <a:latin typeface="Cambria Math" panose="02040503050406030204" pitchFamily="18" charset="0"/>
                              <a:ea typeface="Cambria Math" panose="02040503050406030204" pitchFamily="18" charset="0"/>
                            </a:rPr>
                            <m:t>𝑘</m:t>
                          </m:r>
                          <m:r>
                            <a:rPr lang="en-CA" b="0" i="1" smtClean="0">
                              <a:solidFill>
                                <a:schemeClr val="tx1"/>
                              </a:solidFill>
                              <a:latin typeface="Cambria Math" panose="02040503050406030204" pitchFamily="18" charset="0"/>
                              <a:ea typeface="Cambria Math" panose="02040503050406030204" pitchFamily="18" charset="0"/>
                            </a:rPr>
                            <m:t>)</m:t>
                          </m:r>
                        </m:num>
                        <m:den>
                          <m:r>
                            <m:rPr>
                              <m:sty m:val="p"/>
                            </m:rPr>
                            <a:rPr lang="en-CA" b="0" i="0" smtClean="0">
                              <a:solidFill>
                                <a:schemeClr val="tx1"/>
                              </a:solidFill>
                              <a:latin typeface="Cambria Math" panose="02040503050406030204" pitchFamily="18" charset="0"/>
                              <a:ea typeface="Cambria Math" panose="02040503050406030204" pitchFamily="18" charset="0"/>
                            </a:rPr>
                            <m:t>Φ</m:t>
                          </m:r>
                          <m:r>
                            <a:rPr lang="en-CA" b="0" i="1" smtClean="0">
                              <a:solidFill>
                                <a:schemeClr val="tx1"/>
                              </a:solidFill>
                              <a:latin typeface="Cambria Math" panose="02040503050406030204" pitchFamily="18" charset="0"/>
                              <a:ea typeface="Cambria Math" panose="02040503050406030204" pitchFamily="18" charset="0"/>
                            </a:rPr>
                            <m:t>(</m:t>
                          </m:r>
                          <m:r>
                            <a:rPr lang="en-CA" b="0" i="1" smtClean="0">
                              <a:solidFill>
                                <a:schemeClr val="tx1"/>
                              </a:solidFill>
                              <a:latin typeface="Cambria Math" panose="02040503050406030204" pitchFamily="18" charset="0"/>
                              <a:ea typeface="Cambria Math" panose="02040503050406030204" pitchFamily="18" charset="0"/>
                            </a:rPr>
                            <m:t>𝑘</m:t>
                          </m:r>
                          <m:r>
                            <a:rPr lang="en-CA" b="0" i="1" smtClean="0">
                              <a:solidFill>
                                <a:schemeClr val="tx1"/>
                              </a:solidFill>
                              <a:latin typeface="Cambria Math" panose="02040503050406030204" pitchFamily="18" charset="0"/>
                              <a:ea typeface="Cambria Math" panose="02040503050406030204" pitchFamily="18" charset="0"/>
                            </a:rPr>
                            <m:t>)</m:t>
                          </m:r>
                        </m:den>
                      </m:f>
                      <m:r>
                        <a:rPr lang="en-CA" b="0" i="1" smtClean="0">
                          <a:solidFill>
                            <a:schemeClr val="tx1"/>
                          </a:solidFill>
                          <a:latin typeface="Cambria Math" panose="02040503050406030204" pitchFamily="18" charset="0"/>
                          <a:ea typeface="Cambria Math" panose="02040503050406030204" pitchFamily="18" charset="0"/>
                        </a:rPr>
                        <m:t>=</m:t>
                      </m:r>
                      <m:r>
                        <a:rPr lang="en-CA" i="1">
                          <a:solidFill>
                            <a:schemeClr val="tx1"/>
                          </a:solidFill>
                          <a:latin typeface="Cambria Math" panose="02040503050406030204" pitchFamily="18" charset="0"/>
                          <a:ea typeface="Cambria Math" panose="02040503050406030204" pitchFamily="18" charset="0"/>
                        </a:rPr>
                        <m:t>−</m:t>
                      </m:r>
                      <m:r>
                        <a:rPr lang="en-CA" b="0" i="1" smtClean="0">
                          <a:solidFill>
                            <a:schemeClr val="tx1"/>
                          </a:solidFill>
                          <a:latin typeface="Cambria Math" panose="02040503050406030204" pitchFamily="18" charset="0"/>
                          <a:ea typeface="Cambria Math" panose="02040503050406030204" pitchFamily="18" charset="0"/>
                        </a:rPr>
                        <m:t>𝐾</m:t>
                      </m:r>
                      <m:r>
                        <a:rPr lang="en-CA" i="1">
                          <a:solidFill>
                            <a:schemeClr val="tx1"/>
                          </a:solidFill>
                          <a:latin typeface="Cambria Math" panose="02040503050406030204" pitchFamily="18" charset="0"/>
                          <a:ea typeface="Cambria Math" panose="02040503050406030204" pitchFamily="18" charset="0"/>
                        </a:rPr>
                        <m:t>𝑢</m:t>
                      </m:r>
                      <m:f>
                        <m:fPr>
                          <m:ctrlPr>
                            <a:rPr lang="en-CA" i="1">
                              <a:solidFill>
                                <a:schemeClr val="tx1"/>
                              </a:solidFill>
                              <a:latin typeface="Cambria Math" panose="02040503050406030204" pitchFamily="18" charset="0"/>
                              <a:ea typeface="Cambria Math" panose="02040503050406030204" pitchFamily="18" charset="0"/>
                            </a:rPr>
                          </m:ctrlPr>
                        </m:fPr>
                        <m:num>
                          <m:sSub>
                            <m:sSubPr>
                              <m:ctrlPr>
                                <a:rPr lang="en-CA" i="1">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𝜋</m:t>
                              </m:r>
                            </m:e>
                            <m:sub>
                              <m:r>
                                <a:rPr lang="en-CA" i="1">
                                  <a:solidFill>
                                    <a:schemeClr val="tx1"/>
                                  </a:solidFill>
                                  <a:latin typeface="Cambria Math" panose="02040503050406030204" pitchFamily="18" charset="0"/>
                                  <a:ea typeface="Cambria Math" panose="02040503050406030204" pitchFamily="18" charset="0"/>
                                </a:rPr>
                                <m:t>𝑘</m:t>
                              </m:r>
                            </m:sub>
                          </m:sSub>
                          <m:r>
                            <a:rPr lang="en-CA" i="1">
                              <a:solidFill>
                                <a:schemeClr val="tx1"/>
                              </a:solidFill>
                              <a:latin typeface="Cambria Math" panose="02040503050406030204" pitchFamily="18" charset="0"/>
                              <a:ea typeface="Cambria Math" panose="02040503050406030204" pitchFamily="18" charset="0"/>
                            </a:rPr>
                            <m:t>.</m:t>
                          </m:r>
                          <m:func>
                            <m:funcPr>
                              <m:ctrlPr>
                                <a:rPr lang="en-CA" i="1">
                                  <a:solidFill>
                                    <a:schemeClr val="tx1"/>
                                  </a:solidFill>
                                  <a:latin typeface="Cambria Math" panose="02040503050406030204" pitchFamily="18" charset="0"/>
                                  <a:ea typeface="Cambria Math" panose="02040503050406030204" pitchFamily="18" charset="0"/>
                                </a:rPr>
                              </m:ctrlPr>
                            </m:funcPr>
                            <m:fName>
                              <m:r>
                                <m:rPr>
                                  <m:sty m:val="p"/>
                                </m:rPr>
                                <a:rPr lang="en-CA">
                                  <a:solidFill>
                                    <a:schemeClr val="tx1"/>
                                  </a:solidFill>
                                  <a:latin typeface="Cambria Math" panose="02040503050406030204" pitchFamily="18" charset="0"/>
                                  <a:ea typeface="Cambria Math" panose="02040503050406030204" pitchFamily="18" charset="0"/>
                                </a:rPr>
                                <m:t>log</m:t>
                              </m:r>
                            </m:fName>
                            <m:e>
                              <m:sSub>
                                <m:sSubPr>
                                  <m:ctrlPr>
                                    <a:rPr lang="en-CA" b="0" i="1" smtClean="0">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𝑝</m:t>
                                  </m:r>
                                </m:e>
                                <m:sub>
                                  <m:r>
                                    <a:rPr lang="en-CA" b="0" i="1" smtClean="0">
                                      <a:solidFill>
                                        <a:schemeClr val="tx1"/>
                                      </a:solidFill>
                                      <a:latin typeface="Cambria Math" panose="02040503050406030204" pitchFamily="18" charset="0"/>
                                      <a:ea typeface="Cambria Math" panose="02040503050406030204" pitchFamily="18" charset="0"/>
                                    </a:rPr>
                                    <m:t>𝑘</m:t>
                                  </m:r>
                                </m:sub>
                              </m:sSub>
                            </m:e>
                          </m:func>
                        </m:num>
                        <m:den>
                          <m:sSub>
                            <m:sSubPr>
                              <m:ctrlPr>
                                <a:rPr lang="en-CA" i="1">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𝜙</m:t>
                              </m:r>
                            </m:e>
                            <m:sub>
                              <m:r>
                                <a:rPr lang="en-CA" i="1">
                                  <a:solidFill>
                                    <a:schemeClr val="tx1"/>
                                  </a:solidFill>
                                  <a:latin typeface="Cambria Math" panose="02040503050406030204" pitchFamily="18" charset="0"/>
                                  <a:ea typeface="Cambria Math" panose="02040503050406030204" pitchFamily="18" charset="0"/>
                                </a:rPr>
                                <m:t>𝑘</m:t>
                              </m:r>
                            </m:sub>
                          </m:sSub>
                          <m:sSubSup>
                            <m:sSubSupPr>
                              <m:ctrlPr>
                                <a:rPr lang="en-CA" i="1">
                                  <a:solidFill>
                                    <a:schemeClr val="tx1"/>
                                  </a:solidFill>
                                  <a:latin typeface="Cambria Math" panose="02040503050406030204" pitchFamily="18" charset="0"/>
                                  <a:ea typeface="Cambria Math" panose="02040503050406030204" pitchFamily="18" charset="0"/>
                                </a:rPr>
                              </m:ctrlPr>
                            </m:sSubSupPr>
                            <m:e>
                              <m:r>
                                <a:rPr lang="en-CA" i="1">
                                  <a:solidFill>
                                    <a:schemeClr val="tx1"/>
                                  </a:solidFill>
                                  <a:latin typeface="Cambria Math" panose="02040503050406030204" pitchFamily="18" charset="0"/>
                                  <a:ea typeface="Cambria Math" panose="02040503050406030204" pitchFamily="18" charset="0"/>
                                </a:rPr>
                                <m:t>𝑝</m:t>
                              </m:r>
                            </m:e>
                            <m:sub>
                              <m:r>
                                <a:rPr lang="en-CA" i="1">
                                  <a:solidFill>
                                    <a:schemeClr val="tx1"/>
                                  </a:solidFill>
                                  <a:latin typeface="Cambria Math" panose="02040503050406030204" pitchFamily="18" charset="0"/>
                                  <a:ea typeface="Cambria Math" panose="02040503050406030204" pitchFamily="18" charset="0"/>
                                </a:rPr>
                                <m:t>𝑘</m:t>
                              </m:r>
                            </m:sub>
                            <m:sup>
                              <m:r>
                                <a:rPr lang="en-CA" i="1">
                                  <a:solidFill>
                                    <a:schemeClr val="tx1"/>
                                  </a:solidFill>
                                  <a:latin typeface="Cambria Math" panose="02040503050406030204" pitchFamily="18" charset="0"/>
                                  <a:ea typeface="Cambria Math" panose="02040503050406030204" pitchFamily="18" charset="0"/>
                                </a:rPr>
                                <m:t>2</m:t>
                              </m:r>
                            </m:sup>
                          </m:sSubSup>
                          <m:r>
                            <a:rPr lang="en-CA" b="0" i="1" smtClean="0">
                              <a:solidFill>
                                <a:schemeClr val="tx1"/>
                              </a:solidFill>
                              <a:latin typeface="Cambria Math" panose="02040503050406030204" pitchFamily="18" charset="0"/>
                              <a:ea typeface="Cambria Math" panose="02040503050406030204" pitchFamily="18" charset="0"/>
                            </a:rPr>
                            <m:t>(</m:t>
                          </m:r>
                          <m:r>
                            <a:rPr lang="en-CA" b="0" i="1" smtClean="0">
                              <a:solidFill>
                                <a:schemeClr val="tx1"/>
                              </a:solidFill>
                              <a:latin typeface="Cambria Math" panose="02040503050406030204" pitchFamily="18" charset="0"/>
                              <a:ea typeface="Cambria Math" panose="02040503050406030204" pitchFamily="18" charset="0"/>
                            </a:rPr>
                            <m:t>𝐾</m:t>
                          </m:r>
                          <m:r>
                            <a:rPr lang="en-CA" b="0" i="1" smtClean="0">
                              <a:solidFill>
                                <a:schemeClr val="tx1"/>
                              </a:solidFill>
                              <a:latin typeface="Cambria Math" panose="02040503050406030204" pitchFamily="18" charset="0"/>
                              <a:ea typeface="Cambria Math" panose="02040503050406030204" pitchFamily="18" charset="0"/>
                            </a:rPr>
                            <m:t>−</m:t>
                          </m:r>
                          <m:sSub>
                            <m:sSubPr>
                              <m:ctrlPr>
                                <a:rPr lang="en-CA" b="0" i="1" smtClean="0">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𝑟</m:t>
                              </m:r>
                            </m:e>
                            <m:sub>
                              <m:r>
                                <a:rPr lang="en-CA" b="0" i="1" smtClean="0">
                                  <a:solidFill>
                                    <a:schemeClr val="tx1"/>
                                  </a:solidFill>
                                  <a:latin typeface="Cambria Math" panose="02040503050406030204" pitchFamily="18" charset="0"/>
                                  <a:ea typeface="Cambria Math" panose="02040503050406030204" pitchFamily="18" charset="0"/>
                                </a:rPr>
                                <m:t>𝑘</m:t>
                              </m:r>
                            </m:sub>
                          </m:sSub>
                          <m:r>
                            <a:rPr lang="en-CA" b="0" i="1" smtClean="0">
                              <a:solidFill>
                                <a:schemeClr val="tx1"/>
                              </a:solidFill>
                              <a:latin typeface="Cambria Math" panose="02040503050406030204" pitchFamily="18" charset="0"/>
                              <a:ea typeface="Cambria Math" panose="02040503050406030204" pitchFamily="18" charset="0"/>
                            </a:rPr>
                            <m:t>)</m:t>
                          </m:r>
                        </m:den>
                      </m:f>
                    </m:oMath>
                  </m:oMathPara>
                </a14:m>
                <a:endParaRPr lang="en-CA" dirty="0"/>
              </a:p>
            </p:txBody>
          </p:sp>
        </mc:Choice>
        <mc:Fallback xmlns="">
          <p:sp>
            <p:nvSpPr>
              <p:cNvPr id="11" name="TextBox 10">
                <a:extLst>
                  <a:ext uri="{FF2B5EF4-FFF2-40B4-BE49-F238E27FC236}">
                    <a16:creationId xmlns:a16="http://schemas.microsoft.com/office/drawing/2014/main" id="{F4773BD1-6687-0F3D-8514-719D5CC51C84}"/>
                  </a:ext>
                </a:extLst>
              </p:cNvPr>
              <p:cNvSpPr txBox="1">
                <a:spLocks noRot="1" noChangeAspect="1" noMove="1" noResize="1" noEditPoints="1" noAdjustHandles="1" noChangeArrowheads="1" noChangeShapeType="1" noTextEdit="1"/>
              </p:cNvSpPr>
              <p:nvPr/>
            </p:nvSpPr>
            <p:spPr>
              <a:xfrm>
                <a:off x="6840767" y="3890031"/>
                <a:ext cx="4570244" cy="700833"/>
              </a:xfrm>
              <a:prstGeom prst="rect">
                <a:avLst/>
              </a:prstGeom>
              <a:blipFill>
                <a:blip r:embed="rId4"/>
                <a:stretch>
                  <a:fillRect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B4FF10F-7A87-573C-A842-662968E0DC47}"/>
                  </a:ext>
                </a:extLst>
              </p:cNvPr>
              <p:cNvSpPr txBox="1"/>
              <p:nvPr/>
            </p:nvSpPr>
            <p:spPr>
              <a:xfrm>
                <a:off x="8082728" y="3159043"/>
                <a:ext cx="1729739" cy="6576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solidFill>
                            <a:schemeClr val="tx1"/>
                          </a:solidFill>
                          <a:latin typeface="Cambria Math" panose="02040503050406030204" pitchFamily="18" charset="0"/>
                          <a:ea typeface="Cambria Math" panose="02040503050406030204" pitchFamily="18" charset="0"/>
                        </a:rPr>
                        <m:t>𝜌</m:t>
                      </m:r>
                      <m:r>
                        <a:rPr lang="en-CA" b="0" i="1" smtClean="0">
                          <a:solidFill>
                            <a:schemeClr val="tx1"/>
                          </a:solidFill>
                          <a:latin typeface="Cambria Math" panose="02040503050406030204" pitchFamily="18" charset="0"/>
                          <a:ea typeface="Cambria Math" panose="02040503050406030204" pitchFamily="18" charset="0"/>
                        </a:rPr>
                        <m:t>(</m:t>
                      </m:r>
                      <m:r>
                        <a:rPr lang="en-CA" b="0" i="1" smtClean="0">
                          <a:solidFill>
                            <a:schemeClr val="tx1"/>
                          </a:solidFill>
                          <a:latin typeface="Cambria Math" panose="02040503050406030204" pitchFamily="18" charset="0"/>
                          <a:ea typeface="Cambria Math" panose="02040503050406030204" pitchFamily="18" charset="0"/>
                        </a:rPr>
                        <m:t>𝑘</m:t>
                      </m:r>
                      <m:r>
                        <a:rPr lang="en-CA" b="0" i="1" smtClean="0">
                          <a:solidFill>
                            <a:schemeClr val="tx1"/>
                          </a:solidFill>
                          <a:latin typeface="Cambria Math" panose="02040503050406030204" pitchFamily="18" charset="0"/>
                          <a:ea typeface="Cambria Math" panose="02040503050406030204" pitchFamily="18" charset="0"/>
                        </a:rPr>
                        <m:t>)=</m:t>
                      </m:r>
                      <m:f>
                        <m:fPr>
                          <m:ctrlPr>
                            <a:rPr lang="en-CA" i="1" smtClean="0">
                              <a:solidFill>
                                <a:schemeClr val="tx1"/>
                              </a:solidFill>
                              <a:latin typeface="Cambria Math" panose="02040503050406030204" pitchFamily="18" charset="0"/>
                              <a:ea typeface="Cambria Math" panose="02040503050406030204" pitchFamily="18" charset="0"/>
                            </a:rPr>
                          </m:ctrlPr>
                        </m:fPr>
                        <m:num>
                          <m:r>
                            <a:rPr lang="en-CA" b="0" i="1" smtClean="0">
                              <a:solidFill>
                                <a:schemeClr val="tx1"/>
                              </a:solidFill>
                              <a:latin typeface="Cambria Math" panose="02040503050406030204" pitchFamily="18" charset="0"/>
                              <a:ea typeface="Cambria Math" panose="02040503050406030204" pitchFamily="18" charset="0"/>
                            </a:rPr>
                            <m:t>𝐾</m:t>
                          </m:r>
                        </m:num>
                        <m:den>
                          <m:r>
                            <a:rPr lang="en-CA" b="0" i="1" smtClean="0">
                              <a:solidFill>
                                <a:schemeClr val="tx1"/>
                              </a:solidFill>
                              <a:latin typeface="Cambria Math" panose="02040503050406030204" pitchFamily="18" charset="0"/>
                              <a:ea typeface="Cambria Math" panose="02040503050406030204" pitchFamily="18" charset="0"/>
                            </a:rPr>
                            <m:t>𝐾</m:t>
                          </m:r>
                          <m:r>
                            <a:rPr lang="en-CA" b="0" i="1" smtClean="0">
                              <a:solidFill>
                                <a:schemeClr val="tx1"/>
                              </a:solidFill>
                              <a:latin typeface="Cambria Math" panose="02040503050406030204" pitchFamily="18" charset="0"/>
                              <a:ea typeface="Cambria Math" panose="02040503050406030204" pitchFamily="18" charset="0"/>
                            </a:rPr>
                            <m:t>−</m:t>
                          </m:r>
                          <m:sSub>
                            <m:sSubPr>
                              <m:ctrlPr>
                                <a:rPr lang="en-CA" b="0" i="1" smtClean="0">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𝑟</m:t>
                              </m:r>
                            </m:e>
                            <m:sub>
                              <m:r>
                                <a:rPr lang="en-CA" b="0" i="1" smtClean="0">
                                  <a:solidFill>
                                    <a:schemeClr val="tx1"/>
                                  </a:solidFill>
                                  <a:latin typeface="Cambria Math" panose="02040503050406030204" pitchFamily="18" charset="0"/>
                                  <a:ea typeface="Cambria Math" panose="02040503050406030204" pitchFamily="18" charset="0"/>
                                </a:rPr>
                                <m:t>𝑘</m:t>
                              </m:r>
                            </m:sub>
                          </m:sSub>
                        </m:den>
                      </m:f>
                    </m:oMath>
                  </m:oMathPara>
                </a14:m>
                <a:endParaRPr lang="en-CA" dirty="0"/>
              </a:p>
            </p:txBody>
          </p:sp>
        </mc:Choice>
        <mc:Fallback xmlns="">
          <p:sp>
            <p:nvSpPr>
              <p:cNvPr id="17" name="TextBox 16">
                <a:extLst>
                  <a:ext uri="{FF2B5EF4-FFF2-40B4-BE49-F238E27FC236}">
                    <a16:creationId xmlns:a16="http://schemas.microsoft.com/office/drawing/2014/main" id="{5B4FF10F-7A87-573C-A842-662968E0DC47}"/>
                  </a:ext>
                </a:extLst>
              </p:cNvPr>
              <p:cNvSpPr txBox="1">
                <a:spLocks noRot="1" noChangeAspect="1" noMove="1" noResize="1" noEditPoints="1" noAdjustHandles="1" noChangeArrowheads="1" noChangeShapeType="1" noTextEdit="1"/>
              </p:cNvSpPr>
              <p:nvPr/>
            </p:nvSpPr>
            <p:spPr>
              <a:xfrm>
                <a:off x="8082728" y="3159043"/>
                <a:ext cx="1729739" cy="6576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1995A8-1223-2A1A-DEC6-7F04C6228415}"/>
                  </a:ext>
                </a:extLst>
              </p:cNvPr>
              <p:cNvSpPr txBox="1"/>
              <p:nvPr/>
            </p:nvSpPr>
            <p:spPr>
              <a:xfrm>
                <a:off x="7677743" y="2645633"/>
                <a:ext cx="237527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CA" b="0" i="0" smtClean="0">
                          <a:solidFill>
                            <a:schemeClr val="tx1"/>
                          </a:solidFill>
                          <a:latin typeface="Cambria Math" panose="02040503050406030204" pitchFamily="18" charset="0"/>
                          <a:ea typeface="Cambria Math" panose="02040503050406030204" pitchFamily="18" charset="0"/>
                        </a:rPr>
                        <m:t>Φ</m:t>
                      </m:r>
                      <m:r>
                        <a:rPr lang="en-CA" b="0" i="1" smtClean="0">
                          <a:solidFill>
                            <a:schemeClr val="tx1"/>
                          </a:solidFill>
                          <a:latin typeface="Cambria Math" panose="02040503050406030204" pitchFamily="18" charset="0"/>
                          <a:ea typeface="Cambria Math" panose="02040503050406030204" pitchFamily="18" charset="0"/>
                        </a:rPr>
                        <m:t>(</m:t>
                      </m:r>
                      <m:r>
                        <a:rPr lang="en-CA" b="0" i="1" smtClean="0">
                          <a:solidFill>
                            <a:schemeClr val="tx1"/>
                          </a:solidFill>
                          <a:latin typeface="Cambria Math" panose="02040503050406030204" pitchFamily="18" charset="0"/>
                          <a:ea typeface="Cambria Math" panose="02040503050406030204" pitchFamily="18" charset="0"/>
                        </a:rPr>
                        <m:t>𝑘</m:t>
                      </m:r>
                      <m:r>
                        <a:rPr lang="en-CA" b="0" i="1" smtClean="0">
                          <a:solidFill>
                            <a:schemeClr val="tx1"/>
                          </a:solidFill>
                          <a:latin typeface="Cambria Math" panose="02040503050406030204" pitchFamily="18" charset="0"/>
                          <a:ea typeface="Cambria Math" panose="02040503050406030204" pitchFamily="18" charset="0"/>
                        </a:rPr>
                        <m:t>)=</m:t>
                      </m:r>
                      <m:sSub>
                        <m:sSubPr>
                          <m:ctrlPr>
                            <a:rPr lang="en-CA" b="0" i="1" smtClean="0">
                              <a:solidFill>
                                <a:schemeClr val="tx1"/>
                              </a:solidFill>
                              <a:latin typeface="Cambria Math" panose="02040503050406030204" pitchFamily="18" charset="0"/>
                              <a:ea typeface="Cambria Math" panose="02040503050406030204" pitchFamily="18" charset="0"/>
                            </a:rPr>
                          </m:ctrlPr>
                        </m:sSubPr>
                        <m:e>
                          <m:r>
                            <a:rPr lang="en-CA" i="1" smtClean="0">
                              <a:solidFill>
                                <a:schemeClr val="tx1"/>
                              </a:solidFill>
                              <a:latin typeface="Cambria Math" panose="02040503050406030204" pitchFamily="18" charset="0"/>
                              <a:ea typeface="Cambria Math" panose="02040503050406030204" pitchFamily="18" charset="0"/>
                            </a:rPr>
                            <m:t>𝜙</m:t>
                          </m:r>
                        </m:e>
                        <m:sub>
                          <m:r>
                            <a:rPr lang="en-CA" b="0" i="1" smtClean="0">
                              <a:solidFill>
                                <a:schemeClr val="tx1"/>
                              </a:solidFill>
                              <a:latin typeface="Cambria Math" panose="02040503050406030204" pitchFamily="18" charset="0"/>
                              <a:ea typeface="Cambria Math" panose="02040503050406030204" pitchFamily="18" charset="0"/>
                            </a:rPr>
                            <m:t>𝑘</m:t>
                          </m:r>
                        </m:sub>
                      </m:sSub>
                      <m:sSub>
                        <m:sSubPr>
                          <m:ctrlPr>
                            <a:rPr lang="en-CA" b="0" i="1" smtClean="0">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𝑝</m:t>
                          </m:r>
                        </m:e>
                        <m:sub>
                          <m:r>
                            <a:rPr lang="en-CA" b="0" i="1" smtClean="0">
                              <a:solidFill>
                                <a:schemeClr val="tx1"/>
                              </a:solidFill>
                              <a:latin typeface="Cambria Math" panose="02040503050406030204" pitchFamily="18" charset="0"/>
                              <a:ea typeface="Cambria Math" panose="02040503050406030204" pitchFamily="18" charset="0"/>
                            </a:rPr>
                            <m:t>𝑘</m:t>
                          </m:r>
                        </m:sub>
                      </m:sSub>
                    </m:oMath>
                  </m:oMathPara>
                </a14:m>
                <a:endParaRPr lang="en-CA" dirty="0"/>
              </a:p>
            </p:txBody>
          </p:sp>
        </mc:Choice>
        <mc:Fallback xmlns="">
          <p:sp>
            <p:nvSpPr>
              <p:cNvPr id="18" name="TextBox 17">
                <a:extLst>
                  <a:ext uri="{FF2B5EF4-FFF2-40B4-BE49-F238E27FC236}">
                    <a16:creationId xmlns:a16="http://schemas.microsoft.com/office/drawing/2014/main" id="{0B1995A8-1223-2A1A-DEC6-7F04C6228415}"/>
                  </a:ext>
                </a:extLst>
              </p:cNvPr>
              <p:cNvSpPr txBox="1">
                <a:spLocks noRot="1" noChangeAspect="1" noMove="1" noResize="1" noEditPoints="1" noAdjustHandles="1" noChangeArrowheads="1" noChangeShapeType="1" noTextEdit="1"/>
              </p:cNvSpPr>
              <p:nvPr/>
            </p:nvSpPr>
            <p:spPr>
              <a:xfrm>
                <a:off x="7677743" y="2645633"/>
                <a:ext cx="2375271"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7BEC20F-7FA2-6C73-29F0-A3EBB46A42A0}"/>
                  </a:ext>
                </a:extLst>
              </p:cNvPr>
              <p:cNvSpPr txBox="1"/>
              <p:nvPr/>
            </p:nvSpPr>
            <p:spPr>
              <a:xfrm>
                <a:off x="9840741" y="1902499"/>
                <a:ext cx="1729739" cy="6667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b="0" i="1" smtClean="0">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𝐼</m:t>
                          </m:r>
                        </m:e>
                        <m:sub>
                          <m:r>
                            <a:rPr lang="en-CA" b="0" i="1" smtClean="0">
                              <a:solidFill>
                                <a:schemeClr val="tx1"/>
                              </a:solidFill>
                              <a:latin typeface="Cambria Math" panose="02040503050406030204" pitchFamily="18" charset="0"/>
                              <a:ea typeface="Cambria Math" panose="02040503050406030204" pitchFamily="18" charset="0"/>
                            </a:rPr>
                            <m:t>𝑈</m:t>
                          </m:r>
                        </m:sub>
                      </m:sSub>
                      <m:r>
                        <a:rPr lang="en-CA" b="0" i="1" smtClean="0">
                          <a:solidFill>
                            <a:schemeClr val="tx1"/>
                          </a:solidFill>
                          <a:latin typeface="Cambria Math" panose="02040503050406030204" pitchFamily="18" charset="0"/>
                          <a:ea typeface="Cambria Math" panose="02040503050406030204" pitchFamily="18" charset="0"/>
                        </a:rPr>
                        <m:t>(</m:t>
                      </m:r>
                      <m:r>
                        <a:rPr lang="en-CA" b="0" i="1" smtClean="0">
                          <a:solidFill>
                            <a:schemeClr val="tx1"/>
                          </a:solidFill>
                          <a:latin typeface="Cambria Math" panose="02040503050406030204" pitchFamily="18" charset="0"/>
                          <a:ea typeface="Cambria Math" panose="02040503050406030204" pitchFamily="18" charset="0"/>
                        </a:rPr>
                        <m:t>𝑘</m:t>
                      </m:r>
                      <m:r>
                        <a:rPr lang="en-CA" b="0" i="1" smtClean="0">
                          <a:solidFill>
                            <a:schemeClr val="tx1"/>
                          </a:solidFill>
                          <a:latin typeface="Cambria Math" panose="02040503050406030204" pitchFamily="18" charset="0"/>
                          <a:ea typeface="Cambria Math" panose="02040503050406030204" pitchFamily="18" charset="0"/>
                        </a:rPr>
                        <m:t>)=</m:t>
                      </m:r>
                      <m:f>
                        <m:fPr>
                          <m:ctrlPr>
                            <a:rPr lang="en-CA" i="1" smtClean="0">
                              <a:solidFill>
                                <a:schemeClr val="tx1"/>
                              </a:solidFill>
                              <a:latin typeface="Cambria Math" panose="02040503050406030204" pitchFamily="18" charset="0"/>
                              <a:ea typeface="Cambria Math" panose="02040503050406030204" pitchFamily="18" charset="0"/>
                            </a:rPr>
                          </m:ctrlPr>
                        </m:fPr>
                        <m:num>
                          <m:sSub>
                            <m:sSubPr>
                              <m:ctrlPr>
                                <a:rPr lang="en-CA" b="0" i="1" smtClean="0">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𝑈</m:t>
                              </m:r>
                            </m:e>
                            <m:sub>
                              <m:r>
                                <a:rPr lang="en-CA" b="0" i="1" smtClean="0">
                                  <a:solidFill>
                                    <a:schemeClr val="tx1"/>
                                  </a:solidFill>
                                  <a:latin typeface="Cambria Math" panose="02040503050406030204" pitchFamily="18" charset="0"/>
                                  <a:ea typeface="Cambria Math" panose="02040503050406030204" pitchFamily="18" charset="0"/>
                                </a:rPr>
                                <m:t>𝑘</m:t>
                              </m:r>
                            </m:sub>
                          </m:sSub>
                          <m:r>
                            <a:rPr lang="en-CA" b="0" i="1" smtClean="0">
                              <a:solidFill>
                                <a:schemeClr val="tx1"/>
                              </a:solidFill>
                              <a:latin typeface="Cambria Math" panose="02040503050406030204" pitchFamily="18" charset="0"/>
                              <a:ea typeface="Cambria Math" panose="02040503050406030204" pitchFamily="18" charset="0"/>
                            </a:rPr>
                            <m:t>𝐼</m:t>
                          </m:r>
                          <m:r>
                            <a:rPr lang="en-CA" b="0" i="1" smtClean="0">
                              <a:solidFill>
                                <a:schemeClr val="tx1"/>
                              </a:solidFill>
                              <a:latin typeface="Cambria Math" panose="02040503050406030204" pitchFamily="18" charset="0"/>
                              <a:ea typeface="Cambria Math" panose="02040503050406030204" pitchFamily="18" charset="0"/>
                            </a:rPr>
                            <m:t>(</m:t>
                          </m:r>
                          <m:r>
                            <a:rPr lang="en-CA" b="0" i="1" smtClean="0">
                              <a:solidFill>
                                <a:schemeClr val="tx1"/>
                              </a:solidFill>
                              <a:latin typeface="Cambria Math" panose="02040503050406030204" pitchFamily="18" charset="0"/>
                              <a:ea typeface="Cambria Math" panose="02040503050406030204" pitchFamily="18" charset="0"/>
                            </a:rPr>
                            <m:t>𝑘</m:t>
                          </m:r>
                          <m:r>
                            <a:rPr lang="en-CA" b="0" i="1" smtClean="0">
                              <a:solidFill>
                                <a:schemeClr val="tx1"/>
                              </a:solidFill>
                              <a:latin typeface="Cambria Math" panose="02040503050406030204" pitchFamily="18" charset="0"/>
                              <a:ea typeface="Cambria Math" panose="02040503050406030204" pitchFamily="18" charset="0"/>
                            </a:rPr>
                            <m:t>)</m:t>
                          </m:r>
                        </m:num>
                        <m:den>
                          <m:sSub>
                            <m:sSubPr>
                              <m:ctrlPr>
                                <a:rPr lang="en-CA" b="0" i="1" smtClean="0">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𝑝</m:t>
                              </m:r>
                            </m:e>
                            <m:sub>
                              <m:r>
                                <a:rPr lang="en-CA" b="0" i="1" smtClean="0">
                                  <a:solidFill>
                                    <a:schemeClr val="tx1"/>
                                  </a:solidFill>
                                  <a:latin typeface="Cambria Math" panose="02040503050406030204" pitchFamily="18" charset="0"/>
                                  <a:ea typeface="Cambria Math" panose="02040503050406030204" pitchFamily="18" charset="0"/>
                                </a:rPr>
                                <m:t>𝑘</m:t>
                              </m:r>
                            </m:sub>
                          </m:sSub>
                        </m:den>
                      </m:f>
                    </m:oMath>
                  </m:oMathPara>
                </a14:m>
                <a:endParaRPr lang="en-CA" dirty="0"/>
              </a:p>
            </p:txBody>
          </p:sp>
        </mc:Choice>
        <mc:Fallback xmlns="">
          <p:sp>
            <p:nvSpPr>
              <p:cNvPr id="19" name="TextBox 18">
                <a:extLst>
                  <a:ext uri="{FF2B5EF4-FFF2-40B4-BE49-F238E27FC236}">
                    <a16:creationId xmlns:a16="http://schemas.microsoft.com/office/drawing/2014/main" id="{07BEC20F-7FA2-6C73-29F0-A3EBB46A42A0}"/>
                  </a:ext>
                </a:extLst>
              </p:cNvPr>
              <p:cNvSpPr txBox="1">
                <a:spLocks noRot="1" noChangeAspect="1" noMove="1" noResize="1" noEditPoints="1" noAdjustHandles="1" noChangeArrowheads="1" noChangeShapeType="1" noTextEdit="1"/>
              </p:cNvSpPr>
              <p:nvPr/>
            </p:nvSpPr>
            <p:spPr>
              <a:xfrm>
                <a:off x="9840741" y="1902499"/>
                <a:ext cx="1729739" cy="666721"/>
              </a:xfrm>
              <a:prstGeom prst="rect">
                <a:avLst/>
              </a:prstGeom>
              <a:blipFill>
                <a:blip r:embed="rId7"/>
                <a:stretch>
                  <a:fillRect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9D0AFDD-ECE3-E971-0413-3B4AB83DDCE1}"/>
                  </a:ext>
                </a:extLst>
              </p:cNvPr>
              <p:cNvSpPr txBox="1"/>
              <p:nvPr/>
            </p:nvSpPr>
            <p:spPr>
              <a:xfrm>
                <a:off x="7432481" y="4794746"/>
                <a:ext cx="3842612" cy="753861"/>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solidFill>
                            <a:schemeClr val="tx1"/>
                          </a:solidFill>
                          <a:latin typeface="Cambria Math" panose="02040503050406030204" pitchFamily="18" charset="0"/>
                          <a:ea typeface="Cambria Math" panose="02040503050406030204" pitchFamily="18" charset="0"/>
                        </a:rPr>
                        <m:t>∀</m:t>
                      </m:r>
                      <m:r>
                        <a:rPr lang="en-CA" b="0" i="1" smtClean="0">
                          <a:solidFill>
                            <a:schemeClr val="tx1"/>
                          </a:solidFill>
                          <a:latin typeface="Cambria Math" panose="02040503050406030204" pitchFamily="18" charset="0"/>
                          <a:ea typeface="Cambria Math" panose="02040503050406030204" pitchFamily="18" charset="0"/>
                        </a:rPr>
                        <m:t>𝑘</m:t>
                      </m:r>
                      <m:r>
                        <a:rPr lang="en-CA" b="0" i="1" smtClean="0">
                          <a:solidFill>
                            <a:schemeClr val="tx1"/>
                          </a:solidFill>
                          <a:latin typeface="Cambria Math" panose="02040503050406030204" pitchFamily="18" charset="0"/>
                          <a:ea typeface="Cambria Math" panose="02040503050406030204" pitchFamily="18" charset="0"/>
                        </a:rPr>
                        <m:t>∈</m:t>
                      </m:r>
                      <m:r>
                        <a:rPr lang="en-CA" b="0" i="1" smtClean="0">
                          <a:solidFill>
                            <a:schemeClr val="tx1"/>
                          </a:solidFill>
                          <a:latin typeface="Cambria Math" panose="02040503050406030204" pitchFamily="18" charset="0"/>
                          <a:ea typeface="Cambria Math" panose="02040503050406030204" pitchFamily="18" charset="0"/>
                        </a:rPr>
                        <m:t>𝑌</m:t>
                      </m:r>
                      <m:r>
                        <a:rPr lang="en-CA" b="0" i="1" smtClean="0">
                          <a:solidFill>
                            <a:schemeClr val="tx1"/>
                          </a:solidFill>
                          <a:latin typeface="Cambria Math" panose="02040503050406030204" pitchFamily="18" charset="0"/>
                          <a:ea typeface="Cambria Math" panose="02040503050406030204" pitchFamily="18" charset="0"/>
                        </a:rPr>
                        <m:t>:</m:t>
                      </m:r>
                      <m:sSub>
                        <m:sSubPr>
                          <m:ctrlPr>
                            <a:rPr lang="en-CA" i="1">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      </m:t>
                          </m:r>
                          <m:r>
                            <a:rPr lang="en-CA" i="1">
                              <a:latin typeface="Cambria Math" panose="02040503050406030204" pitchFamily="18" charset="0"/>
                              <a:ea typeface="Cambria Math" panose="02040503050406030204" pitchFamily="18" charset="0"/>
                            </a:rPr>
                            <m:t>𝑆</m:t>
                          </m:r>
                        </m:e>
                        <m:sub>
                          <m:r>
                            <a:rPr lang="en-CA" i="1">
                              <a:latin typeface="Cambria Math" panose="02040503050406030204" pitchFamily="18" charset="0"/>
                              <a:ea typeface="Cambria Math" panose="02040503050406030204" pitchFamily="18" charset="0"/>
                            </a:rPr>
                            <m:t>𝐸𝐶𝐶</m:t>
                          </m:r>
                        </m:sub>
                      </m:sSub>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𝑘</m:t>
                      </m:r>
                      <m:r>
                        <a:rPr lang="en-CA" i="1">
                          <a:latin typeface="Cambria Math" panose="02040503050406030204" pitchFamily="18" charset="0"/>
                          <a:ea typeface="Cambria Math" panose="02040503050406030204" pitchFamily="18" charset="0"/>
                        </a:rPr>
                        <m:t>)=</m:t>
                      </m:r>
                      <m:f>
                        <m:fPr>
                          <m:ctrlPr>
                            <a:rPr lang="en-CA" i="1">
                              <a:latin typeface="Cambria Math" panose="02040503050406030204" pitchFamily="18" charset="0"/>
                              <a:ea typeface="Cambria Math" panose="02040503050406030204" pitchFamily="18" charset="0"/>
                            </a:rPr>
                          </m:ctrlPr>
                        </m:fPr>
                        <m:num>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𝐶</m:t>
                              </m:r>
                            </m:e>
                            <m:sub>
                              <m:r>
                                <a:rPr lang="en-CA" i="1">
                                  <a:latin typeface="Cambria Math" panose="02040503050406030204" pitchFamily="18" charset="0"/>
                                  <a:ea typeface="Cambria Math" panose="02040503050406030204" pitchFamily="18" charset="0"/>
                                </a:rPr>
                                <m:t>𝑘</m:t>
                              </m:r>
                            </m:sub>
                          </m:sSub>
                        </m:num>
                        <m:den>
                          <m:func>
                            <m:funcPr>
                              <m:ctrlPr>
                                <a:rPr lang="en-CA" i="1">
                                  <a:latin typeface="Cambria Math" panose="02040503050406030204" pitchFamily="18" charset="0"/>
                                  <a:ea typeface="Cambria Math" panose="02040503050406030204" pitchFamily="18" charset="0"/>
                                </a:rPr>
                              </m:ctrlPr>
                            </m:funcPr>
                            <m:fName>
                              <m:limLow>
                                <m:limLowPr>
                                  <m:ctrlPr>
                                    <a:rPr lang="en-CA" i="1">
                                      <a:latin typeface="Cambria Math" panose="02040503050406030204" pitchFamily="18" charset="0"/>
                                      <a:ea typeface="Cambria Math" panose="02040503050406030204" pitchFamily="18" charset="0"/>
                                    </a:rPr>
                                  </m:ctrlPr>
                                </m:limLowPr>
                                <m:e>
                                  <m:r>
                                    <m:rPr>
                                      <m:sty m:val="p"/>
                                    </m:rPr>
                                    <a:rPr lang="en-CA">
                                      <a:latin typeface="Cambria Math" panose="02040503050406030204" pitchFamily="18" charset="0"/>
                                      <a:ea typeface="Cambria Math" panose="02040503050406030204" pitchFamily="18" charset="0"/>
                                    </a:rPr>
                                    <m:t>max</m:t>
                                  </m:r>
                                </m:e>
                                <m:lim>
                                  <m:r>
                                    <a:rPr lang="en-CA" i="1">
                                      <a:latin typeface="Cambria Math" panose="02040503050406030204" pitchFamily="18" charset="0"/>
                                      <a:ea typeface="Cambria Math" panose="02040503050406030204" pitchFamily="18" charset="0"/>
                                    </a:rPr>
                                    <m:t>𝜈</m:t>
                                  </m:r>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𝑌</m:t>
                                  </m:r>
                                </m:lim>
                              </m:limLow>
                            </m:fName>
                            <m:e>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𝐶</m:t>
                                  </m:r>
                                </m:e>
                                <m:sub>
                                  <m:r>
                                    <a:rPr lang="en-CA" i="1">
                                      <a:latin typeface="Cambria Math" panose="02040503050406030204" pitchFamily="18" charset="0"/>
                                      <a:ea typeface="Cambria Math" panose="02040503050406030204" pitchFamily="18" charset="0"/>
                                    </a:rPr>
                                    <m:t>𝜈</m:t>
                                  </m:r>
                                </m:sub>
                              </m:sSub>
                            </m:e>
                          </m:func>
                        </m:den>
                      </m:f>
                    </m:oMath>
                  </m:oMathPara>
                </a14:m>
                <a:endParaRPr lang="en-CA" dirty="0"/>
              </a:p>
            </p:txBody>
          </p:sp>
        </mc:Choice>
        <mc:Fallback xmlns="">
          <p:sp>
            <p:nvSpPr>
              <p:cNvPr id="21" name="TextBox 20">
                <a:extLst>
                  <a:ext uri="{FF2B5EF4-FFF2-40B4-BE49-F238E27FC236}">
                    <a16:creationId xmlns:a16="http://schemas.microsoft.com/office/drawing/2014/main" id="{89D0AFDD-ECE3-E971-0413-3B4AB83DDCE1}"/>
                  </a:ext>
                </a:extLst>
              </p:cNvPr>
              <p:cNvSpPr txBox="1">
                <a:spLocks noRot="1" noChangeAspect="1" noMove="1" noResize="1" noEditPoints="1" noAdjustHandles="1" noChangeArrowheads="1" noChangeShapeType="1" noTextEdit="1"/>
              </p:cNvSpPr>
              <p:nvPr/>
            </p:nvSpPr>
            <p:spPr>
              <a:xfrm>
                <a:off x="7432481" y="4794746"/>
                <a:ext cx="3842612" cy="753861"/>
              </a:xfrm>
              <a:prstGeom prst="rect">
                <a:avLst/>
              </a:prstGeom>
              <a:blipFill>
                <a:blip r:embed="rId8"/>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8BE955C-9560-8B88-87C4-A843472381F7}"/>
                  </a:ext>
                </a:extLst>
              </p:cNvPr>
              <p:cNvSpPr txBox="1"/>
              <p:nvPr/>
            </p:nvSpPr>
            <p:spPr>
              <a:xfrm>
                <a:off x="7432481" y="5945698"/>
                <a:ext cx="384261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solidFill>
                            <a:schemeClr val="tx1"/>
                          </a:solidFill>
                          <a:latin typeface="Cambria Math" panose="02040503050406030204" pitchFamily="18" charset="0"/>
                          <a:ea typeface="Cambria Math" panose="02040503050406030204" pitchFamily="18" charset="0"/>
                        </a:rPr>
                        <m:t>𝒞</m:t>
                      </m:r>
                      <m:d>
                        <m:dPr>
                          <m:ctrlPr>
                            <a:rPr lang="en-CA" b="0" i="1" smtClean="0">
                              <a:solidFill>
                                <a:schemeClr val="tx1"/>
                              </a:solidFill>
                              <a:latin typeface="Cambria Math" panose="02040503050406030204" pitchFamily="18" charset="0"/>
                              <a:ea typeface="Cambria Math" panose="02040503050406030204" pitchFamily="18" charset="0"/>
                            </a:rPr>
                          </m:ctrlPr>
                        </m:dPr>
                        <m:e>
                          <m:sSub>
                            <m:sSubPr>
                              <m:ctrlPr>
                                <a:rPr lang="en-CA" b="0" i="1" smtClean="0">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𝑥</m:t>
                              </m:r>
                            </m:e>
                            <m:sub>
                              <m:r>
                                <a:rPr lang="en-CA" b="0" i="1" smtClean="0">
                                  <a:solidFill>
                                    <a:schemeClr val="tx1"/>
                                  </a:solidFill>
                                  <a:latin typeface="Cambria Math" panose="02040503050406030204" pitchFamily="18" charset="0"/>
                                  <a:ea typeface="Cambria Math" panose="02040503050406030204" pitchFamily="18" charset="0"/>
                                </a:rPr>
                                <m:t>𝑣𝑎𝑙</m:t>
                              </m:r>
                            </m:sub>
                          </m:sSub>
                          <m:r>
                            <a:rPr lang="en-CA" b="0" i="1" smtClean="0">
                              <a:solidFill>
                                <a:schemeClr val="tx1"/>
                              </a:solidFill>
                              <a:latin typeface="Cambria Math" panose="02040503050406030204" pitchFamily="18" charset="0"/>
                              <a:ea typeface="Cambria Math" panose="02040503050406030204" pitchFamily="18" charset="0"/>
                            </a:rPr>
                            <m:t>,</m:t>
                          </m:r>
                          <m:acc>
                            <m:accPr>
                              <m:chr m:val="̂"/>
                              <m:ctrlPr>
                                <a:rPr lang="en-CA" b="0" i="1" smtClean="0">
                                  <a:solidFill>
                                    <a:schemeClr val="tx1"/>
                                  </a:solidFill>
                                  <a:latin typeface="Cambria Math" panose="02040503050406030204" pitchFamily="18" charset="0"/>
                                  <a:ea typeface="Cambria Math" panose="02040503050406030204" pitchFamily="18" charset="0"/>
                                </a:rPr>
                              </m:ctrlPr>
                            </m:accPr>
                            <m:e>
                              <m:r>
                                <a:rPr lang="en-CA" b="0" i="1" smtClean="0">
                                  <a:solidFill>
                                    <a:schemeClr val="tx1"/>
                                  </a:solidFill>
                                  <a:latin typeface="Cambria Math" panose="02040503050406030204" pitchFamily="18" charset="0"/>
                                  <a:ea typeface="Cambria Math" panose="02040503050406030204" pitchFamily="18" charset="0"/>
                                </a:rPr>
                                <m:t>𝑞</m:t>
                              </m:r>
                            </m:e>
                          </m:acc>
                        </m:e>
                      </m:d>
                      <m:r>
                        <a:rPr lang="en-CA" i="1">
                          <a:solidFill>
                            <a:schemeClr val="tx1"/>
                          </a:solidFill>
                          <a:latin typeface="Cambria Math" panose="02040503050406030204" pitchFamily="18" charset="0"/>
                          <a:ea typeface="Cambria Math" panose="02040503050406030204" pitchFamily="18" charset="0"/>
                        </a:rPr>
                        <m:t>=</m:t>
                      </m:r>
                      <m:d>
                        <m:dPr>
                          <m:begChr m:val="{"/>
                          <m:endChr m:val="}"/>
                          <m:ctrlPr>
                            <a:rPr lang="en-CA" b="0" i="1" smtClean="0">
                              <a:solidFill>
                                <a:schemeClr val="tx1"/>
                              </a:solidFill>
                              <a:latin typeface="Cambria Math" panose="02040503050406030204" pitchFamily="18" charset="0"/>
                              <a:ea typeface="Cambria Math" panose="02040503050406030204" pitchFamily="18" charset="0"/>
                            </a:rPr>
                          </m:ctrlPr>
                        </m:dPr>
                        <m:e>
                          <m:r>
                            <a:rPr lang="en-CA" b="0" i="1" smtClean="0">
                              <a:solidFill>
                                <a:schemeClr val="tx1"/>
                              </a:solidFill>
                              <a:latin typeface="Cambria Math" panose="02040503050406030204" pitchFamily="18" charset="0"/>
                              <a:ea typeface="Cambria Math" panose="02040503050406030204" pitchFamily="18" charset="0"/>
                            </a:rPr>
                            <m:t>𝑘</m:t>
                          </m:r>
                          <m:r>
                            <a:rPr lang="en-CA" b="0" i="1" smtClean="0">
                              <a:solidFill>
                                <a:schemeClr val="tx1"/>
                              </a:solidFill>
                              <a:latin typeface="Cambria Math" panose="02040503050406030204" pitchFamily="18" charset="0"/>
                              <a:ea typeface="Cambria Math" panose="02040503050406030204" pitchFamily="18" charset="0"/>
                            </a:rPr>
                            <m:t>∈</m:t>
                          </m:r>
                          <m:r>
                            <a:rPr lang="en-CA" b="0" i="1" smtClean="0">
                              <a:solidFill>
                                <a:schemeClr val="tx1"/>
                              </a:solidFill>
                              <a:latin typeface="Cambria Math" panose="02040503050406030204" pitchFamily="18" charset="0"/>
                              <a:ea typeface="Cambria Math" panose="02040503050406030204" pitchFamily="18" charset="0"/>
                            </a:rPr>
                            <m:t>𝑌</m:t>
                          </m:r>
                          <m:r>
                            <a:rPr lang="en-CA" b="0" i="1" smtClean="0">
                              <a:solidFill>
                                <a:schemeClr val="tx1"/>
                              </a:solidFill>
                              <a:latin typeface="Cambria Math" panose="02040503050406030204" pitchFamily="18" charset="0"/>
                              <a:ea typeface="Cambria Math" panose="02040503050406030204" pitchFamily="18" charset="0"/>
                            </a:rPr>
                            <m:t>|</m:t>
                          </m:r>
                          <m:sSub>
                            <m:sSubPr>
                              <m:ctrlPr>
                                <a:rPr lang="en-CA" b="0" i="1" smtClean="0">
                                  <a:solidFill>
                                    <a:schemeClr val="tx1"/>
                                  </a:solidFill>
                                  <a:latin typeface="Cambria Math" panose="02040503050406030204" pitchFamily="18" charset="0"/>
                                  <a:ea typeface="Cambria Math" panose="02040503050406030204" pitchFamily="18" charset="0"/>
                                </a:rPr>
                              </m:ctrlPr>
                            </m:sSubPr>
                            <m:e>
                              <m:r>
                                <a:rPr lang="en-CA" b="0" i="1" smtClean="0">
                                  <a:solidFill>
                                    <a:schemeClr val="tx1"/>
                                  </a:solidFill>
                                  <a:latin typeface="Cambria Math" panose="02040503050406030204" pitchFamily="18" charset="0"/>
                                  <a:ea typeface="Cambria Math" panose="02040503050406030204" pitchFamily="18" charset="0"/>
                                </a:rPr>
                                <m:t>𝑆</m:t>
                              </m:r>
                            </m:e>
                            <m:sub>
                              <m:r>
                                <a:rPr lang="en-CA" b="0" i="1" smtClean="0">
                                  <a:solidFill>
                                    <a:schemeClr val="tx1"/>
                                  </a:solidFill>
                                  <a:latin typeface="Cambria Math" panose="02040503050406030204" pitchFamily="18" charset="0"/>
                                  <a:ea typeface="Cambria Math" panose="02040503050406030204" pitchFamily="18" charset="0"/>
                                </a:rPr>
                                <m:t>𝐸𝐶𝐶</m:t>
                              </m:r>
                            </m:sub>
                          </m:sSub>
                          <m:d>
                            <m:dPr>
                              <m:ctrlPr>
                                <a:rPr lang="en-CA" b="0" i="1" smtClean="0">
                                  <a:solidFill>
                                    <a:schemeClr val="tx1"/>
                                  </a:solidFill>
                                  <a:latin typeface="Cambria Math" panose="02040503050406030204" pitchFamily="18" charset="0"/>
                                  <a:ea typeface="Cambria Math" panose="02040503050406030204" pitchFamily="18" charset="0"/>
                                </a:rPr>
                              </m:ctrlPr>
                            </m:dPr>
                            <m:e>
                              <m:r>
                                <a:rPr lang="en-CA" b="0" i="1" smtClean="0">
                                  <a:solidFill>
                                    <a:schemeClr val="tx1"/>
                                  </a:solidFill>
                                  <a:latin typeface="Cambria Math" panose="02040503050406030204" pitchFamily="18" charset="0"/>
                                  <a:ea typeface="Cambria Math" panose="02040503050406030204" pitchFamily="18" charset="0"/>
                                </a:rPr>
                                <m:t>𝑘</m:t>
                              </m:r>
                            </m:e>
                          </m:d>
                          <m:r>
                            <a:rPr lang="en-CA" b="0" i="1" smtClean="0">
                              <a:solidFill>
                                <a:schemeClr val="tx1"/>
                              </a:solidFill>
                              <a:latin typeface="Cambria Math" panose="02040503050406030204" pitchFamily="18" charset="0"/>
                              <a:ea typeface="Cambria Math" panose="02040503050406030204" pitchFamily="18" charset="0"/>
                            </a:rPr>
                            <m:t>≤</m:t>
                          </m:r>
                          <m:acc>
                            <m:accPr>
                              <m:chr m:val="̂"/>
                              <m:ctrlPr>
                                <a:rPr lang="en-CA" b="0" i="1" smtClean="0">
                                  <a:solidFill>
                                    <a:schemeClr val="tx1"/>
                                  </a:solidFill>
                                  <a:latin typeface="Cambria Math" panose="02040503050406030204" pitchFamily="18" charset="0"/>
                                  <a:ea typeface="Cambria Math" panose="02040503050406030204" pitchFamily="18" charset="0"/>
                                </a:rPr>
                              </m:ctrlPr>
                            </m:accPr>
                            <m:e>
                              <m:r>
                                <a:rPr lang="en-CA" b="0" i="1" smtClean="0">
                                  <a:solidFill>
                                    <a:schemeClr val="tx1"/>
                                  </a:solidFill>
                                  <a:latin typeface="Cambria Math" panose="02040503050406030204" pitchFamily="18" charset="0"/>
                                  <a:ea typeface="Cambria Math" panose="02040503050406030204" pitchFamily="18" charset="0"/>
                                </a:rPr>
                                <m:t>𝑞</m:t>
                              </m:r>
                            </m:e>
                          </m:acc>
                        </m:e>
                      </m:d>
                    </m:oMath>
                  </m:oMathPara>
                </a14:m>
                <a:endParaRPr lang="en-CA" dirty="0"/>
              </a:p>
            </p:txBody>
          </p:sp>
        </mc:Choice>
        <mc:Fallback xmlns="">
          <p:sp>
            <p:nvSpPr>
              <p:cNvPr id="22" name="TextBox 21">
                <a:extLst>
                  <a:ext uri="{FF2B5EF4-FFF2-40B4-BE49-F238E27FC236}">
                    <a16:creationId xmlns:a16="http://schemas.microsoft.com/office/drawing/2014/main" id="{08BE955C-9560-8B88-87C4-A843472381F7}"/>
                  </a:ext>
                </a:extLst>
              </p:cNvPr>
              <p:cNvSpPr txBox="1">
                <a:spLocks noRot="1" noChangeAspect="1" noMove="1" noResize="1" noEditPoints="1" noAdjustHandles="1" noChangeArrowheads="1" noChangeShapeType="1" noTextEdit="1"/>
              </p:cNvSpPr>
              <p:nvPr/>
            </p:nvSpPr>
            <p:spPr>
              <a:xfrm>
                <a:off x="7432481" y="5945698"/>
                <a:ext cx="3842612" cy="369332"/>
              </a:xfrm>
              <a:prstGeom prst="rect">
                <a:avLst/>
              </a:prstGeom>
              <a:blipFill>
                <a:blip r:embed="rId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D1A58C4-2A9B-797B-B400-51344365971D}"/>
                  </a:ext>
                </a:extLst>
              </p:cNvPr>
              <p:cNvSpPr txBox="1"/>
              <p:nvPr/>
            </p:nvSpPr>
            <p:spPr>
              <a:xfrm>
                <a:off x="5807171" y="2051194"/>
                <a:ext cx="4033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𝑈</m:t>
                          </m:r>
                        </m:e>
                        <m:sub>
                          <m:r>
                            <a:rPr lang="en-CA" b="0" i="1" smtClean="0">
                              <a:latin typeface="Cambria Math" panose="02040503050406030204" pitchFamily="18" charset="0"/>
                            </a:rPr>
                            <m:t>𝑘</m:t>
                          </m:r>
                        </m:sub>
                      </m:sSub>
                      <m:r>
                        <a:rPr lang="en-CA" b="0" i="1" smtClean="0">
                          <a:latin typeface="Cambria Math" panose="02040503050406030204" pitchFamily="18" charset="0"/>
                        </a:rPr>
                        <m:t>=</m:t>
                      </m:r>
                      <m:r>
                        <a:rPr lang="en-CA" b="0" i="1" smtClean="0">
                          <a:latin typeface="Cambria Math" panose="02040503050406030204" pitchFamily="18" charset="0"/>
                        </a:rPr>
                        <m:t>𝑢</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𝜋</m:t>
                          </m:r>
                        </m:e>
                        <m:sub>
                          <m:r>
                            <a:rPr lang="en-CA" b="0" i="1" smtClean="0">
                              <a:latin typeface="Cambria Math" panose="02040503050406030204" pitchFamily="18" charset="0"/>
                            </a:rPr>
                            <m:t>𝑘</m:t>
                          </m:r>
                        </m:sub>
                      </m:sSub>
                      <m:r>
                        <a:rPr lang="en-CA" b="0" i="1" smtClean="0">
                          <a:latin typeface="Cambria Math" panose="02040503050406030204" pitchFamily="18" charset="0"/>
                        </a:rPr>
                        <m:t>    </m:t>
                      </m:r>
                      <m:r>
                        <a:rPr lang="en-CA" b="0" i="1" smtClean="0">
                          <a:latin typeface="Cambria Math" panose="02040503050406030204" pitchFamily="18" charset="0"/>
                        </a:rPr>
                        <m:t>𝑎𝑛𝑑</m:t>
                      </m:r>
                      <m:r>
                        <a:rPr lang="en-CA" b="0" i="1" smtClean="0">
                          <a:latin typeface="Cambria Math" panose="02040503050406030204" pitchFamily="18" charset="0"/>
                        </a:rPr>
                        <m:t>    </m:t>
                      </m:r>
                      <m:r>
                        <a:rPr lang="en-CA" i="1">
                          <a:latin typeface="Cambria Math" panose="02040503050406030204" pitchFamily="18" charset="0"/>
                          <a:ea typeface="Cambria Math" panose="02040503050406030204" pitchFamily="18" charset="0"/>
                        </a:rPr>
                        <m:t>𝐼</m:t>
                      </m:r>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𝑘</m:t>
                          </m:r>
                        </m:e>
                      </m:d>
                      <m:r>
                        <a:rPr lang="en-CA" i="1">
                          <a:latin typeface="Cambria Math" panose="02040503050406030204" pitchFamily="18" charset="0"/>
                          <a:ea typeface="Cambria Math" panose="02040503050406030204" pitchFamily="18" charset="0"/>
                        </a:rPr>
                        <m:t>=−</m:t>
                      </m:r>
                      <m:func>
                        <m:funcPr>
                          <m:ctrlPr>
                            <a:rPr lang="en-CA" i="1">
                              <a:latin typeface="Cambria Math" panose="02040503050406030204" pitchFamily="18" charset="0"/>
                              <a:ea typeface="Cambria Math" panose="02040503050406030204" pitchFamily="18" charset="0"/>
                            </a:rPr>
                          </m:ctrlPr>
                        </m:funcPr>
                        <m:fName>
                          <m:r>
                            <m:rPr>
                              <m:sty m:val="p"/>
                            </m:rPr>
                            <a:rPr lang="en-CA" i="0">
                              <a:latin typeface="Cambria Math" panose="02040503050406030204" pitchFamily="18" charset="0"/>
                              <a:ea typeface="Cambria Math" panose="02040503050406030204" pitchFamily="18" charset="0"/>
                            </a:rPr>
                            <m:t>log</m:t>
                          </m:r>
                        </m:fName>
                        <m:e>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𝑘</m:t>
                              </m:r>
                            </m:sub>
                          </m:sSub>
                          <m:r>
                            <a:rPr lang="en-CA" b="0" i="1" smtClean="0">
                              <a:latin typeface="Cambria Math" panose="02040503050406030204" pitchFamily="18" charset="0"/>
                              <a:ea typeface="Cambria Math" panose="02040503050406030204" pitchFamily="18" charset="0"/>
                            </a:rPr>
                            <m:t>  </m:t>
                          </m:r>
                        </m:e>
                      </m:func>
                      <m:r>
                        <a:rPr lang="en-CA" b="0"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m:t>
                      </m:r>
                    </m:oMath>
                  </m:oMathPara>
                </a14:m>
                <a:endParaRPr lang="en-CA" dirty="0"/>
              </a:p>
            </p:txBody>
          </p:sp>
        </mc:Choice>
        <mc:Fallback xmlns="">
          <p:sp>
            <p:nvSpPr>
              <p:cNvPr id="25" name="TextBox 24">
                <a:extLst>
                  <a:ext uri="{FF2B5EF4-FFF2-40B4-BE49-F238E27FC236}">
                    <a16:creationId xmlns:a16="http://schemas.microsoft.com/office/drawing/2014/main" id="{3D1A58C4-2A9B-797B-B400-51344365971D}"/>
                  </a:ext>
                </a:extLst>
              </p:cNvPr>
              <p:cNvSpPr txBox="1">
                <a:spLocks noRot="1" noChangeAspect="1" noMove="1" noResize="1" noEditPoints="1" noAdjustHandles="1" noChangeArrowheads="1" noChangeShapeType="1" noTextEdit="1"/>
              </p:cNvSpPr>
              <p:nvPr/>
            </p:nvSpPr>
            <p:spPr>
              <a:xfrm>
                <a:off x="5807171" y="2051194"/>
                <a:ext cx="4033570" cy="369332"/>
              </a:xfrm>
              <a:prstGeom prst="rect">
                <a:avLst/>
              </a:prstGeom>
              <a:blipFill>
                <a:blip r:embed="rId10"/>
                <a:stretch>
                  <a:fillRect b="-16667"/>
                </a:stretch>
              </a:blipFill>
            </p:spPr>
            <p:txBody>
              <a:bodyPr/>
              <a:lstStyle/>
              <a:p>
                <a:r>
                  <a:rPr lang="en-US">
                    <a:noFill/>
                  </a:rPr>
                  <a:t> </a:t>
                </a:r>
              </a:p>
            </p:txBody>
          </p:sp>
        </mc:Fallback>
      </mc:AlternateContent>
      <p:sp>
        <p:nvSpPr>
          <p:cNvPr id="30" name="Slide Number Placeholder 29">
            <a:extLst>
              <a:ext uri="{FF2B5EF4-FFF2-40B4-BE49-F238E27FC236}">
                <a16:creationId xmlns:a16="http://schemas.microsoft.com/office/drawing/2014/main" id="{20764351-19D4-801D-8B58-0FDE279F9329}"/>
              </a:ext>
            </a:extLst>
          </p:cNvPr>
          <p:cNvSpPr>
            <a:spLocks noGrp="1"/>
          </p:cNvSpPr>
          <p:nvPr>
            <p:ph type="sldNum" sz="quarter" idx="12"/>
          </p:nvPr>
        </p:nvSpPr>
        <p:spPr>
          <a:xfrm>
            <a:off x="8947598" y="6355576"/>
            <a:ext cx="2844060" cy="365125"/>
          </a:xfrm>
        </p:spPr>
        <p:txBody>
          <a:bodyPr/>
          <a:lstStyle/>
          <a:p>
            <a:fld id="{7DCFCEEF-06EB-4445-B7E9-CF841A7AC1E2}" type="slidenum">
              <a:rPr lang="en-US" smtClean="0"/>
              <a:pPr/>
              <a:t>7</a:t>
            </a:fld>
            <a:r>
              <a:rPr lang="en-US"/>
              <a:t> / 13</a:t>
            </a:r>
            <a:endParaRPr lang="en-US" dirty="0"/>
          </a:p>
        </p:txBody>
      </p:sp>
    </p:spTree>
    <p:extLst>
      <p:ext uri="{BB962C8B-B14F-4D97-AF65-F5344CB8AC3E}">
        <p14:creationId xmlns:p14="http://schemas.microsoft.com/office/powerpoint/2010/main" val="383618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fade">
                                      <p:cBhvr>
                                        <p:cTn id="10" dur="500"/>
                                        <p:tgtEl>
                                          <p:spTgt spid="3">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Effect transition="in" filter="fade">
                                      <p:cBhvr>
                                        <p:cTn id="13" dur="500"/>
                                        <p:tgtEl>
                                          <p:spTgt spid="3">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4" end="14"/>
                                            </p:txEl>
                                          </p:spTgt>
                                        </p:tgtEl>
                                        <p:attrNameLst>
                                          <p:attrName>style.visibility</p:attrName>
                                        </p:attrNameLst>
                                      </p:cBhvr>
                                      <p:to>
                                        <p:strVal val="visible"/>
                                      </p:to>
                                    </p:set>
                                    <p:animEffect transition="in" filter="fade">
                                      <p:cBhvr>
                                        <p:cTn id="16" dur="500"/>
                                        <p:tgtEl>
                                          <p:spTgt spid="3">
                                            <p:txEl>
                                              <p:pRg st="14" end="1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5372-7B9A-5457-F845-D317E5F805B0}"/>
              </a:ext>
            </a:extLst>
          </p:cNvPr>
          <p:cNvSpPr>
            <a:spLocks noGrp="1"/>
          </p:cNvSpPr>
          <p:nvPr>
            <p:ph type="title"/>
          </p:nvPr>
        </p:nvSpPr>
        <p:spPr/>
        <p:txBody>
          <a:bodyPr/>
          <a:lstStyle/>
          <a:p>
            <a:r>
              <a:rPr lang="en-US" dirty="0"/>
              <a:t>Experimental Evaluation: Prediction Set Size</a:t>
            </a:r>
            <a:endParaRPr lang="en-C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79E265-DEE5-3352-1AC5-8F117CBC2D2E}"/>
                  </a:ext>
                </a:extLst>
              </p:cNvPr>
              <p:cNvSpPr>
                <a:spLocks noGrp="1"/>
              </p:cNvSpPr>
              <p:nvPr>
                <p:ph idx="1"/>
              </p:nvPr>
            </p:nvSpPr>
            <p:spPr/>
            <p:txBody>
              <a:bodyPr>
                <a:normAutofit/>
              </a:bodyPr>
              <a:lstStyle/>
              <a:p>
                <a:pPr marL="0" indent="0">
                  <a:buNone/>
                </a:pPr>
                <a:r>
                  <a:rPr lang="en-CA" sz="1800" b="1" dirty="0"/>
                  <a:t>Goal:</a:t>
                </a:r>
                <a:r>
                  <a:rPr lang="en-CA" sz="1800" dirty="0"/>
                  <a:t> Producing efficient (small size) prediction sets while maintaining coverage guarantee and adaptivity</a:t>
                </a:r>
              </a:p>
              <a:p>
                <a:endParaRPr lang="en-CA" sz="1800" dirty="0"/>
              </a:p>
              <a:p>
                <a:pPr marL="269875" indent="-269875"/>
                <a:r>
                  <a:rPr lang="en-CA" sz="1800" dirty="0"/>
                  <a:t>Using </a:t>
                </a:r>
                <a:r>
                  <a:rPr lang="en-CA" sz="1800" b="1" dirty="0"/>
                  <a:t>ImageNet-Val</a:t>
                </a:r>
                <a:r>
                  <a:rPr lang="en-CA" sz="1800" dirty="0"/>
                  <a:t> and </a:t>
                </a:r>
                <a:r>
                  <a:rPr lang="en-CA" sz="1800" b="1" dirty="0"/>
                  <a:t>ImageNet-V2</a:t>
                </a:r>
                <a:r>
                  <a:rPr lang="en-CA" sz="1800" dirty="0"/>
                  <a:t> as testing datasets</a:t>
                </a:r>
              </a:p>
              <a:p>
                <a:pPr marL="269875" indent="-269875"/>
                <a:endParaRPr lang="en-US" sz="1800" b="1" i="1" dirty="0"/>
              </a:p>
              <a:p>
                <a:pPr marL="269875" indent="-269875"/>
                <a:r>
                  <a:rPr lang="en-US" sz="1800" b="1" i="1" dirty="0"/>
                  <a:t>Base</a:t>
                </a:r>
                <a:r>
                  <a:rPr lang="en-US" sz="1800" dirty="0"/>
                  <a:t> method generates prediction sets by including labels from the most likely to the least likely probabilities until their cumulative summation exceeds the threshold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𝛿</m:t>
                    </m:r>
                  </m:oMath>
                </a14:m>
                <a:endParaRPr lang="en-US" sz="1800" dirty="0"/>
              </a:p>
              <a:p>
                <a:endParaRPr lang="en-CA" sz="1800" dirty="0"/>
              </a:p>
            </p:txBody>
          </p:sp>
        </mc:Choice>
        <mc:Fallback xmlns="">
          <p:sp>
            <p:nvSpPr>
              <p:cNvPr id="3" name="Content Placeholder 2">
                <a:extLst>
                  <a:ext uri="{FF2B5EF4-FFF2-40B4-BE49-F238E27FC236}">
                    <a16:creationId xmlns:a16="http://schemas.microsoft.com/office/drawing/2014/main" id="{0279E265-DEE5-3352-1AC5-8F117CBC2D2E}"/>
                  </a:ext>
                </a:extLst>
              </p:cNvPr>
              <p:cNvSpPr>
                <a:spLocks noGrp="1" noRot="1" noChangeAspect="1" noMove="1" noResize="1" noEditPoints="1" noAdjustHandles="1" noChangeArrowheads="1" noChangeShapeType="1" noTextEdit="1"/>
              </p:cNvSpPr>
              <p:nvPr>
                <p:ph idx="1"/>
              </p:nvPr>
            </p:nvSpPr>
            <p:spPr>
              <a:blipFill>
                <a:blip r:embed="rId2"/>
                <a:stretch>
                  <a:fillRect l="-500" t="-626" r="-1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11D99D-26EC-94CD-202B-F88EABB18167}"/>
                  </a:ext>
                </a:extLst>
              </p:cNvPr>
              <p:cNvSpPr txBox="1"/>
              <p:nvPr/>
            </p:nvSpPr>
            <p:spPr>
              <a:xfrm>
                <a:off x="1697763" y="5884082"/>
                <a:ext cx="3091951" cy="307777"/>
              </a:xfrm>
              <a:prstGeom prst="rect">
                <a:avLst/>
              </a:prstGeom>
              <a:noFill/>
            </p:spPr>
            <p:txBody>
              <a:bodyPr wrap="square">
                <a:spAutoFit/>
              </a:bodyPr>
              <a:lstStyle/>
              <a:p>
                <a:r>
                  <a:rPr lang="en-US" sz="1400" dirty="0">
                    <a:latin typeface="Calibri Light" panose="020F0302020204030204" pitchFamily="34" charset="0"/>
                    <a:cs typeface="Calibri Light" panose="020F0302020204030204" pitchFamily="34" charset="0"/>
                  </a:rPr>
                  <a:t>Testing on ImageNet-Val with </a:t>
                </a:r>
                <a14:m>
                  <m:oMath xmlns:m="http://schemas.openxmlformats.org/officeDocument/2006/math">
                    <m:r>
                      <a:rPr lang="en-CA" sz="1400" b="0" i="1" smtClean="0">
                        <a:latin typeface="Cambria Math" panose="02040503050406030204" pitchFamily="18" charset="0"/>
                        <a:cs typeface="Calibri Light" panose="020F0302020204030204" pitchFamily="34" charset="0"/>
                      </a:rPr>
                      <m:t>𝛿</m:t>
                    </m:r>
                    <m:r>
                      <a:rPr lang="en-CA" sz="1400" b="0" i="1" smtClean="0">
                        <a:latin typeface="Cambria Math" panose="02040503050406030204" pitchFamily="18" charset="0"/>
                        <a:cs typeface="Calibri Light" panose="020F0302020204030204" pitchFamily="34" charset="0"/>
                      </a:rPr>
                      <m:t>=0.1</m:t>
                    </m:r>
                  </m:oMath>
                </a14:m>
                <a:endParaRPr lang="en-CA" sz="1400" dirty="0">
                  <a:latin typeface="Calibri Light" panose="020F0302020204030204" pitchFamily="34" charset="0"/>
                  <a:cs typeface="Calibri Light" panose="020F0302020204030204" pitchFamily="34" charset="0"/>
                </a:endParaRPr>
              </a:p>
            </p:txBody>
          </p:sp>
        </mc:Choice>
        <mc:Fallback xmlns="">
          <p:sp>
            <p:nvSpPr>
              <p:cNvPr id="5" name="TextBox 4">
                <a:extLst>
                  <a:ext uri="{FF2B5EF4-FFF2-40B4-BE49-F238E27FC236}">
                    <a16:creationId xmlns:a16="http://schemas.microsoft.com/office/drawing/2014/main" id="{4F11D99D-26EC-94CD-202B-F88EABB18167}"/>
                  </a:ext>
                </a:extLst>
              </p:cNvPr>
              <p:cNvSpPr txBox="1">
                <a:spLocks noRot="1" noChangeAspect="1" noMove="1" noResize="1" noEditPoints="1" noAdjustHandles="1" noChangeArrowheads="1" noChangeShapeType="1" noTextEdit="1"/>
              </p:cNvSpPr>
              <p:nvPr/>
            </p:nvSpPr>
            <p:spPr>
              <a:xfrm>
                <a:off x="1697763" y="5884082"/>
                <a:ext cx="3091951" cy="307777"/>
              </a:xfrm>
              <a:prstGeom prst="rect">
                <a:avLst/>
              </a:prstGeom>
              <a:blipFill>
                <a:blip r:embed="rId3"/>
                <a:stretch>
                  <a:fillRect l="-592" t="-3922" b="-19608"/>
                </a:stretch>
              </a:blipFill>
            </p:spPr>
            <p:txBody>
              <a:bodyPr/>
              <a:lstStyle/>
              <a:p>
                <a:r>
                  <a:rPr lang="en-CA">
                    <a:noFill/>
                  </a:rPr>
                  <a:t> </a:t>
                </a:r>
              </a:p>
            </p:txBody>
          </p:sp>
        </mc:Fallback>
      </mc:AlternateContent>
      <p:pic>
        <p:nvPicPr>
          <p:cNvPr id="6" name="Content Placeholder 5" descr="A screenshot of a graph&#10;&#10;Description automatically generated">
            <a:extLst>
              <a:ext uri="{FF2B5EF4-FFF2-40B4-BE49-F238E27FC236}">
                <a16:creationId xmlns:a16="http://schemas.microsoft.com/office/drawing/2014/main" id="{AC90AC8D-3A16-7EEC-3F2F-934A802AA463}"/>
              </a:ext>
            </a:extLst>
          </p:cNvPr>
          <p:cNvPicPr>
            <a:picLocks noChangeAspect="1"/>
          </p:cNvPicPr>
          <p:nvPr/>
        </p:nvPicPr>
        <p:blipFill>
          <a:blip r:embed="rId4"/>
          <a:stretch>
            <a:fillRect/>
          </a:stretch>
        </p:blipFill>
        <p:spPr>
          <a:xfrm>
            <a:off x="361179" y="3461481"/>
            <a:ext cx="5636245" cy="2390925"/>
          </a:xfrm>
          <a:prstGeom prst="rect">
            <a:avLst/>
          </a:prstGeom>
        </p:spPr>
      </p:pic>
      <p:pic>
        <p:nvPicPr>
          <p:cNvPr id="7" name="Picture 6" descr="A table with numbers and text&#10;&#10;Description automatically generated">
            <a:extLst>
              <a:ext uri="{FF2B5EF4-FFF2-40B4-BE49-F238E27FC236}">
                <a16:creationId xmlns:a16="http://schemas.microsoft.com/office/drawing/2014/main" id="{1821B0DB-9D70-31BB-066F-40D0C3B7C516}"/>
              </a:ext>
            </a:extLst>
          </p:cNvPr>
          <p:cNvPicPr>
            <a:picLocks noChangeAspect="1"/>
          </p:cNvPicPr>
          <p:nvPr/>
        </p:nvPicPr>
        <p:blipFill>
          <a:blip r:embed="rId5"/>
          <a:stretch>
            <a:fillRect/>
          </a:stretch>
        </p:blipFill>
        <p:spPr>
          <a:xfrm>
            <a:off x="6094412" y="3465835"/>
            <a:ext cx="5734111" cy="239092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E5A1471-F552-4E0B-DC4F-43CF2E9E561B}"/>
                  </a:ext>
                </a:extLst>
              </p:cNvPr>
              <p:cNvSpPr txBox="1"/>
              <p:nvPr/>
            </p:nvSpPr>
            <p:spPr>
              <a:xfrm>
                <a:off x="7745865" y="5884082"/>
                <a:ext cx="3126786" cy="307777"/>
              </a:xfrm>
              <a:prstGeom prst="rect">
                <a:avLst/>
              </a:prstGeom>
              <a:noFill/>
            </p:spPr>
            <p:txBody>
              <a:bodyPr wrap="square">
                <a:spAutoFit/>
              </a:bodyPr>
              <a:lstStyle/>
              <a:p>
                <a:r>
                  <a:rPr lang="en-US" sz="1400" dirty="0">
                    <a:latin typeface="Calibri Light" panose="020F0302020204030204" pitchFamily="34" charset="0"/>
                    <a:cs typeface="Calibri Light" panose="020F0302020204030204" pitchFamily="34" charset="0"/>
                  </a:rPr>
                  <a:t>Testing on ImageNet-V2 with </a:t>
                </a:r>
                <a14:m>
                  <m:oMath xmlns:m="http://schemas.openxmlformats.org/officeDocument/2006/math">
                    <m:r>
                      <a:rPr lang="en-CA" sz="1400" b="0" i="1" smtClean="0">
                        <a:latin typeface="Cambria Math" panose="02040503050406030204" pitchFamily="18" charset="0"/>
                        <a:cs typeface="Calibri Light" panose="020F0302020204030204" pitchFamily="34" charset="0"/>
                      </a:rPr>
                      <m:t>𝛿</m:t>
                    </m:r>
                    <m:r>
                      <a:rPr lang="en-CA" sz="1400" b="0" i="1" smtClean="0">
                        <a:latin typeface="Cambria Math" panose="02040503050406030204" pitchFamily="18" charset="0"/>
                        <a:cs typeface="Calibri Light" panose="020F0302020204030204" pitchFamily="34" charset="0"/>
                      </a:rPr>
                      <m:t>=0.1</m:t>
                    </m:r>
                  </m:oMath>
                </a14:m>
                <a:endParaRPr lang="en-CA" sz="1400" dirty="0">
                  <a:latin typeface="Calibri Light" panose="020F0302020204030204" pitchFamily="34" charset="0"/>
                  <a:cs typeface="Calibri Light" panose="020F0302020204030204" pitchFamily="34" charset="0"/>
                </a:endParaRPr>
              </a:p>
            </p:txBody>
          </p:sp>
        </mc:Choice>
        <mc:Fallback xmlns="">
          <p:sp>
            <p:nvSpPr>
              <p:cNvPr id="8" name="TextBox 7">
                <a:extLst>
                  <a:ext uri="{FF2B5EF4-FFF2-40B4-BE49-F238E27FC236}">
                    <a16:creationId xmlns:a16="http://schemas.microsoft.com/office/drawing/2014/main" id="{CE5A1471-F552-4E0B-DC4F-43CF2E9E561B}"/>
                  </a:ext>
                </a:extLst>
              </p:cNvPr>
              <p:cNvSpPr txBox="1">
                <a:spLocks noRot="1" noChangeAspect="1" noMove="1" noResize="1" noEditPoints="1" noAdjustHandles="1" noChangeArrowheads="1" noChangeShapeType="1" noTextEdit="1"/>
              </p:cNvSpPr>
              <p:nvPr/>
            </p:nvSpPr>
            <p:spPr>
              <a:xfrm>
                <a:off x="7745865" y="5884082"/>
                <a:ext cx="3126786" cy="307777"/>
              </a:xfrm>
              <a:prstGeom prst="rect">
                <a:avLst/>
              </a:prstGeom>
              <a:blipFill>
                <a:blip r:embed="rId6"/>
                <a:stretch>
                  <a:fillRect l="-585" t="-3922" b="-19608"/>
                </a:stretch>
              </a:blipFill>
            </p:spPr>
            <p:txBody>
              <a:bodyPr/>
              <a:lstStyle/>
              <a:p>
                <a:r>
                  <a:rPr lang="en-CA">
                    <a:noFill/>
                  </a:rPr>
                  <a:t> </a:t>
                </a:r>
              </a:p>
            </p:txBody>
          </p:sp>
        </mc:Fallback>
      </mc:AlternateContent>
      <p:sp>
        <p:nvSpPr>
          <p:cNvPr id="12" name="Slide Number Placeholder 11">
            <a:extLst>
              <a:ext uri="{FF2B5EF4-FFF2-40B4-BE49-F238E27FC236}">
                <a16:creationId xmlns:a16="http://schemas.microsoft.com/office/drawing/2014/main" id="{F5C3DB17-760F-9AB4-E695-28E1866C2719}"/>
              </a:ext>
            </a:extLst>
          </p:cNvPr>
          <p:cNvSpPr>
            <a:spLocks noGrp="1"/>
          </p:cNvSpPr>
          <p:nvPr>
            <p:ph type="sldNum" sz="quarter" idx="12"/>
          </p:nvPr>
        </p:nvSpPr>
        <p:spPr/>
        <p:txBody>
          <a:bodyPr/>
          <a:lstStyle/>
          <a:p>
            <a:fld id="{7DCFCEEF-06EB-4445-B7E9-CF841A7AC1E2}" type="slidenum">
              <a:rPr lang="en-US" smtClean="0"/>
              <a:pPr/>
              <a:t>8</a:t>
            </a:fld>
            <a:r>
              <a:rPr lang="en-US"/>
              <a:t> / 13</a:t>
            </a:r>
            <a:endParaRPr lang="en-US" dirty="0"/>
          </a:p>
        </p:txBody>
      </p:sp>
      <p:sp>
        <p:nvSpPr>
          <p:cNvPr id="9" name="Rectangle 8">
            <a:extLst>
              <a:ext uri="{FF2B5EF4-FFF2-40B4-BE49-F238E27FC236}">
                <a16:creationId xmlns:a16="http://schemas.microsoft.com/office/drawing/2014/main" id="{7C62535B-301B-10F3-3320-755C951BFE18}"/>
              </a:ext>
            </a:extLst>
          </p:cNvPr>
          <p:cNvSpPr/>
          <p:nvPr/>
        </p:nvSpPr>
        <p:spPr>
          <a:xfrm>
            <a:off x="10872650" y="3392165"/>
            <a:ext cx="1098959" cy="2443646"/>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54ADFBD-A4F2-BF7F-2394-D1715DA94394}"/>
              </a:ext>
            </a:extLst>
          </p:cNvPr>
          <p:cNvSpPr/>
          <p:nvPr/>
        </p:nvSpPr>
        <p:spPr>
          <a:xfrm>
            <a:off x="5013727" y="3409101"/>
            <a:ext cx="1098959" cy="2443646"/>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72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4EA9-AC0A-DE57-C9B9-E5B4A4FAB309}"/>
              </a:ext>
            </a:extLst>
          </p:cNvPr>
          <p:cNvSpPr>
            <a:spLocks noGrp="1"/>
          </p:cNvSpPr>
          <p:nvPr>
            <p:ph type="title"/>
          </p:nvPr>
        </p:nvSpPr>
        <p:spPr/>
        <p:txBody>
          <a:bodyPr/>
          <a:lstStyle/>
          <a:p>
            <a:r>
              <a:rPr lang="en-US" dirty="0"/>
              <a:t>Experimental Evaluation: Prediction Set Adaptivity</a:t>
            </a:r>
          </a:p>
        </p:txBody>
      </p:sp>
      <p:sp>
        <p:nvSpPr>
          <p:cNvPr id="3" name="Content Placeholder 2">
            <a:extLst>
              <a:ext uri="{FF2B5EF4-FFF2-40B4-BE49-F238E27FC236}">
                <a16:creationId xmlns:a16="http://schemas.microsoft.com/office/drawing/2014/main" id="{80A04FE4-2CDB-7690-3422-45C1DC5B26C0}"/>
              </a:ext>
            </a:extLst>
          </p:cNvPr>
          <p:cNvSpPr>
            <a:spLocks noGrp="1"/>
          </p:cNvSpPr>
          <p:nvPr>
            <p:ph idx="1"/>
          </p:nvPr>
        </p:nvSpPr>
        <p:spPr/>
        <p:txBody>
          <a:bodyPr>
            <a:normAutofit/>
          </a:bodyPr>
          <a:lstStyle/>
          <a:p>
            <a:endParaRPr lang="en-US" sz="2000" dirty="0"/>
          </a:p>
          <a:p>
            <a:r>
              <a:rPr lang="en-US" sz="2000" dirty="0"/>
              <a:t>Adaptivity in prediction sets using ResNet152 </a:t>
            </a:r>
          </a:p>
        </p:txBody>
      </p:sp>
      <p:pic>
        <p:nvPicPr>
          <p:cNvPr id="4" name="Picture 3">
            <a:extLst>
              <a:ext uri="{FF2B5EF4-FFF2-40B4-BE49-F238E27FC236}">
                <a16:creationId xmlns:a16="http://schemas.microsoft.com/office/drawing/2014/main" id="{CD1DDE96-FAB5-4B1E-BE7D-470E20F725AD}"/>
              </a:ext>
            </a:extLst>
          </p:cNvPr>
          <p:cNvPicPr>
            <a:picLocks noChangeAspect="1"/>
          </p:cNvPicPr>
          <p:nvPr/>
        </p:nvPicPr>
        <p:blipFill rotWithShape="1">
          <a:blip r:embed="rId2"/>
          <a:srcRect l="4452" t="7742" r="1226" b="19488"/>
          <a:stretch/>
        </p:blipFill>
        <p:spPr>
          <a:xfrm>
            <a:off x="1123404" y="2538548"/>
            <a:ext cx="9448801" cy="3892732"/>
          </a:xfrm>
          <a:prstGeom prst="rect">
            <a:avLst/>
          </a:prstGeom>
        </p:spPr>
      </p:pic>
      <p:sp>
        <p:nvSpPr>
          <p:cNvPr id="8" name="Slide Number Placeholder 7">
            <a:extLst>
              <a:ext uri="{FF2B5EF4-FFF2-40B4-BE49-F238E27FC236}">
                <a16:creationId xmlns:a16="http://schemas.microsoft.com/office/drawing/2014/main" id="{046AF92C-5F94-A712-DB9E-F66669F51B93}"/>
              </a:ext>
            </a:extLst>
          </p:cNvPr>
          <p:cNvSpPr>
            <a:spLocks noGrp="1"/>
          </p:cNvSpPr>
          <p:nvPr>
            <p:ph type="sldNum" sz="quarter" idx="12"/>
          </p:nvPr>
        </p:nvSpPr>
        <p:spPr/>
        <p:txBody>
          <a:bodyPr/>
          <a:lstStyle/>
          <a:p>
            <a:fld id="{7DCFCEEF-06EB-4445-B7E9-CF841A7AC1E2}" type="slidenum">
              <a:rPr lang="en-US" smtClean="0"/>
              <a:pPr/>
              <a:t>9</a:t>
            </a:fld>
            <a:r>
              <a:rPr lang="en-US"/>
              <a:t> / 13</a:t>
            </a:r>
            <a:endParaRPr lang="en-US" dirty="0"/>
          </a:p>
        </p:txBody>
      </p:sp>
    </p:spTree>
    <p:extLst>
      <p:ext uri="{BB962C8B-B14F-4D97-AF65-F5344CB8AC3E}">
        <p14:creationId xmlns:p14="http://schemas.microsoft.com/office/powerpoint/2010/main" val="401179244"/>
      </p:ext>
    </p:extLst>
  </p:cSld>
  <p:clrMapOvr>
    <a:masterClrMapping/>
  </p:clrMapOvr>
</p:sld>
</file>

<file path=ppt/theme/theme1.xml><?xml version="1.0" encoding="utf-8"?>
<a:theme xmlns:a="http://schemas.openxmlformats.org/drawingml/2006/main" name="Office Theme">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erlin">
  <a:themeElements>
    <a:clrScheme name="柏林">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柏林">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柏林">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3549</Words>
  <Application>Microsoft Office PowerPoint</Application>
  <PresentationFormat>Custom</PresentationFormat>
  <Paragraphs>414</Paragraphs>
  <Slides>24</Slides>
  <Notes>15</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Arial</vt:lpstr>
      <vt:lpstr>Calibri</vt:lpstr>
      <vt:lpstr>Calibri body</vt:lpstr>
      <vt:lpstr>Calibri Light</vt:lpstr>
      <vt:lpstr>Calibri Light (Headings)</vt:lpstr>
      <vt:lpstr>Cambria Math</vt:lpstr>
      <vt:lpstr>Courier New</vt:lpstr>
      <vt:lpstr>Lucida Grande</vt:lpstr>
      <vt:lpstr>NimbusRomNo9L-Regu</vt:lpstr>
      <vt:lpstr>Trebuchet MS</vt:lpstr>
      <vt:lpstr>Wingdings</vt:lpstr>
      <vt:lpstr>Office Theme</vt:lpstr>
      <vt:lpstr>1_Berlin</vt:lpstr>
      <vt:lpstr>Evidential Uncertainty Sets in Deep Classifiers  Using Conformal Prediction</vt:lpstr>
      <vt:lpstr>Conformal Prediction</vt:lpstr>
      <vt:lpstr>Prediction Set Properties</vt:lpstr>
      <vt:lpstr>Related Work</vt:lpstr>
      <vt:lpstr>Research Contributions</vt:lpstr>
      <vt:lpstr>Evidential Conformal Prediction (ECP)</vt:lpstr>
      <vt:lpstr>Score Function Based on Evidential Classification Cost (ECC)</vt:lpstr>
      <vt:lpstr>Experimental Evaluation: Prediction Set Size</vt:lpstr>
      <vt:lpstr>Experimental Evaluation: Prediction Set Adaptivity</vt:lpstr>
      <vt:lpstr>Experimental Evaluation: Size-adaptivity Trade-off (SAT)</vt:lpstr>
      <vt:lpstr>Conclusion and Future Work</vt:lpstr>
      <vt:lpstr>Experimental Evaluation: ECP vs. LAS</vt:lpstr>
      <vt:lpstr>Uncertainty Quantification</vt:lpstr>
      <vt:lpstr>How to Achieve the Prediction Set</vt:lpstr>
      <vt:lpstr>Non-conformity Score Function</vt:lpstr>
      <vt:lpstr>Related Work</vt:lpstr>
      <vt:lpstr>Related Work (Cont.)</vt:lpstr>
      <vt:lpstr>Related Work (Cont.)</vt:lpstr>
      <vt:lpstr>The first CP algorithm  </vt:lpstr>
      <vt:lpstr>The second CP algorithm: Adaptive Prediction Set</vt:lpstr>
      <vt:lpstr>The second CP algorithm: Adaptive Prediction Set</vt:lpstr>
      <vt:lpstr>The second CP algorithm: Adaptive Prediction Set</vt:lpstr>
      <vt:lpstr>Interpretability of ECP</vt:lpstr>
      <vt:lpstr>Outline</vt:lpstr>
    </vt:vector>
  </TitlesOfParts>
  <Company>University of Toronto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Analysis of Information System</dc:title>
  <dc:creator>R_S</dc:creator>
  <cp:lastModifiedBy>Fontana, Matteo</cp:lastModifiedBy>
  <cp:revision>1249</cp:revision>
  <cp:lastPrinted>2019-02-05T20:03:37Z</cp:lastPrinted>
  <dcterms:created xsi:type="dcterms:W3CDTF">2011-09-08T04:45:31Z</dcterms:created>
  <dcterms:modified xsi:type="dcterms:W3CDTF">2024-09-09T14:12:31Z</dcterms:modified>
</cp:coreProperties>
</file>