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784" r:id="rId5"/>
    <p:sldId id="733" r:id="rId6"/>
    <p:sldId id="801" r:id="rId7"/>
    <p:sldId id="786" r:id="rId8"/>
    <p:sldId id="787" r:id="rId9"/>
    <p:sldId id="788" r:id="rId10"/>
    <p:sldId id="789" r:id="rId11"/>
    <p:sldId id="790" r:id="rId12"/>
    <p:sldId id="791" r:id="rId13"/>
    <p:sldId id="792" r:id="rId14"/>
    <p:sldId id="793" r:id="rId15"/>
    <p:sldId id="794" r:id="rId16"/>
    <p:sldId id="795" r:id="rId17"/>
    <p:sldId id="797" r:id="rId18"/>
    <p:sldId id="796" r:id="rId19"/>
    <p:sldId id="802" r:id="rId20"/>
    <p:sldId id="7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6E6E6"/>
    <a:srgbClr val="3A4A6A"/>
    <a:srgbClr val="002060"/>
    <a:srgbClr val="002C5C"/>
    <a:srgbClr val="1C01B5"/>
    <a:srgbClr val="7898C9"/>
    <a:srgbClr val="154D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74BBD-3CE9-F3AB-801C-7A2F82C75DB0}" v="95" dt="2024-09-05T09:07:19.515"/>
    <p1510:client id="{5B6290C4-C97F-0261-1298-37CD5E8A4EFE}" v="237" dt="2024-09-03T09:59:07.455"/>
    <p1510:client id="{6265175B-559B-D066-D0DF-C9B48A772A73}" v="1" dt="2024-09-05T07:51:05.617"/>
    <p1510:client id="{6BFBD7F8-3BD1-3A08-ED9C-EC64135D5BDA}" v="462" dt="2024-09-05T08:45:51.952"/>
    <p1510:client id="{BADE635A-9E6C-5D20-6D0C-5F4904511D1A}" v="523" dt="2024-09-03T14:03:47.009"/>
    <p1510:client id="{F84EA28F-ABBF-C313-0B91-1F73AF952825}" v="100" dt="2024-09-03T10:55:09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94660"/>
  </p:normalViewPr>
  <p:slideViewPr>
    <p:cSldViewPr snapToGrid="0">
      <p:cViewPr varScale="1">
        <p:scale>
          <a:sx n="95" d="100"/>
          <a:sy n="95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1F43-F797-4F26-8077-9AED9140419F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01DD3-02A6-4C2F-817E-0FF5565BF7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2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88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11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62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12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93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13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4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14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15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99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16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3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3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4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9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5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1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6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4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7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6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8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04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9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03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10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39DD1-A1C1-4C92-A68E-E40C9900F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CEDE420-FE01-46FE-BF26-54F0BF95E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908AA3-9092-4D49-904B-BF00CA80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F02FCF-3FDD-4509-B7B9-F8421F70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517DA4-78C4-45DF-B719-EB1FF4D4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405E2-2C2C-45E4-BDD5-7A4DB534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F977C-05A2-46DD-BB27-DBA5BCE12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506E92-E34F-4FF6-AEB3-72E5A25E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039216-3526-4CE1-94F9-AE5C922A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20EA78-0D11-4C8B-A24C-6E702C5D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1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0AC175F-13D1-46F5-84B8-1C19E9162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231F86-5A6C-4789-847B-0195B7591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D7EED9-0EF5-4116-9C22-98E8D5EE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4E7FEA-9D05-49F4-AAB3-D69BDE40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067AAE-878B-4743-B906-35C14CC3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7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58A74-DDB2-4124-A1D1-D43D4F38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F0B677-0C47-4600-9E88-560D34667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CC31DC-F58C-473B-AA74-1E60E969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038320-141D-42D3-BDD6-02BC2DAA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37A1C8-40BA-42B3-92FC-343EF68D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3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BB05AA-7C04-4CAF-AE3F-209C0CBA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EBCDBA-EAF6-4271-BA99-E43EA0D6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E6B107-4EE1-4ABC-B162-3DA90111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3D69DE-C02A-4833-B632-73834E96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5583F3-0D4D-41F7-BDAA-1553E5C6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8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6766E-C5FD-4053-9690-F64AB795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ED8BA3-F46A-45B3-AEFF-882338EBE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E6BEE0-353C-4A9C-B5F2-1A6F03789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A6A069-2317-48A9-9D2B-160D8C44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682F38-25BF-4C31-B0E4-615C104E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F19BE5-B1FE-442F-BA24-BE292BE7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01224E-46CB-42A4-8D56-A909A03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7D8AE8-5BAF-4E50-8126-4D09A7412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7C665B-5C52-47A0-B337-9F733FF8D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308087E-3A0E-4E4F-88A5-9A1C425D8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21EFC1-D898-40FF-B9A4-9CF54E88A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A13DC03-4444-4281-989D-B63B09C4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9/5/24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08893F5-EC8C-4BC4-B30D-E1BB96AE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FE23C9-9259-4B40-BCF9-F8BE8427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FC4E72-BF2A-43B3-AF2A-87BE8AFE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13C9D83-D4EA-48BF-87B6-B54BE2D3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E17BFB-1C01-4A04-BEBD-429EEA46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AABF1B-3854-41F2-BA8F-60D5ECD3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B585CD-1E4F-4399-859B-71EE0514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9/5/24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5C757A-79BC-4713-BFC0-242D658D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12E63E-269F-4AD1-8F52-13F13DD0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5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A61645-78F9-4605-BF5C-BB0D8EEE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B7E367-B584-49FB-9673-27A220E5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CF0555-14B8-41BE-8DFD-5518902EA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5260B9-EB5C-4098-A8BA-C771C751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EE9E5D-181F-4FBC-8FE0-F59C30F5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F5F030-2167-4793-A62E-EE0FF361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7C967C-D4AC-4A30-8BFF-750FD7F5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BCCC24-534C-41F4-9E3F-7B05727C0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C0329A-F580-4F7D-9642-8F64A0BC3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3A5403-2B7A-4C4F-A828-95757189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458291-36EE-44A2-B91A-09495868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76D4B7-F5A8-4E0A-B0E0-EC73DB45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F17D87-77FA-4EE3-B191-70D226D7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3122BD-1AF0-44F0-B63C-D3698244C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17FB80-9F91-4BA2-840E-D8027B989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5E9D-6408-47CD-AD8B-3641A5AD639A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9481F6-8AAA-449A-8E54-DF8A02B28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A63D70-08DB-495C-938B-E1CCD7718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image" Target="../media/image31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maurizio.mongelli@cnr.it" TargetMode="External"/><Relationship Id="rId13" Type="http://schemas.openxmlformats.org/officeDocument/2006/relationships/image" Target="../media/image72.png"/><Relationship Id="rId3" Type="http://schemas.openxmlformats.org/officeDocument/2006/relationships/image" Target="../media/image68.jpeg"/><Relationship Id="rId7" Type="http://schemas.openxmlformats.org/officeDocument/2006/relationships/hyperlink" Target="mailto:talamo@us.es" TargetMode="External"/><Relationship Id="rId12" Type="http://schemas.openxmlformats.org/officeDocument/2006/relationships/hyperlink" Target="https://github.com/AlbiCarle/Deep-Probabilistic-Scal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fabrizio.dabbene@cnr.it" TargetMode="External"/><Relationship Id="rId11" Type="http://schemas.openxmlformats.org/officeDocument/2006/relationships/image" Target="../media/image71.png"/><Relationship Id="rId5" Type="http://schemas.openxmlformats.org/officeDocument/2006/relationships/hyperlink" Target="mailto:saranarteni@cnr.it" TargetMode="External"/><Relationship Id="rId10" Type="http://schemas.openxmlformats.org/officeDocument/2006/relationships/image" Target="../media/image70.png"/><Relationship Id="rId4" Type="http://schemas.openxmlformats.org/officeDocument/2006/relationships/hyperlink" Target="mailto:albertocarlevaro@cnr.it" TargetMode="External"/><Relationship Id="rId9" Type="http://schemas.openxmlformats.org/officeDocument/2006/relationships/image" Target="../media/image69.png"/><Relationship Id="rId1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image" Target="../media/image4.png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18.emf"/><Relationship Id="rId3" Type="http://schemas.openxmlformats.org/officeDocument/2006/relationships/image" Target="../media/image4.png"/><Relationship Id="rId7" Type="http://schemas.openxmlformats.org/officeDocument/2006/relationships/image" Target="../media/image30.emf"/><Relationship Id="rId12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16.emf"/><Relationship Id="rId5" Type="http://schemas.openxmlformats.org/officeDocument/2006/relationships/image" Target="../media/image28.emf"/><Relationship Id="rId15" Type="http://schemas.openxmlformats.org/officeDocument/2006/relationships/image" Target="../media/image20.emf"/><Relationship Id="rId10" Type="http://schemas.openxmlformats.org/officeDocument/2006/relationships/image" Target="../media/image15.emf"/><Relationship Id="rId4" Type="http://schemas.openxmlformats.org/officeDocument/2006/relationships/image" Target="../media/image27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0.emf"/><Relationship Id="rId3" Type="http://schemas.openxmlformats.org/officeDocument/2006/relationships/image" Target="../media/image4.png"/><Relationship Id="rId7" Type="http://schemas.openxmlformats.org/officeDocument/2006/relationships/image" Target="../media/image35.emf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image" Target="../media/image38.emf"/><Relationship Id="rId5" Type="http://schemas.openxmlformats.org/officeDocument/2006/relationships/image" Target="../media/image34.emf"/><Relationship Id="rId10" Type="http://schemas.openxmlformats.org/officeDocument/2006/relationships/image" Target="../media/image37.emf"/><Relationship Id="rId4" Type="http://schemas.openxmlformats.org/officeDocument/2006/relationships/image" Target="../media/image33.emf"/><Relationship Id="rId9" Type="http://schemas.openxmlformats.org/officeDocument/2006/relationships/image" Target="../media/image23.emf"/><Relationship Id="rId14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3" Type="http://schemas.openxmlformats.org/officeDocument/2006/relationships/image" Target="../media/image4.png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217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6F51AE9-DDAC-8FD1-DAA7-6752D87521BC}"/>
              </a:ext>
            </a:extLst>
          </p:cNvPr>
          <p:cNvSpPr/>
          <p:nvPr/>
        </p:nvSpPr>
        <p:spPr>
          <a:xfrm>
            <a:off x="0" y="587229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8886A39-4B45-AE8A-4AFB-7F3ABA4FEBB2}"/>
              </a:ext>
            </a:extLst>
          </p:cNvPr>
          <p:cNvSpPr/>
          <p:nvPr/>
        </p:nvSpPr>
        <p:spPr>
          <a:xfrm>
            <a:off x="0" y="4001549"/>
            <a:ext cx="12192000" cy="2147581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7807167-20F5-D588-8522-A7246B39AD27}"/>
              </a:ext>
            </a:extLst>
          </p:cNvPr>
          <p:cNvSpPr/>
          <p:nvPr/>
        </p:nvSpPr>
        <p:spPr>
          <a:xfrm>
            <a:off x="0" y="5223280"/>
            <a:ext cx="11979479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it-IT" altLang="it-IT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Alberto </a:t>
            </a:r>
            <a:r>
              <a:rPr lang="it-IT" altLang="it-IT" b="1" dirty="0" err="1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Carlevaro</a:t>
            </a:r>
            <a:r>
              <a:rPr lang="it-IT" altLang="it-IT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, Sara </a:t>
            </a:r>
            <a:r>
              <a:rPr lang="it-IT" altLang="it-IT" b="1" dirty="0" err="1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Narteni</a:t>
            </a:r>
            <a:r>
              <a:rPr lang="it-IT" altLang="it-IT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, Fabrizio Dabbene, Teodoro Alamo*, Maurizio Mongelli</a:t>
            </a:r>
            <a:endParaRPr lang="it-IT" dirty="0">
              <a:solidFill>
                <a:schemeClr val="bg1"/>
              </a:solidFill>
            </a:endParaRPr>
          </a:p>
          <a:p>
            <a:pPr algn="r"/>
            <a:r>
              <a:rPr lang="it-IT" altLang="it-IT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 Cnr-Istituto </a:t>
            </a:r>
            <a:r>
              <a:rPr lang="it-IT" altLang="it-IT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di</a:t>
            </a:r>
            <a:r>
              <a:rPr lang="it-IT" altLang="it-IT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 Elettronica </a:t>
            </a:r>
            <a:r>
              <a:rPr lang="it-IT" altLang="it-IT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e di </a:t>
            </a:r>
            <a:r>
              <a:rPr lang="it-IT" altLang="it-IT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Ingegneria </a:t>
            </a:r>
            <a:r>
              <a:rPr lang="it-IT" altLang="it-IT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dell’</a:t>
            </a:r>
            <a:r>
              <a:rPr lang="it-IT" altLang="it-IT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Informazione </a:t>
            </a:r>
            <a:r>
              <a:rPr lang="it-IT" altLang="it-IT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e delle T</a:t>
            </a:r>
            <a:r>
              <a:rPr lang="it-IT" altLang="it-IT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elecomunicazioni</a:t>
            </a:r>
            <a:endParaRPr lang="it-IT">
              <a:solidFill>
                <a:schemeClr val="bg1"/>
              </a:solidFill>
            </a:endParaRPr>
          </a:p>
          <a:p>
            <a:pPr algn="r"/>
            <a:r>
              <a:rPr lang="it-IT" altLang="it-IT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*University of Seville</a:t>
            </a:r>
            <a:endParaRPr lang="it-IT" altLang="it-IT" dirty="0">
              <a:solidFill>
                <a:schemeClr val="bg1"/>
              </a:solidFill>
              <a:latin typeface="Source Sans Pro"/>
              <a:ea typeface="Roboto"/>
              <a:cs typeface="Tahoma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228576C-17A7-A84D-081C-04C7F263DA2A}"/>
              </a:ext>
            </a:extLst>
          </p:cNvPr>
          <p:cNvSpPr/>
          <p:nvPr/>
        </p:nvSpPr>
        <p:spPr>
          <a:xfrm>
            <a:off x="3484394" y="588152"/>
            <a:ext cx="8469964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  <a:latin typeface="Source Sans Pro"/>
                <a:ea typeface="Source Sans Pro"/>
              </a:rPr>
              <a:t>The 13th Symposium on </a:t>
            </a:r>
            <a:r>
              <a:rPr lang="it-IT" dirty="0" err="1">
                <a:solidFill>
                  <a:srgbClr val="FFFFFF"/>
                </a:solidFill>
                <a:latin typeface="Source Sans Pro"/>
                <a:ea typeface="Source Sans Pro"/>
              </a:rPr>
              <a:t>Conformal</a:t>
            </a:r>
            <a:r>
              <a:rPr lang="it-IT" dirty="0">
                <a:solidFill>
                  <a:srgbClr val="FFFFFF"/>
                </a:solidFill>
                <a:latin typeface="Source Sans Pro"/>
                <a:ea typeface="Source Sans Pro"/>
              </a:rPr>
              <a:t> and</a:t>
            </a:r>
            <a:endParaRPr lang="it-IT" dirty="0">
              <a:solidFill>
                <a:srgbClr val="000000"/>
              </a:solidFill>
              <a:latin typeface="Calibri" panose="020F0502020204030204"/>
              <a:ea typeface="Source Sans Pro"/>
              <a:cs typeface="Calibri" panose="020F0502020204030204"/>
            </a:endParaRPr>
          </a:p>
          <a:p>
            <a:pPr algn="r"/>
            <a:r>
              <a:rPr lang="it-IT" dirty="0">
                <a:solidFill>
                  <a:srgbClr val="FFFFFF"/>
                </a:solidFill>
                <a:latin typeface="Source Sans Pro"/>
                <a:ea typeface="Source Sans Pro"/>
              </a:rPr>
              <a:t> </a:t>
            </a:r>
            <a:r>
              <a:rPr lang="it-IT" dirty="0" err="1">
                <a:solidFill>
                  <a:srgbClr val="FFFFFF"/>
                </a:solidFill>
                <a:latin typeface="Source Sans Pro"/>
                <a:ea typeface="Source Sans Pro"/>
              </a:rPr>
              <a:t>Probabilistic</a:t>
            </a:r>
            <a:r>
              <a:rPr lang="it-IT" dirty="0">
                <a:solidFill>
                  <a:srgbClr val="FFFFFF"/>
                </a:solidFill>
                <a:latin typeface="Source Sans Pro"/>
                <a:ea typeface="Source Sans Pro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Source Sans Pro"/>
                <a:ea typeface="Source Sans Pro"/>
              </a:rPr>
              <a:t>Prediction</a:t>
            </a:r>
            <a:r>
              <a:rPr lang="it-IT" dirty="0">
                <a:solidFill>
                  <a:srgbClr val="FFFFFF"/>
                </a:solidFill>
                <a:latin typeface="Source Sans Pro"/>
                <a:ea typeface="Source Sans Pro"/>
              </a:rPr>
              <a:t> with Applications (COPA2024)</a:t>
            </a:r>
            <a:endParaRPr lang="it-IT" dirty="0">
              <a:cs typeface="Calibri"/>
            </a:endParaRPr>
          </a:p>
          <a:p>
            <a:pPr algn="r">
              <a:spcBef>
                <a:spcPct val="0"/>
              </a:spcBef>
            </a:pPr>
            <a:r>
              <a:rPr lang="it-IT" altLang="it-IT" sz="1600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Milano, 09-11/09/2024</a:t>
            </a:r>
            <a:endParaRPr lang="it-IT" dirty="0">
              <a:solidFill>
                <a:schemeClr val="bg1"/>
              </a:solidFill>
              <a:latin typeface="Source Sans Pro"/>
              <a:ea typeface="Roboto"/>
              <a:cs typeface="Tahoma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D828E79-A3A4-1452-CBBE-BAE68CEB5F08}"/>
              </a:ext>
            </a:extLst>
          </p:cNvPr>
          <p:cNvSpPr/>
          <p:nvPr/>
        </p:nvSpPr>
        <p:spPr>
          <a:xfrm>
            <a:off x="938336" y="3839848"/>
            <a:ext cx="10732113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400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“</a:t>
            </a:r>
            <a:r>
              <a:rPr lang="it-IT" sz="4000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A </a:t>
            </a:r>
            <a:r>
              <a:rPr lang="it-IT" sz="4000" b="1" err="1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probabilistic</a:t>
            </a:r>
            <a:r>
              <a:rPr lang="it-IT" sz="4000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 scaling </a:t>
            </a:r>
            <a:r>
              <a:rPr lang="it-IT" sz="4000" b="1" err="1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approach</a:t>
            </a:r>
            <a:r>
              <a:rPr lang="it-IT" sz="4000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 to </a:t>
            </a:r>
            <a:r>
              <a:rPr lang="it-IT" sz="4000" b="1" err="1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conformal</a:t>
            </a:r>
            <a:r>
              <a:rPr lang="it-IT" sz="4000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 </a:t>
            </a:r>
            <a:r>
              <a:rPr lang="it-IT" sz="4000" b="1" err="1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prediction</a:t>
            </a:r>
            <a:r>
              <a:rPr lang="it-IT" sz="4000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 in </a:t>
            </a:r>
            <a:r>
              <a:rPr lang="it-IT" sz="4000" b="1" err="1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binary</a:t>
            </a:r>
            <a:r>
              <a:rPr lang="it-IT" sz="4000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 image </a:t>
            </a:r>
            <a:r>
              <a:rPr lang="it-IT" sz="4000" b="1" err="1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classification</a:t>
            </a:r>
            <a:r>
              <a:rPr lang="it-IT" sz="4000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”</a:t>
            </a:r>
            <a:endParaRPr lang="it-IT" altLang="it-IT" sz="4000" b="1">
              <a:solidFill>
                <a:schemeClr val="bg1"/>
              </a:solidFill>
              <a:latin typeface="Source Sans Pro"/>
              <a:ea typeface="Roboto"/>
              <a:cs typeface="Tahoma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6CECA52-6C28-FBC5-86E9-71EA196BA96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3" y="708870"/>
            <a:ext cx="3000298" cy="651830"/>
          </a:xfrm>
          <a:prstGeom prst="rect">
            <a:avLst/>
          </a:prstGeom>
        </p:spPr>
      </p:pic>
      <p:pic>
        <p:nvPicPr>
          <p:cNvPr id="3" name="Immagine 2" descr="University of Seville Logo - PNG Logo Vector Brand Downloads (SVG, EPS)">
            <a:extLst>
              <a:ext uri="{FF2B5EF4-FFF2-40B4-BE49-F238E27FC236}">
                <a16:creationId xmlns:a16="http://schemas.microsoft.com/office/drawing/2014/main" id="{92599259-C209-DD94-8530-8565A9E29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24" y="569012"/>
            <a:ext cx="1239624" cy="93083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0867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Deep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Probabilistic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Scaling</a:t>
            </a:r>
            <a:endParaRPr lang="it-IT" sz="3000" b="1" dirty="0">
              <a:solidFill>
                <a:schemeClr val="bg1"/>
              </a:solidFill>
              <a:latin typeface="Source Sans Pro" panose="020B0503030403020204" pitchFamily="34" charset="0"/>
              <a:ea typeface="Roboto Slab Black" pitchFamily="2" charset="0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EB8BA983-B9DC-A91C-47DB-392D95A98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402" y="1220228"/>
            <a:ext cx="7772400" cy="1140902"/>
          </a:xfrm>
          <a:prstGeom prst="rect">
            <a:avLst/>
          </a:prstGeom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DEB89DB7-739E-5BDC-3088-963298A1B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073" y="2319714"/>
            <a:ext cx="2085206" cy="317471"/>
          </a:xfrm>
          <a:prstGeom prst="rect">
            <a:avLst/>
          </a:prstGeom>
        </p:spPr>
      </p:pic>
      <p:pic>
        <p:nvPicPr>
          <p:cNvPr id="7" name="Picture 29">
            <a:extLst>
              <a:ext uri="{FF2B5EF4-FFF2-40B4-BE49-F238E27FC236}">
                <a16:creationId xmlns:a16="http://schemas.microsoft.com/office/drawing/2014/main" id="{25E2912A-2E15-0CCE-2A86-72851BF68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628" y="2702797"/>
            <a:ext cx="8379844" cy="2585010"/>
          </a:xfrm>
          <a:prstGeom prst="rect">
            <a:avLst/>
          </a:prstGeom>
        </p:spPr>
      </p:pic>
      <p:sp>
        <p:nvSpPr>
          <p:cNvPr id="9" name="TextBox 30">
            <a:extLst>
              <a:ext uri="{FF2B5EF4-FFF2-40B4-BE49-F238E27FC236}">
                <a16:creationId xmlns:a16="http://schemas.microsoft.com/office/drawing/2014/main" id="{D2D77CC7-C870-A016-DD01-58711E48411C}"/>
              </a:ext>
            </a:extLst>
          </p:cNvPr>
          <p:cNvSpPr txBox="1"/>
          <p:nvPr/>
        </p:nvSpPr>
        <p:spPr>
          <a:xfrm>
            <a:off x="1478774" y="5320092"/>
            <a:ext cx="2958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label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60CCC748-B5E3-5EA0-B47E-A7AE4FAC7F3F}"/>
              </a:ext>
            </a:extLst>
          </p:cNvPr>
          <p:cNvSpPr txBox="1"/>
          <p:nvPr/>
        </p:nvSpPr>
        <p:spPr>
          <a:xfrm>
            <a:off x="4350442" y="5279944"/>
            <a:ext cx="2958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label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1" name="TextBox 32">
            <a:extLst>
              <a:ext uri="{FF2B5EF4-FFF2-40B4-BE49-F238E27FC236}">
                <a16:creationId xmlns:a16="http://schemas.microsoft.com/office/drawing/2014/main" id="{9DD2ACF4-4DCE-CD65-F889-1E3D4616070F}"/>
              </a:ext>
            </a:extLst>
          </p:cNvPr>
          <p:cNvSpPr txBox="1"/>
          <p:nvPr/>
        </p:nvSpPr>
        <p:spPr>
          <a:xfrm>
            <a:off x="7256670" y="5298621"/>
            <a:ext cx="2958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label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96882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Link with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conformal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prediction</a:t>
            </a:r>
            <a:endParaRPr lang="it-IT" dirty="0" err="1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023542-9917-C767-1A1D-2F8EF04EF47E}"/>
              </a:ext>
            </a:extLst>
          </p:cNvPr>
          <p:cNvSpPr>
            <a:spLocks noGrp="1"/>
          </p:cNvSpPr>
          <p:nvPr/>
        </p:nvSpPr>
        <p:spPr>
          <a:xfrm>
            <a:off x="542003" y="1253331"/>
            <a:ext cx="11305253" cy="460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 dirty="0">
                <a:latin typeface="Source Sans Pro"/>
                <a:ea typeface="Source Sans Pro"/>
                <a:cs typeface="Times New Roman"/>
              </a:rPr>
              <a:t>Given a scalable classifier</a:t>
            </a:r>
            <a:endParaRPr lang="it-IT" dirty="0">
              <a:latin typeface="Source Sans Pro"/>
              <a:ea typeface="Source Sans Pro"/>
              <a:cs typeface="Times New Roman"/>
            </a:endParaRPr>
          </a:p>
          <a:p>
            <a:endParaRPr lang="en-IT" dirty="0">
              <a:latin typeface="Source Sans Pro"/>
              <a:ea typeface="Source Sans Pro"/>
              <a:cs typeface="Times New Roman" panose="02020603050405020304" pitchFamily="18" charset="0"/>
            </a:endParaRPr>
          </a:p>
          <a:p>
            <a:endParaRPr lang="en-IT" dirty="0">
              <a:latin typeface="Source Sans Pro"/>
              <a:ea typeface="Source Sans Pro"/>
              <a:cs typeface="Times New Roman" panose="02020603050405020304" pitchFamily="18" charset="0"/>
            </a:endParaRPr>
          </a:p>
          <a:p>
            <a:r>
              <a:rPr lang="en-IT" dirty="0">
                <a:latin typeface="Source Sans Pro"/>
                <a:ea typeface="Source Sans Pro"/>
                <a:cs typeface="Times New Roman"/>
              </a:rPr>
              <a:t>Recall that </a:t>
            </a:r>
          </a:p>
          <a:p>
            <a:endParaRPr lang="en-IT" dirty="0">
              <a:latin typeface="Source Sans Pro"/>
              <a:ea typeface="Source Sans Pro"/>
              <a:cs typeface="Times New Roman" panose="02020603050405020304" pitchFamily="18" charset="0"/>
            </a:endParaRPr>
          </a:p>
          <a:p>
            <a:endParaRPr lang="en-IT" dirty="0">
              <a:latin typeface="Source Sans Pro"/>
              <a:ea typeface="Source Sans Pro"/>
              <a:cs typeface="Times New Roman" panose="02020603050405020304" pitchFamily="18" charset="0"/>
            </a:endParaRPr>
          </a:p>
          <a:p>
            <a:r>
              <a:rPr lang="en-IT" dirty="0">
                <a:latin typeface="Source Sans Pro"/>
                <a:ea typeface="Source Sans Pro"/>
                <a:cs typeface="Times New Roman"/>
              </a:rPr>
              <a:t>Then, for a scalable classifier, a score function is immediately obtained as</a:t>
            </a:r>
          </a:p>
          <a:p>
            <a:endParaRPr lang="en-IT" dirty="0">
              <a:latin typeface="Source Sans Pro"/>
              <a:ea typeface="Source Sans Pro"/>
            </a:endParaRPr>
          </a:p>
          <a:p>
            <a:endParaRPr lang="en-IT" dirty="0">
              <a:latin typeface="Source Sans Pro"/>
              <a:ea typeface="Source Sans Pro"/>
            </a:endParaRPr>
          </a:p>
          <a:p>
            <a:endParaRPr lang="en-IT" dirty="0">
              <a:latin typeface="Source Sans Pro"/>
              <a:ea typeface="Source Sans Pro"/>
            </a:endParaRPr>
          </a:p>
          <a:p>
            <a:endParaRPr lang="en-IT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4E43B08-7A32-8A77-B47D-46BC4A140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672" y="1881485"/>
            <a:ext cx="4774890" cy="94802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557BAEB-474C-79A8-BD5D-72766C347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144" y="3494049"/>
            <a:ext cx="3543300" cy="3683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64257EC-3C2B-78CF-41E8-0AB3E1D9E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352" y="5353955"/>
            <a:ext cx="2590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4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11917759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Score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function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for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scalable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deep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neural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networks</a:t>
            </a:r>
            <a:endParaRPr lang="it-IT" sz="3000" b="1" dirty="0">
              <a:solidFill>
                <a:schemeClr val="bg1"/>
              </a:solidFill>
              <a:latin typeface="Source Sans Pro" panose="020B0503030403020204" pitchFamily="34" charset="0"/>
              <a:ea typeface="Roboto Slab Black" pitchFamily="2" charset="0"/>
            </a:endParaRPr>
          </a:p>
        </p:txBody>
      </p:sp>
      <p:pic>
        <p:nvPicPr>
          <p:cNvPr id="7" name="Immagine 6" descr="Immagine che contiene Carattere, bianco, linea, diagramma&#10;&#10;Descrizione generata automaticamente">
            <a:extLst>
              <a:ext uri="{FF2B5EF4-FFF2-40B4-BE49-F238E27FC236}">
                <a16:creationId xmlns:a16="http://schemas.microsoft.com/office/drawing/2014/main" id="{A79D6520-03CC-2B8C-21A5-C4D895C87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110" y="5498693"/>
            <a:ext cx="1905000" cy="704850"/>
          </a:xfrm>
          <a:prstGeom prst="rect">
            <a:avLst/>
          </a:prstGeom>
          <a:ln>
            <a:noFill/>
          </a:ln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B9D81868-01DD-717D-37F0-022CE3C13610}"/>
              </a:ext>
            </a:extLst>
          </p:cNvPr>
          <p:cNvGrpSpPr/>
          <p:nvPr/>
        </p:nvGrpSpPr>
        <p:grpSpPr>
          <a:xfrm>
            <a:off x="2098865" y="1941254"/>
            <a:ext cx="7842738" cy="586153"/>
            <a:chOff x="1805354" y="1941254"/>
            <a:chExt cx="7842738" cy="586153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DB0FB7CD-3846-7392-AF8B-AA3941C46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3262" y="2039817"/>
              <a:ext cx="7584830" cy="392722"/>
            </a:xfrm>
            <a:prstGeom prst="rect">
              <a:avLst/>
            </a:prstGeom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FBD3AB5-A8CA-D073-9FAA-4CA50923129C}"/>
                </a:ext>
              </a:extLst>
            </p:cNvPr>
            <p:cNvSpPr/>
            <p:nvPr/>
          </p:nvSpPr>
          <p:spPr>
            <a:xfrm>
              <a:off x="1805354" y="1941254"/>
              <a:ext cx="7842738" cy="586153"/>
            </a:xfrm>
            <a:prstGeom prst="rect">
              <a:avLst/>
            </a:prstGeom>
            <a:noFill/>
            <a:ln w="28575">
              <a:solidFill>
                <a:srgbClr val="0033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2A6A5ED7-D589-F7F7-764C-6966BC5D1D8F}"/>
              </a:ext>
            </a:extLst>
          </p:cNvPr>
          <p:cNvGrpSpPr/>
          <p:nvPr/>
        </p:nvGrpSpPr>
        <p:grpSpPr>
          <a:xfrm>
            <a:off x="1652954" y="3324144"/>
            <a:ext cx="8830515" cy="1026418"/>
            <a:chOff x="1652954" y="3324144"/>
            <a:chExt cx="8830515" cy="1026418"/>
          </a:xfrm>
        </p:grpSpPr>
        <p:pic>
          <p:nvPicPr>
            <p:cNvPr id="4" name="Immagine 3" descr="Immagine che contiene Carattere, linea, bianco, testo&#10;&#10;Descrizione generata automaticamente">
              <a:extLst>
                <a:ext uri="{FF2B5EF4-FFF2-40B4-BE49-F238E27FC236}">
                  <a16:creationId xmlns:a16="http://schemas.microsoft.com/office/drawing/2014/main" id="{EE690FEC-CE1E-C547-5B5A-2E5C2B9D0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9154" y="3430354"/>
              <a:ext cx="8739554" cy="806184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7C3D238-9BF6-2C25-5808-E8B99C20E3AD}"/>
                </a:ext>
              </a:extLst>
            </p:cNvPr>
            <p:cNvSpPr/>
            <p:nvPr/>
          </p:nvSpPr>
          <p:spPr>
            <a:xfrm>
              <a:off x="1652954" y="3324144"/>
              <a:ext cx="8830515" cy="1026418"/>
            </a:xfrm>
            <a:prstGeom prst="rect">
              <a:avLst/>
            </a:prstGeom>
            <a:noFill/>
            <a:ln w="28575">
              <a:solidFill>
                <a:srgbClr val="0033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3F904CCE-1E28-A229-AFA9-5159F1B276BB}"/>
              </a:ext>
            </a:extLst>
          </p:cNvPr>
          <p:cNvSpPr/>
          <p:nvPr/>
        </p:nvSpPr>
        <p:spPr>
          <a:xfrm>
            <a:off x="4768687" y="5350498"/>
            <a:ext cx="2209583" cy="9981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0F54D23-EFC1-E4AE-7CE6-F8E821C1E93D}"/>
              </a:ext>
            </a:extLst>
          </p:cNvPr>
          <p:cNvSpPr txBox="1"/>
          <p:nvPr/>
        </p:nvSpPr>
        <p:spPr>
          <a:xfrm>
            <a:off x="4041421" y="1343379"/>
            <a:ext cx="5300132" cy="4801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latin typeface="Source Sans Pro"/>
                <a:ea typeface="Source Sans Pro"/>
                <a:cs typeface="Times New Roman"/>
              </a:rPr>
              <a:t>Standard</a:t>
            </a:r>
            <a:r>
              <a:rPr lang="en-US" sz="2800" dirty="0">
                <a:latin typeface="Source Sans Pro"/>
                <a:ea typeface="Source Sans Pro"/>
                <a:cs typeface="Times New Roman"/>
              </a:rPr>
              <a:t> score function</a:t>
            </a:r>
            <a:endParaRPr lang="it-IT">
              <a:latin typeface="Source Sans Pro"/>
              <a:ea typeface="Source Sans Pro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2814FFD-6A66-5F42-9F54-246DF56238D3}"/>
              </a:ext>
            </a:extLst>
          </p:cNvPr>
          <p:cNvSpPr txBox="1"/>
          <p:nvPr/>
        </p:nvSpPr>
        <p:spPr>
          <a:xfrm>
            <a:off x="3335865" y="2754491"/>
            <a:ext cx="6146799" cy="4801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>
                <a:latin typeface="Source Sans Pro"/>
                <a:ea typeface="Source Sans Pro"/>
                <a:cs typeface="Times New Roman"/>
              </a:rPr>
              <a:t>Probabilisitic</a:t>
            </a:r>
            <a:r>
              <a:rPr lang="en-US" sz="2800" b="1" dirty="0">
                <a:latin typeface="Source Sans Pro"/>
                <a:ea typeface="Source Sans Pro"/>
                <a:cs typeface="Times New Roman"/>
              </a:rPr>
              <a:t> Scaling</a:t>
            </a:r>
            <a:r>
              <a:rPr lang="en-US" sz="2800" dirty="0">
                <a:latin typeface="Source Sans Pro"/>
                <a:ea typeface="Source Sans Pro"/>
                <a:cs typeface="Times New Roman"/>
              </a:rPr>
              <a:t> score function</a:t>
            </a:r>
            <a:endParaRPr lang="it-IT">
              <a:latin typeface="Source Sans Pro"/>
              <a:ea typeface="Source Sans Pro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9B1E1A7-3650-0844-CFA4-7BD1FD0939B6}"/>
              </a:ext>
            </a:extLst>
          </p:cNvPr>
          <p:cNvSpPr txBox="1"/>
          <p:nvPr/>
        </p:nvSpPr>
        <p:spPr>
          <a:xfrm>
            <a:off x="2285999" y="4707468"/>
            <a:ext cx="8619066" cy="4801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atin typeface="Source Sans Pro"/>
                <a:ea typeface="Source Sans Pro"/>
                <a:cs typeface="Times New Roman"/>
              </a:rPr>
              <a:t>They act the </a:t>
            </a:r>
            <a:r>
              <a:rPr lang="en-US" sz="2800" b="1" dirty="0">
                <a:latin typeface="Source Sans Pro"/>
                <a:ea typeface="Source Sans Pro"/>
                <a:cs typeface="Times New Roman"/>
              </a:rPr>
              <a:t>same </a:t>
            </a:r>
            <a:r>
              <a:rPr lang="en-US" sz="2800" dirty="0">
                <a:latin typeface="Source Sans Pro"/>
                <a:ea typeface="Source Sans Pro"/>
                <a:cs typeface="Times New Roman"/>
              </a:rPr>
              <a:t>because they differ for a constant !</a:t>
            </a:r>
          </a:p>
        </p:txBody>
      </p:sp>
    </p:spTree>
    <p:extLst>
      <p:ext uri="{BB962C8B-B14F-4D97-AF65-F5344CB8AC3E}">
        <p14:creationId xmlns:p14="http://schemas.microsoft.com/office/powerpoint/2010/main" val="324668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Experiments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settings</a:t>
            </a:r>
            <a:endParaRPr lang="it-IT" sz="3000" b="1" dirty="0">
              <a:solidFill>
                <a:schemeClr val="bg1"/>
              </a:solidFill>
              <a:latin typeface="Source Sans Pro" panose="020B0503030403020204" pitchFamily="34" charset="0"/>
              <a:ea typeface="Roboto Slab Black" pitchFamily="2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CDE1AD6-5A7B-83B2-8348-A16DAAF6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89" y="1341652"/>
            <a:ext cx="6555138" cy="48838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 err="1">
                <a:latin typeface="Source Sans Pro"/>
                <a:ea typeface="Calibri"/>
                <a:cs typeface="Calibri"/>
              </a:rPr>
              <a:t>Binary</a:t>
            </a:r>
            <a:r>
              <a:rPr lang="it-IT" dirty="0">
                <a:latin typeface="Source Sans Pro"/>
                <a:ea typeface="Calibri"/>
                <a:cs typeface="Calibri"/>
              </a:rPr>
              <a:t> </a:t>
            </a:r>
            <a:r>
              <a:rPr lang="it-IT" err="1">
                <a:latin typeface="Source Sans Pro"/>
                <a:ea typeface="Calibri"/>
                <a:cs typeface="Calibri"/>
              </a:rPr>
              <a:t>classification</a:t>
            </a:r>
            <a:r>
              <a:rPr lang="it-IT" dirty="0">
                <a:latin typeface="Source Sans Pro"/>
                <a:ea typeface="Calibri"/>
                <a:cs typeface="Calibri"/>
              </a:rPr>
              <a:t> </a:t>
            </a:r>
            <a:r>
              <a:rPr lang="it-IT" err="1">
                <a:latin typeface="Source Sans Pro"/>
                <a:ea typeface="Calibri"/>
                <a:cs typeface="Calibri"/>
              </a:rPr>
              <a:t>scenarios</a:t>
            </a:r>
            <a:r>
              <a:rPr lang="it-IT" dirty="0">
                <a:latin typeface="Source Sans Pro"/>
                <a:ea typeface="Calibri"/>
                <a:cs typeface="Calibri"/>
              </a:rPr>
              <a:t> from open-source datasets</a:t>
            </a:r>
          </a:p>
          <a:p>
            <a:endParaRPr lang="it-IT" dirty="0">
              <a:latin typeface="Source Sans Pro"/>
              <a:ea typeface="Calibri"/>
              <a:cs typeface="Calibri"/>
            </a:endParaRPr>
          </a:p>
          <a:p>
            <a:endParaRPr lang="it-IT" dirty="0">
              <a:latin typeface="Source Sans Pro"/>
              <a:ea typeface="Calibri"/>
              <a:cs typeface="Calibri"/>
            </a:endParaRPr>
          </a:p>
          <a:p>
            <a:endParaRPr lang="it-IT" dirty="0">
              <a:latin typeface="Source Sans Pro"/>
              <a:ea typeface="Calibri"/>
              <a:cs typeface="Calibri"/>
            </a:endParaRPr>
          </a:p>
          <a:p>
            <a:endParaRPr lang="it-IT" dirty="0">
              <a:latin typeface="Source Sans Pro"/>
              <a:ea typeface="Calibri"/>
              <a:cs typeface="Calibri"/>
            </a:endParaRPr>
          </a:p>
          <a:p>
            <a:r>
              <a:rPr lang="it-IT" err="1">
                <a:latin typeface="Source Sans Pro"/>
                <a:ea typeface="Calibri"/>
                <a:cs typeface="Calibri"/>
              </a:rPr>
              <a:t>Pretrained</a:t>
            </a:r>
            <a:r>
              <a:rPr lang="it-IT" dirty="0">
                <a:latin typeface="Source Sans Pro"/>
                <a:ea typeface="Calibri"/>
                <a:cs typeface="Calibri"/>
              </a:rPr>
              <a:t> </a:t>
            </a:r>
            <a:r>
              <a:rPr lang="it-IT" err="1">
                <a:latin typeface="Source Sans Pro"/>
                <a:ea typeface="Calibri"/>
                <a:cs typeface="Calibri"/>
              </a:rPr>
              <a:t>convolutional</a:t>
            </a:r>
            <a:r>
              <a:rPr lang="it-IT" dirty="0">
                <a:latin typeface="Source Sans Pro"/>
                <a:ea typeface="Calibri"/>
                <a:cs typeface="Calibri"/>
              </a:rPr>
              <a:t> NN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t-IT" dirty="0">
                <a:ea typeface="+mn-lt"/>
                <a:cs typeface="+mn-lt"/>
              </a:rPr>
              <a:t>3 </a:t>
            </a:r>
            <a:r>
              <a:rPr lang="it-IT" dirty="0" err="1">
                <a:ea typeface="+mn-lt"/>
                <a:cs typeface="+mn-lt"/>
              </a:rPr>
              <a:t>conv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layers</a:t>
            </a:r>
            <a:r>
              <a:rPr lang="it-IT" dirty="0">
                <a:ea typeface="+mn-lt"/>
                <a:cs typeface="+mn-lt"/>
              </a:rPr>
              <a:t> + 1 FC </a:t>
            </a:r>
            <a:r>
              <a:rPr lang="it-IT" dirty="0" err="1">
                <a:ea typeface="+mn-lt"/>
                <a:cs typeface="+mn-lt"/>
              </a:rPr>
              <a:t>layer</a:t>
            </a:r>
            <a:r>
              <a:rPr lang="it-IT" dirty="0">
                <a:ea typeface="+mn-lt"/>
                <a:cs typeface="+mn-lt"/>
              </a:rPr>
              <a:t> + output</a:t>
            </a:r>
            <a:endParaRPr lang="it-IT" dirty="0"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it-IT" dirty="0">
                <a:latin typeface="Calibri"/>
                <a:ea typeface="Calibri"/>
                <a:cs typeface="Calibri"/>
              </a:rPr>
              <a:t>Adam </a:t>
            </a:r>
            <a:r>
              <a:rPr lang="it-IT" dirty="0" err="1">
                <a:latin typeface="Calibri"/>
                <a:ea typeface="Calibri"/>
                <a:cs typeface="Calibri"/>
              </a:rPr>
              <a:t>optimizer</a:t>
            </a:r>
            <a:r>
              <a:rPr lang="it-IT" dirty="0">
                <a:latin typeface="Calibri"/>
                <a:ea typeface="Calibri"/>
                <a:cs typeface="Calibri"/>
              </a:rPr>
              <a:t> with learning rate 0.001 </a:t>
            </a:r>
            <a:endParaRPr lang="it-IT"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  <a:p>
            <a:endParaRPr lang="it-IT" dirty="0">
              <a:latin typeface="Source Sans Pro"/>
              <a:ea typeface="Calibri"/>
              <a:cs typeface="Calibri"/>
            </a:endParaRPr>
          </a:p>
          <a:p>
            <a:r>
              <a:rPr lang="it-IT" dirty="0" err="1">
                <a:latin typeface="Source Sans Pro"/>
                <a:ea typeface="Calibri"/>
                <a:cs typeface="Calibri"/>
              </a:rPr>
              <a:t>Error</a:t>
            </a:r>
            <a:r>
              <a:rPr lang="it-IT" dirty="0">
                <a:latin typeface="Source Sans Pro"/>
                <a:ea typeface="Calibri"/>
                <a:cs typeface="Calibri"/>
              </a:rPr>
              <a:t> </a:t>
            </a:r>
            <a:r>
              <a:rPr lang="it-IT" dirty="0" err="1">
                <a:latin typeface="Source Sans Pro"/>
                <a:ea typeface="Calibri"/>
                <a:cs typeface="Calibri"/>
              </a:rPr>
              <a:t>level</a:t>
            </a:r>
            <a:r>
              <a:rPr lang="it-IT" dirty="0">
                <a:latin typeface="Source Sans Pro"/>
                <a:ea typeface="Calibri"/>
                <a:cs typeface="Calibri"/>
              </a:rPr>
              <a:t>:       = 0.01</a:t>
            </a:r>
            <a:endParaRPr lang="it-IT" dirty="0"/>
          </a:p>
        </p:txBody>
      </p:sp>
      <p:pic>
        <p:nvPicPr>
          <p:cNvPr id="9" name="Immagine 8" descr="Immagine che contiene testo, Carattere, schermata, numero&#10;&#10;Descrizione generata automaticamente">
            <a:extLst>
              <a:ext uri="{FF2B5EF4-FFF2-40B4-BE49-F238E27FC236}">
                <a16:creationId xmlns:a16="http://schemas.microsoft.com/office/drawing/2014/main" id="{E997F511-23BC-1BE0-CFA3-A1AE17FA7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26" y="2097248"/>
            <a:ext cx="4384076" cy="1807177"/>
          </a:xfrm>
          <a:prstGeom prst="rect">
            <a:avLst/>
          </a:prstGeom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6CE2A72-5AEC-9004-DE46-1BE803197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26" y="1972446"/>
            <a:ext cx="5277787" cy="3851175"/>
          </a:xfrm>
          <a:prstGeom prst="rect">
            <a:avLst/>
          </a:prstGeom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422EA0-6845-1BF9-5E7A-F70AD7FED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808" y="5755605"/>
            <a:ext cx="310883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5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9497131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Results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– score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function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for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scalable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cnn</a:t>
            </a:r>
            <a:endParaRPr lang="it-IT" sz="3000" b="1" dirty="0" err="1">
              <a:solidFill>
                <a:schemeClr val="bg1"/>
              </a:solidFill>
              <a:latin typeface="Source Sans Pro" panose="020B0503030403020204" pitchFamily="34" charset="0"/>
              <a:ea typeface="Roboto Slab Black" pitchFamily="2" charset="0"/>
            </a:endParaRPr>
          </a:p>
        </p:txBody>
      </p:sp>
      <p:pic>
        <p:nvPicPr>
          <p:cNvPr id="4" name="Immagine 3" descr="Immagine che contiene testo, linea, schermata, Diagramma&#10;&#10;Descrizione generata automaticamente">
            <a:extLst>
              <a:ext uri="{FF2B5EF4-FFF2-40B4-BE49-F238E27FC236}">
                <a16:creationId xmlns:a16="http://schemas.microsoft.com/office/drawing/2014/main" id="{8ED2C985-2D15-A620-73DA-68464C11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1" t="11075" r="4487" b="-651"/>
          <a:stretch/>
        </p:blipFill>
        <p:spPr>
          <a:xfrm>
            <a:off x="1047477" y="1103065"/>
            <a:ext cx="2879593" cy="2634902"/>
          </a:xfrm>
          <a:prstGeom prst="rect">
            <a:avLst/>
          </a:prstGeom>
          <a:ln>
            <a:noFill/>
          </a:ln>
        </p:spPr>
      </p:pic>
      <p:pic>
        <p:nvPicPr>
          <p:cNvPr id="5" name="Immagine 4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64920E14-BD3D-3CE2-D42E-905D7E3BD0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829" t="8876" r="6745" b="-592"/>
          <a:stretch/>
        </p:blipFill>
        <p:spPr>
          <a:xfrm>
            <a:off x="960351" y="3749592"/>
            <a:ext cx="2861618" cy="2709444"/>
          </a:xfrm>
          <a:prstGeom prst="rect">
            <a:avLst/>
          </a:prstGeom>
          <a:ln>
            <a:noFill/>
          </a:ln>
        </p:spPr>
      </p:pic>
      <p:pic>
        <p:nvPicPr>
          <p:cNvPr id="7" name="Immagine 6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3EA44F34-67DB-5610-48AF-76108F9AA7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244" t="10095" r="4487" b="-316"/>
          <a:stretch/>
        </p:blipFill>
        <p:spPr>
          <a:xfrm>
            <a:off x="4200191" y="3514172"/>
            <a:ext cx="3285181" cy="2945789"/>
          </a:xfrm>
          <a:prstGeom prst="rect">
            <a:avLst/>
          </a:prstGeom>
          <a:ln>
            <a:noFill/>
          </a:ln>
        </p:spPr>
      </p:pic>
      <p:pic>
        <p:nvPicPr>
          <p:cNvPr id="9" name="Immagine 8" descr="Immagine che contiene testo, linea, schermata, diagramma&#10;&#10;Descrizione generata automaticamente">
            <a:extLst>
              <a:ext uri="{FF2B5EF4-FFF2-40B4-BE49-F238E27FC236}">
                <a16:creationId xmlns:a16="http://schemas.microsoft.com/office/drawing/2014/main" id="{A8C3A6F2-074E-A556-3D13-9848B942D2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553" t="9895" r="7136" b="-402"/>
          <a:stretch/>
        </p:blipFill>
        <p:spPr>
          <a:xfrm>
            <a:off x="7619232" y="3515276"/>
            <a:ext cx="3099798" cy="2917431"/>
          </a:xfrm>
          <a:prstGeom prst="rect">
            <a:avLst/>
          </a:prstGeom>
          <a:ln>
            <a:noFill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ED28E5B-01F9-67AB-77E4-F16074769C22}"/>
              </a:ext>
            </a:extLst>
          </p:cNvPr>
          <p:cNvSpPr txBox="1"/>
          <p:nvPr/>
        </p:nvSpPr>
        <p:spPr>
          <a:xfrm>
            <a:off x="4700957" y="1284293"/>
            <a:ext cx="621163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000" dirty="0">
                <a:latin typeface="Source Sans Pro"/>
                <a:ea typeface="Calibri" panose="020F0502020204030204"/>
                <a:cs typeface="Calibri" panose="020F0502020204030204"/>
              </a:rPr>
              <a:t>The </a:t>
            </a:r>
            <a:r>
              <a:rPr lang="it-IT" sz="2000" err="1">
                <a:latin typeface="Source Sans Pro"/>
                <a:ea typeface="Calibri" panose="020F0502020204030204"/>
                <a:cs typeface="Calibri" panose="020F0502020204030204"/>
              </a:rPr>
              <a:t>introduced</a:t>
            </a:r>
            <a:r>
              <a:rPr lang="it-IT" sz="2000" dirty="0">
                <a:latin typeface="Source Sans Pro"/>
                <a:ea typeface="Calibri" panose="020F0502020204030204"/>
                <a:cs typeface="Calibri" panose="020F0502020204030204"/>
              </a:rPr>
              <a:t> score </a:t>
            </a:r>
            <a:r>
              <a:rPr lang="it-IT" sz="2000" err="1">
                <a:latin typeface="Source Sans Pro"/>
                <a:ea typeface="Calibri" panose="020F0502020204030204"/>
                <a:cs typeface="Calibri" panose="020F0502020204030204"/>
              </a:rPr>
              <a:t>generated</a:t>
            </a:r>
            <a:r>
              <a:rPr lang="it-IT" sz="2000" dirty="0">
                <a:latin typeface="Source Sans Pro"/>
                <a:ea typeface="Calibri" panose="020F0502020204030204"/>
                <a:cs typeface="Calibri" panose="020F0502020204030204"/>
              </a:rPr>
              <a:t> a </a:t>
            </a:r>
            <a:r>
              <a:rPr lang="it-IT" sz="2000" err="1">
                <a:latin typeface="Source Sans Pro"/>
                <a:ea typeface="Calibri" panose="020F0502020204030204"/>
                <a:cs typeface="Calibri" panose="020F0502020204030204"/>
              </a:rPr>
              <a:t>coherent</a:t>
            </a:r>
            <a:r>
              <a:rPr lang="it-IT" sz="2000" dirty="0">
                <a:latin typeface="Source Sans Pro"/>
                <a:ea typeface="Calibri" panose="020F0502020204030204"/>
                <a:cs typeface="Calibri" panose="020F0502020204030204"/>
              </a:rPr>
              <a:t> </a:t>
            </a:r>
            <a:r>
              <a:rPr lang="it-IT" sz="2000" err="1">
                <a:latin typeface="Source Sans Pro"/>
                <a:ea typeface="Calibri" panose="020F0502020204030204"/>
                <a:cs typeface="Calibri" panose="020F0502020204030204"/>
              </a:rPr>
              <a:t>behavior</a:t>
            </a:r>
            <a:r>
              <a:rPr lang="it-IT" sz="2000" dirty="0">
                <a:latin typeface="Source Sans Pro"/>
                <a:ea typeface="Calibri" panose="020F0502020204030204"/>
                <a:cs typeface="Calibri" panose="020F0502020204030204"/>
              </a:rPr>
              <a:t> with </a:t>
            </a:r>
            <a:r>
              <a:rPr lang="it-IT" sz="2000" err="1">
                <a:latin typeface="Source Sans Pro"/>
                <a:ea typeface="Calibri" panose="020F0502020204030204"/>
                <a:cs typeface="Calibri" panose="020F0502020204030204"/>
              </a:rPr>
              <a:t>respect</a:t>
            </a:r>
            <a:r>
              <a:rPr lang="it-IT" sz="2000" dirty="0">
                <a:latin typeface="Source Sans Pro"/>
                <a:ea typeface="Calibri" panose="020F0502020204030204"/>
                <a:cs typeface="Calibri" panose="020F0502020204030204"/>
              </a:rPr>
              <a:t> to </a:t>
            </a:r>
            <a:r>
              <a:rPr lang="it-IT" sz="2000" err="1">
                <a:latin typeface="Source Sans Pro"/>
                <a:ea typeface="Calibri" panose="020F0502020204030204"/>
                <a:cs typeface="Calibri" panose="020F0502020204030204"/>
              </a:rPr>
              <a:t>accuracy</a:t>
            </a:r>
            <a:r>
              <a:rPr lang="it-IT" sz="2000" dirty="0">
                <a:latin typeface="Source Sans Pro"/>
                <a:ea typeface="Calibri" panose="020F0502020204030204"/>
                <a:cs typeface="Calibri" panose="020F0502020204030204"/>
              </a:rPr>
              <a:t> and </a:t>
            </a:r>
            <a:r>
              <a:rPr lang="it-IT" sz="2000" err="1">
                <a:latin typeface="Source Sans Pro"/>
                <a:ea typeface="Calibri" panose="020F0502020204030204"/>
                <a:cs typeface="Calibri" panose="020F0502020204030204"/>
              </a:rPr>
              <a:t>efficiency</a:t>
            </a:r>
            <a:endParaRPr lang="it-IT" sz="2000" err="1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it-IT" dirty="0">
                <a:latin typeface="Source Sans Pro"/>
                <a:ea typeface="Calibri" panose="020F0502020204030204"/>
                <a:cs typeface="Calibri" panose="020F0502020204030204"/>
              </a:rPr>
              <a:t>MNIST (</a:t>
            </a:r>
            <a:r>
              <a:rPr lang="it-IT" err="1">
                <a:latin typeface="Source Sans Pro"/>
                <a:ea typeface="Calibri" panose="020F0502020204030204"/>
                <a:cs typeface="Calibri" panose="020F0502020204030204"/>
              </a:rPr>
              <a:t>simplest</a:t>
            </a:r>
            <a:r>
              <a:rPr lang="it-IT" dirty="0">
                <a:latin typeface="Source Sans Pro"/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latin typeface="Source Sans Pro"/>
                <a:ea typeface="Calibri" panose="020F0502020204030204"/>
                <a:cs typeface="Calibri" panose="020F0502020204030204"/>
              </a:rPr>
              <a:t>cases</a:t>
            </a:r>
            <a:r>
              <a:rPr lang="it-IT" dirty="0">
                <a:latin typeface="Source Sans Pro"/>
                <a:ea typeface="Calibri" panose="020F0502020204030204"/>
                <a:cs typeface="Calibri" panose="020F0502020204030204"/>
              </a:rPr>
              <a:t>) : no double sets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it-IT" err="1">
                <a:latin typeface="Source Sans Pro"/>
                <a:ea typeface="Calibri" panose="020F0502020204030204"/>
                <a:cs typeface="Calibri" panose="020F0502020204030204"/>
              </a:rPr>
              <a:t>Other</a:t>
            </a:r>
            <a:r>
              <a:rPr lang="it-IT" dirty="0">
                <a:latin typeface="Source Sans Pro"/>
                <a:ea typeface="Calibri" panose="020F0502020204030204"/>
                <a:cs typeface="Calibri" panose="020F0502020204030204"/>
              </a:rPr>
              <a:t> datasets: more double sets for </a:t>
            </a:r>
            <a:r>
              <a:rPr lang="it-IT">
                <a:latin typeface="Source Sans Pro"/>
                <a:ea typeface="Calibri" panose="020F0502020204030204"/>
                <a:cs typeface="Calibri" panose="020F0502020204030204"/>
              </a:rPr>
              <a:t>lower </a:t>
            </a:r>
            <a:endParaRPr lang="it-IT">
              <a:highlight>
                <a:srgbClr val="FFFF00"/>
              </a:highlight>
              <a:latin typeface="Source Sans Pro"/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endParaRPr lang="it-IT" dirty="0">
              <a:latin typeface="Source Sans Pro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it-IT" dirty="0">
              <a:highlight>
                <a:srgbClr val="FFFF00"/>
              </a:highlight>
              <a:latin typeface="Source Sans Pro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it-IT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CB9E596-7D29-5431-8645-68A082395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6619" y="2810578"/>
            <a:ext cx="115237" cy="1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0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9040319" cy="372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Results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–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probabilistic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safety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regions</a:t>
            </a:r>
            <a:endParaRPr lang="it-IT" sz="3000" b="1" dirty="0">
              <a:solidFill>
                <a:schemeClr val="bg1"/>
              </a:solidFill>
              <a:latin typeface="Source Sans Pro"/>
              <a:ea typeface="Roboto Slab Black"/>
            </a:endParaRPr>
          </a:p>
        </p:txBody>
      </p:sp>
      <p:pic>
        <p:nvPicPr>
          <p:cNvPr id="4" name="Immagine 3" descr="Immagine che contiene testo, mappa, schermata, diagramma&#10;&#10;Descrizione generata automaticamente">
            <a:extLst>
              <a:ext uri="{FF2B5EF4-FFF2-40B4-BE49-F238E27FC236}">
                <a16:creationId xmlns:a16="http://schemas.microsoft.com/office/drawing/2014/main" id="{49ECBB9F-3108-883A-B090-FDA0F25D5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729" y="1489064"/>
            <a:ext cx="4011491" cy="4048948"/>
          </a:xfrm>
          <a:prstGeom prst="rect">
            <a:avLst/>
          </a:prstGeom>
          <a:ln>
            <a:noFill/>
          </a:ln>
        </p:spPr>
      </p:pic>
      <p:pic>
        <p:nvPicPr>
          <p:cNvPr id="5" name="Immagine 4" descr="Immagine che contiene testo, schermata, mappa, diagramma&#10;&#10;Descrizione generata automaticamente">
            <a:extLst>
              <a:ext uri="{FF2B5EF4-FFF2-40B4-BE49-F238E27FC236}">
                <a16:creationId xmlns:a16="http://schemas.microsoft.com/office/drawing/2014/main" id="{8F8BED49-180C-01E1-E26F-5E43F6932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43" y="1487919"/>
            <a:ext cx="4012108" cy="4086578"/>
          </a:xfrm>
          <a:prstGeom prst="rect">
            <a:avLst/>
          </a:prstGeom>
          <a:ln>
            <a:noFill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4DF102-9518-976E-BC37-42BBF3937083}"/>
              </a:ext>
            </a:extLst>
          </p:cNvPr>
          <p:cNvSpPr txBox="1"/>
          <p:nvPr/>
        </p:nvSpPr>
        <p:spPr>
          <a:xfrm>
            <a:off x="4365037" y="108108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 err="1">
                <a:latin typeface="Source Sans Pro"/>
                <a:ea typeface="Calibri"/>
                <a:cs typeface="Calibri"/>
              </a:rPr>
              <a:t>Labelling</a:t>
            </a:r>
            <a:r>
              <a:rPr lang="it-IT" dirty="0">
                <a:latin typeface="Source Sans Pro"/>
                <a:ea typeface="Calibri"/>
                <a:cs typeface="Calibri"/>
              </a:rPr>
              <a:t> </a:t>
            </a:r>
            <a:r>
              <a:rPr lang="it-IT" dirty="0" err="1">
                <a:latin typeface="Source Sans Pro"/>
                <a:ea typeface="Calibri"/>
                <a:cs typeface="Calibri"/>
              </a:rPr>
              <a:t>based</a:t>
            </a:r>
            <a:r>
              <a:rPr lang="it-IT" dirty="0">
                <a:latin typeface="Source Sans Pro"/>
                <a:ea typeface="Calibri"/>
                <a:cs typeface="Calibri"/>
              </a:rPr>
              <a:t> on DPS</a:t>
            </a:r>
            <a:endParaRPr lang="it-IT" dirty="0">
              <a:latin typeface="Source Sans Pro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E02B584-A276-B7DA-6BE6-FB10387C2121}"/>
              </a:ext>
            </a:extLst>
          </p:cNvPr>
          <p:cNvSpPr txBox="1"/>
          <p:nvPr/>
        </p:nvSpPr>
        <p:spPr>
          <a:xfrm>
            <a:off x="1185334" y="5624867"/>
            <a:ext cx="9921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 err="1">
                <a:latin typeface="Source Sans Pro"/>
                <a:ea typeface="Calibri"/>
                <a:cs typeface="Calibri"/>
              </a:rPr>
              <a:t>Regions</a:t>
            </a:r>
            <a:r>
              <a:rPr lang="it-IT" sz="2400" dirty="0">
                <a:latin typeface="Source Sans Pro"/>
                <a:ea typeface="Calibri"/>
                <a:cs typeface="Calibri"/>
              </a:rPr>
              <a:t> of </a:t>
            </a:r>
            <a:r>
              <a:rPr lang="it-IT" sz="2400" i="1" dirty="0">
                <a:latin typeface="Source Sans Pro"/>
                <a:ea typeface="Calibri"/>
                <a:cs typeface="Calibri"/>
              </a:rPr>
              <a:t>safe</a:t>
            </a:r>
            <a:r>
              <a:rPr lang="it-IT" sz="2400" dirty="0">
                <a:latin typeface="Source Sans Pro"/>
                <a:ea typeface="Calibri"/>
                <a:cs typeface="Calibri"/>
              </a:rPr>
              <a:t> </a:t>
            </a:r>
            <a:r>
              <a:rPr lang="it-IT" sz="2400" dirty="0" err="1">
                <a:latin typeface="Source Sans Pro"/>
                <a:ea typeface="Calibri"/>
                <a:cs typeface="Calibri"/>
              </a:rPr>
              <a:t>predictions</a:t>
            </a:r>
            <a:r>
              <a:rPr lang="it-IT" sz="2400" dirty="0">
                <a:latin typeface="Source Sans Pro"/>
                <a:ea typeface="Calibri"/>
                <a:cs typeface="Calibri"/>
              </a:rPr>
              <a:t> </a:t>
            </a:r>
            <a:r>
              <a:rPr lang="it-IT" sz="2400" dirty="0">
                <a:latin typeface="Source Sans Pro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it-IT" sz="2400" dirty="0">
                <a:latin typeface="Source Sans Pro"/>
                <a:ea typeface="Calibri"/>
                <a:cs typeface="Calibri"/>
              </a:rPr>
              <a:t> images </a:t>
            </a:r>
            <a:r>
              <a:rPr lang="it-IT" sz="2400" dirty="0" err="1">
                <a:latin typeface="Source Sans Pro"/>
                <a:ea typeface="Calibri"/>
                <a:cs typeface="Calibri"/>
              </a:rPr>
              <a:t>that</a:t>
            </a:r>
            <a:r>
              <a:rPr lang="it-IT" sz="2400" dirty="0">
                <a:latin typeface="Source Sans Pro"/>
                <a:ea typeface="Calibri"/>
                <a:cs typeface="Calibri"/>
              </a:rPr>
              <a:t> </a:t>
            </a:r>
            <a:r>
              <a:rPr lang="it-IT" sz="2400" dirty="0" err="1">
                <a:latin typeface="Source Sans Pro"/>
                <a:ea typeface="Calibri"/>
                <a:cs typeface="Calibri"/>
              </a:rPr>
              <a:t>most</a:t>
            </a:r>
            <a:r>
              <a:rPr lang="it-IT" sz="2400" dirty="0">
                <a:latin typeface="Source Sans Pro"/>
                <a:ea typeface="Calibri"/>
                <a:cs typeface="Calibri"/>
              </a:rPr>
              <a:t> </a:t>
            </a:r>
            <a:r>
              <a:rPr lang="it-IT" sz="2400" dirty="0" err="1">
                <a:latin typeface="Source Sans Pro"/>
                <a:ea typeface="Calibri"/>
                <a:cs typeface="Calibri"/>
              </a:rPr>
              <a:t>conform</a:t>
            </a:r>
            <a:r>
              <a:rPr lang="it-IT" sz="2400" dirty="0">
                <a:latin typeface="Source Sans Pro"/>
                <a:ea typeface="Calibri"/>
                <a:cs typeface="Calibri"/>
              </a:rPr>
              <a:t> to the target class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EA10DDB-355C-65DB-B68D-541BE8A234F5}"/>
              </a:ext>
            </a:extLst>
          </p:cNvPr>
          <p:cNvSpPr txBox="1"/>
          <p:nvPr/>
        </p:nvSpPr>
        <p:spPr>
          <a:xfrm>
            <a:off x="9115778" y="2642718"/>
            <a:ext cx="294075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 err="1">
                <a:latin typeface="Source Sans Pro"/>
                <a:ea typeface="Calibri"/>
                <a:cs typeface="Calibri"/>
              </a:rPr>
              <a:t>Probabilistic</a:t>
            </a:r>
            <a:r>
              <a:rPr lang="it-IT" sz="2400" dirty="0">
                <a:latin typeface="Source Sans Pro"/>
                <a:ea typeface="Calibri"/>
                <a:cs typeface="Calibri"/>
              </a:rPr>
              <a:t> </a:t>
            </a:r>
            <a:r>
              <a:rPr lang="it-IT" sz="2400" dirty="0" err="1">
                <a:latin typeface="Source Sans Pro"/>
                <a:ea typeface="Calibri"/>
                <a:cs typeface="Calibri"/>
              </a:rPr>
              <a:t>guarantees</a:t>
            </a:r>
            <a:r>
              <a:rPr lang="it-IT" sz="2400" dirty="0">
                <a:latin typeface="Source Sans Pro"/>
                <a:ea typeface="Calibri"/>
                <a:cs typeface="Calibri"/>
              </a:rPr>
              <a:t> on the </a:t>
            </a:r>
            <a:r>
              <a:rPr lang="it-IT" sz="2400" dirty="0" err="1">
                <a:latin typeface="Source Sans Pro"/>
                <a:ea typeface="Calibri"/>
                <a:cs typeface="Calibri"/>
              </a:rPr>
              <a:t>error</a:t>
            </a:r>
            <a:r>
              <a:rPr lang="it-IT" sz="2400" dirty="0">
                <a:latin typeface="Source Sans Pro"/>
                <a:ea typeface="Calibri"/>
                <a:cs typeface="Calibri"/>
              </a:rPr>
              <a:t>, </a:t>
            </a:r>
            <a:r>
              <a:rPr lang="it-IT" sz="2400" dirty="0" err="1">
                <a:latin typeface="Source Sans Pro"/>
                <a:ea typeface="Calibri"/>
                <a:cs typeface="Calibri"/>
              </a:rPr>
              <a:t>while</a:t>
            </a:r>
            <a:r>
              <a:rPr lang="it-IT" sz="2400" dirty="0">
                <a:latin typeface="Source Sans Pro"/>
                <a:ea typeface="Calibri"/>
                <a:cs typeface="Calibri"/>
              </a:rPr>
              <a:t> </a:t>
            </a:r>
            <a:r>
              <a:rPr lang="it-IT" sz="2400" dirty="0" err="1">
                <a:latin typeface="Source Sans Pro"/>
                <a:ea typeface="Calibri"/>
                <a:cs typeface="Calibri"/>
              </a:rPr>
              <a:t>providing</a:t>
            </a:r>
            <a:r>
              <a:rPr lang="it-IT" sz="2400" dirty="0">
                <a:latin typeface="Source Sans Pro"/>
                <a:ea typeface="Calibri"/>
                <a:cs typeface="Calibri"/>
              </a:rPr>
              <a:t> </a:t>
            </a:r>
            <a:r>
              <a:rPr lang="it-IT" sz="2400" dirty="0" err="1">
                <a:latin typeface="Source Sans Pro"/>
                <a:ea typeface="Calibri"/>
                <a:cs typeface="Calibri"/>
              </a:rPr>
              <a:t>explainability</a:t>
            </a:r>
            <a:endParaRPr lang="it-IT" sz="2400" dirty="0">
              <a:latin typeface="Source Sans Pro"/>
              <a:ea typeface="Calibri"/>
              <a:cs typeface="Calibri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AD11827-5174-A740-6E08-C6B5F112E5C9}"/>
              </a:ext>
            </a:extLst>
          </p:cNvPr>
          <p:cNvSpPr/>
          <p:nvPr/>
        </p:nvSpPr>
        <p:spPr>
          <a:xfrm>
            <a:off x="9164594" y="2533134"/>
            <a:ext cx="2872945" cy="1853513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36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9040319" cy="372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conclusions</a:t>
            </a:r>
            <a:endParaRPr lang="it-IT" dirty="0" err="1">
              <a:solidFill>
                <a:schemeClr val="bg1"/>
              </a:solidFill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7E7C08E-EDE2-0CD0-9511-CC960F76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440"/>
            <a:ext cx="105156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Source Sans Pro"/>
                <a:ea typeface="Source Sans Pro"/>
              </a:rPr>
              <a:t>Deep </a:t>
            </a:r>
            <a:r>
              <a:rPr lang="it-IT" err="1">
                <a:latin typeface="Source Sans Pro"/>
                <a:ea typeface="Source Sans Pro"/>
              </a:rPr>
              <a:t>Probabilistic</a:t>
            </a:r>
            <a:r>
              <a:rPr lang="it-IT" dirty="0">
                <a:latin typeface="Source Sans Pro"/>
                <a:ea typeface="Source Sans Pro"/>
              </a:rPr>
              <a:t> Scaling (DPS) </a:t>
            </a:r>
            <a:r>
              <a:rPr lang="it-IT" err="1">
                <a:latin typeface="Source Sans Pro"/>
                <a:ea typeface="Source Sans Pro"/>
              </a:rPr>
              <a:t>as</a:t>
            </a:r>
            <a:r>
              <a:rPr lang="it-IT" dirty="0">
                <a:latin typeface="Source Sans Pro"/>
                <a:ea typeface="Source Sans Pro"/>
              </a:rPr>
              <a:t> a way to </a:t>
            </a:r>
            <a:r>
              <a:rPr lang="it-IT" err="1">
                <a:latin typeface="Source Sans Pro"/>
                <a:ea typeface="Source Sans Pro"/>
              </a:rPr>
              <a:t>provide</a:t>
            </a:r>
            <a:r>
              <a:rPr lang="it-IT" dirty="0">
                <a:latin typeface="Source Sans Pro"/>
                <a:ea typeface="Source Sans Pro"/>
              </a:rPr>
              <a:t> </a:t>
            </a:r>
            <a:r>
              <a:rPr lang="it-IT" err="1">
                <a:solidFill>
                  <a:srgbClr val="0033CC"/>
                </a:solidFill>
                <a:latin typeface="Source Sans Pro"/>
                <a:ea typeface="Source Sans Pro"/>
              </a:rPr>
              <a:t>error</a:t>
            </a:r>
            <a:r>
              <a:rPr lang="it-IT" dirty="0">
                <a:solidFill>
                  <a:srgbClr val="0033CC"/>
                </a:solidFill>
                <a:latin typeface="Source Sans Pro"/>
                <a:ea typeface="Source Sans Pro"/>
              </a:rPr>
              <a:t> control</a:t>
            </a:r>
            <a:r>
              <a:rPr lang="it-IT" dirty="0">
                <a:latin typeface="Source Sans Pro"/>
                <a:ea typeface="Source Sans Pro"/>
              </a:rPr>
              <a:t> to </a:t>
            </a:r>
            <a:r>
              <a:rPr lang="it-IT" err="1">
                <a:latin typeface="Source Sans Pro"/>
                <a:ea typeface="Source Sans Pro"/>
              </a:rPr>
              <a:t>binary</a:t>
            </a:r>
            <a:r>
              <a:rPr lang="it-IT" dirty="0">
                <a:latin typeface="Source Sans Pro"/>
                <a:ea typeface="Source Sans Pro"/>
              </a:rPr>
              <a:t> image </a:t>
            </a:r>
            <a:r>
              <a:rPr lang="it-IT" err="1">
                <a:latin typeface="Source Sans Pro"/>
                <a:ea typeface="Source Sans Pro"/>
              </a:rPr>
              <a:t>classification</a:t>
            </a:r>
            <a:endParaRPr lang="it-IT" err="1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it-IT" err="1">
                <a:latin typeface="Source Sans Pro"/>
                <a:ea typeface="Source Sans Pro"/>
              </a:rPr>
              <a:t>It</a:t>
            </a:r>
            <a:r>
              <a:rPr lang="it-IT" dirty="0">
                <a:latin typeface="Source Sans Pro"/>
                <a:ea typeface="Source Sans Pro"/>
              </a:rPr>
              <a:t> </a:t>
            </a:r>
            <a:r>
              <a:rPr lang="it-IT" err="1">
                <a:latin typeface="Source Sans Pro"/>
                <a:ea typeface="Source Sans Pro"/>
              </a:rPr>
              <a:t>draws</a:t>
            </a:r>
            <a:r>
              <a:rPr lang="it-IT" dirty="0">
                <a:latin typeface="Source Sans Pro"/>
                <a:ea typeface="Source Sans Pro"/>
              </a:rPr>
              <a:t> a </a:t>
            </a:r>
            <a:r>
              <a:rPr lang="it-IT" dirty="0">
                <a:solidFill>
                  <a:srgbClr val="0033CC"/>
                </a:solidFill>
                <a:latin typeface="Source Sans Pro"/>
                <a:ea typeface="Source Sans Pro"/>
              </a:rPr>
              <a:t>bridge </a:t>
            </a:r>
            <a:r>
              <a:rPr lang="it-IT" err="1">
                <a:latin typeface="Source Sans Pro"/>
                <a:ea typeface="Source Sans Pro"/>
              </a:rPr>
              <a:t>between</a:t>
            </a:r>
            <a:r>
              <a:rPr lang="it-IT" dirty="0">
                <a:latin typeface="Source Sans Pro"/>
                <a:ea typeface="Source Sans Pro"/>
              </a:rPr>
              <a:t> </a:t>
            </a:r>
            <a:r>
              <a:rPr lang="it-IT" err="1">
                <a:solidFill>
                  <a:srgbClr val="0033CC"/>
                </a:solidFill>
                <a:latin typeface="Source Sans Pro"/>
                <a:ea typeface="Source Sans Pro"/>
              </a:rPr>
              <a:t>probabilistic</a:t>
            </a:r>
            <a:r>
              <a:rPr lang="it-IT" dirty="0">
                <a:solidFill>
                  <a:srgbClr val="0033CC"/>
                </a:solidFill>
                <a:latin typeface="Source Sans Pro"/>
                <a:ea typeface="Source Sans Pro"/>
              </a:rPr>
              <a:t> scaling</a:t>
            </a:r>
            <a:r>
              <a:rPr lang="it-IT" dirty="0">
                <a:latin typeface="Source Sans Pro"/>
                <a:ea typeface="Source Sans Pro"/>
              </a:rPr>
              <a:t> and </a:t>
            </a:r>
            <a:r>
              <a:rPr lang="it-IT" err="1">
                <a:solidFill>
                  <a:srgbClr val="0033CC"/>
                </a:solidFill>
                <a:latin typeface="Source Sans Pro"/>
                <a:ea typeface="Source Sans Pro"/>
              </a:rPr>
              <a:t>conformal</a:t>
            </a:r>
            <a:r>
              <a:rPr lang="it-IT" dirty="0">
                <a:solidFill>
                  <a:srgbClr val="0033CC"/>
                </a:solidFill>
                <a:latin typeface="Source Sans Pro"/>
                <a:ea typeface="Source Sans Pro"/>
              </a:rPr>
              <a:t> </a:t>
            </a:r>
            <a:r>
              <a:rPr lang="it-IT" err="1">
                <a:solidFill>
                  <a:srgbClr val="0033CC"/>
                </a:solidFill>
                <a:latin typeface="Source Sans Pro"/>
                <a:ea typeface="Source Sans Pro"/>
              </a:rPr>
              <a:t>prediction</a:t>
            </a:r>
            <a:r>
              <a:rPr lang="it-IT" dirty="0">
                <a:latin typeface="Source Sans Pro"/>
                <a:ea typeface="Source Sans Pro"/>
              </a:rPr>
              <a:t> theories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it-IT" err="1">
                <a:latin typeface="Source Sans Pro"/>
                <a:ea typeface="Source Sans Pro"/>
                <a:cs typeface="Calibri"/>
              </a:rPr>
              <a:t>Designed</a:t>
            </a:r>
            <a:r>
              <a:rPr lang="it-IT" dirty="0">
                <a:latin typeface="Source Sans Pro"/>
                <a:ea typeface="Source Sans Pro"/>
                <a:cs typeface="Calibri"/>
              </a:rPr>
              <a:t> a score </a:t>
            </a:r>
            <a:r>
              <a:rPr lang="it-IT" err="1">
                <a:latin typeface="Source Sans Pro"/>
                <a:ea typeface="Source Sans Pro"/>
                <a:cs typeface="Calibri"/>
              </a:rPr>
              <a:t>function</a:t>
            </a:r>
            <a:r>
              <a:rPr lang="it-IT" dirty="0">
                <a:latin typeface="Source Sans Pro"/>
                <a:ea typeface="Source Sans Pro"/>
                <a:cs typeface="Calibri"/>
              </a:rPr>
              <a:t> from DPS, </a:t>
            </a:r>
            <a:r>
              <a:rPr lang="it-IT" err="1">
                <a:latin typeface="Source Sans Pro"/>
                <a:ea typeface="Source Sans Pro"/>
                <a:cs typeface="Calibri"/>
              </a:rPr>
              <a:t>proved</a:t>
            </a:r>
            <a:r>
              <a:rPr lang="it-IT" dirty="0">
                <a:latin typeface="Source Sans Pro"/>
                <a:ea typeface="Source Sans Pro"/>
                <a:cs typeface="Calibri"/>
              </a:rPr>
              <a:t> to be </a:t>
            </a:r>
            <a:r>
              <a:rPr lang="it-IT" err="1">
                <a:latin typeface="Source Sans Pro"/>
                <a:ea typeface="Source Sans Pro"/>
                <a:cs typeface="Calibri"/>
              </a:rPr>
              <a:t>equivalent</a:t>
            </a:r>
            <a:r>
              <a:rPr lang="it-IT" dirty="0">
                <a:latin typeface="Source Sans Pro"/>
                <a:ea typeface="Source Sans Pro"/>
                <a:cs typeface="Calibri"/>
              </a:rPr>
              <a:t> to </a:t>
            </a:r>
            <a:r>
              <a:rPr lang="it-IT" err="1">
                <a:latin typeface="Source Sans Pro"/>
                <a:ea typeface="Source Sans Pro"/>
                <a:cs typeface="Calibri"/>
              </a:rPr>
              <a:t>canonical</a:t>
            </a:r>
            <a:r>
              <a:rPr lang="it-IT" dirty="0">
                <a:latin typeface="Source Sans Pro"/>
                <a:ea typeface="Source Sans Pro"/>
                <a:cs typeface="Calibri"/>
              </a:rPr>
              <a:t> </a:t>
            </a:r>
            <a:r>
              <a:rPr lang="it-IT" err="1">
                <a:latin typeface="Source Sans Pro"/>
                <a:ea typeface="Source Sans Pro"/>
                <a:cs typeface="Calibri"/>
              </a:rPr>
              <a:t>sigmoid-based</a:t>
            </a:r>
            <a:r>
              <a:rPr lang="it-IT" dirty="0">
                <a:latin typeface="Source Sans Pro"/>
                <a:ea typeface="Source Sans Pro"/>
                <a:cs typeface="Calibri"/>
              </a:rPr>
              <a:t> CP score </a:t>
            </a:r>
            <a:r>
              <a:rPr lang="it-IT" err="1">
                <a:latin typeface="Source Sans Pro"/>
                <a:ea typeface="Source Sans Pro"/>
                <a:cs typeface="Calibri"/>
              </a:rPr>
              <a:t>function</a:t>
            </a:r>
            <a:endParaRPr lang="it-IT">
              <a:latin typeface="Source Sans Pro"/>
              <a:ea typeface="Source Sans Pro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it-IT">
                <a:latin typeface="Source Sans Pro"/>
                <a:ea typeface="Source Sans Pro"/>
                <a:cs typeface="Calibri"/>
              </a:rPr>
              <a:t>It allows to define new connections between CP and order statistics</a:t>
            </a:r>
            <a:endParaRPr lang="it-IT" dirty="0">
              <a:highlight>
                <a:srgbClr val="FFFF00"/>
              </a:highlight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30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6F51AE9-DDAC-8FD1-DAA7-6752D87521BC}"/>
              </a:ext>
            </a:extLst>
          </p:cNvPr>
          <p:cNvSpPr/>
          <p:nvPr/>
        </p:nvSpPr>
        <p:spPr>
          <a:xfrm>
            <a:off x="0" y="587229"/>
            <a:ext cx="12192000" cy="9395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8886A39-4B45-AE8A-4AFB-7F3ABA4FEBB2}"/>
              </a:ext>
            </a:extLst>
          </p:cNvPr>
          <p:cNvSpPr/>
          <p:nvPr/>
        </p:nvSpPr>
        <p:spPr>
          <a:xfrm>
            <a:off x="0" y="4823080"/>
            <a:ext cx="12192000" cy="13379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D828E79-A3A4-1452-CBBE-BAE68CEB5F08}"/>
              </a:ext>
            </a:extLst>
          </p:cNvPr>
          <p:cNvSpPr/>
          <p:nvPr/>
        </p:nvSpPr>
        <p:spPr>
          <a:xfrm>
            <a:off x="7857584" y="2433616"/>
            <a:ext cx="3852342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000" b="1" dirty="0">
                <a:latin typeface="Source Sans Pro"/>
                <a:ea typeface="Roboto"/>
                <a:cs typeface="Tahoma"/>
              </a:rPr>
              <a:t>Thank </a:t>
            </a:r>
            <a:r>
              <a:rPr lang="it-IT" sz="4000" b="1" err="1">
                <a:latin typeface="Source Sans Pro"/>
                <a:ea typeface="Roboto"/>
                <a:cs typeface="Tahoma"/>
              </a:rPr>
              <a:t>you</a:t>
            </a:r>
            <a:r>
              <a:rPr lang="it-IT" sz="4000" b="1" dirty="0">
                <a:latin typeface="Source Sans Pro"/>
                <a:ea typeface="Roboto"/>
                <a:cs typeface="Tahoma"/>
              </a:rPr>
              <a:t> for </a:t>
            </a:r>
            <a:endParaRPr lang="it-IT">
              <a:latin typeface="Calibri" panose="020F0502020204030204"/>
              <a:ea typeface="Roboto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it-IT" sz="4000" b="1" dirty="0" err="1">
                <a:latin typeface="Source Sans Pro"/>
                <a:ea typeface="Roboto"/>
                <a:cs typeface="Tahoma"/>
              </a:rPr>
              <a:t>your</a:t>
            </a:r>
            <a:r>
              <a:rPr lang="it-IT" sz="4000" b="1" dirty="0">
                <a:latin typeface="Source Sans Pro"/>
                <a:ea typeface="Roboto"/>
                <a:cs typeface="Tahoma"/>
              </a:rPr>
              <a:t> </a:t>
            </a:r>
            <a:r>
              <a:rPr lang="it-IT" sz="4000" b="1" dirty="0" err="1">
                <a:latin typeface="Source Sans Pro"/>
                <a:ea typeface="Roboto"/>
                <a:cs typeface="Tahoma"/>
              </a:rPr>
              <a:t>attention</a:t>
            </a:r>
            <a:r>
              <a:rPr lang="it-IT" sz="4000" b="1" dirty="0">
                <a:latin typeface="Source Sans Pro"/>
                <a:ea typeface="Roboto"/>
                <a:cs typeface="Tahoma"/>
              </a:rPr>
              <a:t>!</a:t>
            </a:r>
            <a:endParaRPr lang="it-IT">
              <a:cs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493AD90-3CC6-38AC-1DE1-E367932EB8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3" y="708870"/>
            <a:ext cx="3000298" cy="651830"/>
          </a:xfrm>
          <a:prstGeom prst="rect">
            <a:avLst/>
          </a:prstGeom>
        </p:spPr>
      </p:pic>
      <p:pic>
        <p:nvPicPr>
          <p:cNvPr id="2" name="Immagine 1" descr="Q&amp;A with Ocularist Walter T. Tillman | WonderBaby.org">
            <a:extLst>
              <a:ext uri="{FF2B5EF4-FFF2-40B4-BE49-F238E27FC236}">
                <a16:creationId xmlns:a16="http://schemas.microsoft.com/office/drawing/2014/main" id="{D032CC9C-536B-BC4C-1467-9B237F85F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606" y="2533310"/>
            <a:ext cx="2288381" cy="133894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EC633E0-1159-89BE-1FD9-097871F11E6C}"/>
              </a:ext>
            </a:extLst>
          </p:cNvPr>
          <p:cNvSpPr/>
          <p:nvPr/>
        </p:nvSpPr>
        <p:spPr>
          <a:xfrm>
            <a:off x="4092180" y="585449"/>
            <a:ext cx="7887299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Source Sans Pro"/>
                <a:ea typeface="Source Sans Pro"/>
                <a:cs typeface="Tahoma"/>
              </a:rPr>
              <a:t>The 13th Symposium on </a:t>
            </a:r>
            <a:r>
              <a:rPr lang="it-IT" dirty="0" err="1">
                <a:solidFill>
                  <a:schemeClr val="bg1"/>
                </a:solidFill>
                <a:latin typeface="Source Sans Pro"/>
                <a:ea typeface="Source Sans Pro"/>
                <a:cs typeface="Tahoma"/>
              </a:rPr>
              <a:t>Conformal</a:t>
            </a:r>
            <a:r>
              <a:rPr lang="it-IT" dirty="0">
                <a:solidFill>
                  <a:schemeClr val="bg1"/>
                </a:solidFill>
                <a:latin typeface="Source Sans Pro"/>
                <a:ea typeface="Source Sans Pro"/>
                <a:cs typeface="Tahoma"/>
              </a:rPr>
              <a:t> and</a:t>
            </a:r>
          </a:p>
          <a:p>
            <a:pPr algn="r"/>
            <a:r>
              <a:rPr lang="it-IT" dirty="0">
                <a:solidFill>
                  <a:schemeClr val="bg1"/>
                </a:solidFill>
                <a:latin typeface="Source Sans Pro"/>
                <a:ea typeface="Source Sans Pro"/>
                <a:cs typeface="Tahoma"/>
              </a:rPr>
              <a:t> </a:t>
            </a:r>
            <a:r>
              <a:rPr lang="it-IT" dirty="0" err="1">
                <a:solidFill>
                  <a:schemeClr val="bg1"/>
                </a:solidFill>
                <a:latin typeface="Source Sans Pro"/>
                <a:ea typeface="Source Sans Pro"/>
                <a:cs typeface="Tahoma"/>
              </a:rPr>
              <a:t>Probabilistic</a:t>
            </a:r>
            <a:r>
              <a:rPr lang="it-IT" dirty="0">
                <a:solidFill>
                  <a:schemeClr val="bg1"/>
                </a:solidFill>
                <a:latin typeface="Source Sans Pro"/>
                <a:ea typeface="Source Sans Pro"/>
                <a:cs typeface="Tahoma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Source Sans Pro"/>
                <a:ea typeface="Source Sans Pro"/>
                <a:cs typeface="Tahoma"/>
              </a:rPr>
              <a:t>Prediction</a:t>
            </a:r>
            <a:r>
              <a:rPr lang="it-IT" dirty="0">
                <a:solidFill>
                  <a:schemeClr val="bg1"/>
                </a:solidFill>
                <a:latin typeface="Source Sans Pro"/>
                <a:ea typeface="Source Sans Pro"/>
                <a:cs typeface="Tahoma"/>
              </a:rPr>
              <a:t> with Applications (COPA2024)</a:t>
            </a:r>
            <a:endParaRPr lang="it-IT" dirty="0">
              <a:solidFill>
                <a:schemeClr val="bg1"/>
              </a:solidFill>
              <a:latin typeface="Source Sans Pro"/>
              <a:ea typeface="Source Sans Pro"/>
            </a:endParaRPr>
          </a:p>
          <a:p>
            <a:pPr algn="r">
              <a:spcBef>
                <a:spcPct val="0"/>
              </a:spcBef>
            </a:pPr>
            <a:r>
              <a:rPr lang="it-IT" sz="1600" dirty="0">
                <a:solidFill>
                  <a:schemeClr val="bg1"/>
                </a:solidFill>
                <a:latin typeface="Source Sans Pro"/>
                <a:ea typeface="Source Sans Pro"/>
                <a:cs typeface="Tahoma"/>
              </a:rPr>
              <a:t>Milano, 09-11/09/2024</a:t>
            </a:r>
          </a:p>
          <a:p>
            <a:pPr algn="r">
              <a:spcBef>
                <a:spcPct val="0"/>
              </a:spcBef>
            </a:pPr>
            <a:endParaRPr lang="it-IT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5944CD-DD0F-BA99-F970-C2CB899A914F}"/>
              </a:ext>
            </a:extLst>
          </p:cNvPr>
          <p:cNvSpPr txBox="1"/>
          <p:nvPr/>
        </p:nvSpPr>
        <p:spPr>
          <a:xfrm>
            <a:off x="1357312" y="4555332"/>
            <a:ext cx="6169818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 sz="2800" b="1" dirty="0">
              <a:solidFill>
                <a:schemeClr val="bg1"/>
              </a:solidFill>
              <a:cs typeface="Calibri"/>
            </a:endParaRPr>
          </a:p>
          <a:p>
            <a:r>
              <a:rPr lang="it-IT" sz="2000" dirty="0">
                <a:solidFill>
                  <a:schemeClr val="bg1"/>
                </a:solidFill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albertocarlevaro@cnr.it</a:t>
            </a:r>
            <a:r>
              <a:rPr lang="it-IT" sz="2000" dirty="0">
                <a:solidFill>
                  <a:schemeClr val="bg1"/>
                </a:solidFill>
                <a:ea typeface="Calibri"/>
                <a:cs typeface="Calibri"/>
              </a:rPr>
              <a:t>, </a:t>
            </a:r>
            <a:r>
              <a:rPr lang="it-IT" sz="2000" dirty="0">
                <a:solidFill>
                  <a:schemeClr val="bg1"/>
                </a:solidFill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saranarteni</a:t>
            </a:r>
            <a:r>
              <a:rPr lang="it-IT" sz="2000" dirty="0">
                <a:solidFill>
                  <a:schemeClr val="bg1"/>
                </a:solidFill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@cnr.it</a:t>
            </a:r>
            <a:r>
              <a:rPr lang="it-IT" sz="2000" dirty="0">
                <a:solidFill>
                  <a:schemeClr val="bg1"/>
                </a:solidFill>
                <a:cs typeface="Calibri"/>
              </a:rPr>
              <a:t>, </a:t>
            </a:r>
            <a:r>
              <a:rPr lang="it-IT" sz="2000" dirty="0">
                <a:solidFill>
                  <a:schemeClr val="bg1"/>
                </a:solidFill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fabrizio.dabbene@cnr.it</a:t>
            </a:r>
            <a:r>
              <a:rPr lang="it-IT" sz="2000" dirty="0">
                <a:solidFill>
                  <a:schemeClr val="bg1"/>
                </a:solidFill>
                <a:cs typeface="Calibri"/>
              </a:rPr>
              <a:t>, </a:t>
            </a:r>
            <a:r>
              <a:rPr lang="it-IT" sz="2000" dirty="0">
                <a:solidFill>
                  <a:schemeClr val="bg1"/>
                </a:solidFill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talamo@us.es</a:t>
            </a:r>
            <a:r>
              <a:rPr lang="it-IT" sz="2000" dirty="0">
                <a:solidFill>
                  <a:schemeClr val="bg1"/>
                </a:solidFill>
                <a:cs typeface="Calibri"/>
              </a:rPr>
              <a:t>, </a:t>
            </a:r>
            <a:r>
              <a:rPr lang="it-IT" sz="2000" dirty="0">
                <a:solidFill>
                  <a:schemeClr val="bg1"/>
                </a:solidFill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maurizio.mongelli@cnr.it</a:t>
            </a:r>
            <a:r>
              <a:rPr lang="it-IT" sz="2000" dirty="0">
                <a:solidFill>
                  <a:schemeClr val="bg1"/>
                </a:solidFill>
                <a:cs typeface="Calibri"/>
              </a:rPr>
              <a:t> </a:t>
            </a:r>
            <a:endParaRPr lang="it-IT" sz="20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it-IT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3" name="Immagine 12" descr="Immagine che contiene schermata, Policromia, Elementi grafici, grafica&#10;&#10;Descrizione generata automaticamente">
            <a:extLst>
              <a:ext uri="{FF2B5EF4-FFF2-40B4-BE49-F238E27FC236}">
                <a16:creationId xmlns:a16="http://schemas.microsoft.com/office/drawing/2014/main" id="{AEE83A65-7028-187B-D29A-E2AA42B8D7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152100"/>
            <a:ext cx="12192000" cy="840301"/>
          </a:xfrm>
          <a:prstGeom prst="rect">
            <a:avLst/>
          </a:prstGeom>
        </p:spPr>
      </p:pic>
      <p:pic>
        <p:nvPicPr>
          <p:cNvPr id="18" name="Immagine 17" descr="Email Icon PNGs for Free Download">
            <a:extLst>
              <a:ext uri="{FF2B5EF4-FFF2-40B4-BE49-F238E27FC236}">
                <a16:creationId xmlns:a16="http://schemas.microsoft.com/office/drawing/2014/main" id="{DECB45F4-77A5-26A7-A8EB-EC07C94CDE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7" y="5091162"/>
            <a:ext cx="952499" cy="671412"/>
          </a:xfrm>
          <a:prstGeom prst="rect">
            <a:avLst/>
          </a:prstGeom>
        </p:spPr>
      </p:pic>
      <p:pic>
        <p:nvPicPr>
          <p:cNvPr id="20" name="Immagine 19" descr="github&quot; Icon - Download for free – Iconduck">
            <a:extLst>
              <a:ext uri="{FF2B5EF4-FFF2-40B4-BE49-F238E27FC236}">
                <a16:creationId xmlns:a16="http://schemas.microsoft.com/office/drawing/2014/main" id="{33174606-8D09-1CBF-14D6-7D4FE0400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25" y="5012531"/>
            <a:ext cx="1045369" cy="947738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72E6C28-4E4D-D08A-0836-6ECA75FA1E64}"/>
              </a:ext>
            </a:extLst>
          </p:cNvPr>
          <p:cNvSpPr txBox="1"/>
          <p:nvPr/>
        </p:nvSpPr>
        <p:spPr>
          <a:xfrm>
            <a:off x="7705725" y="4943475"/>
            <a:ext cx="41529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Calibri"/>
              </a:rPr>
              <a:t>Paper code and data: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https://github.com/AlbiCarle/Deep-Probabilistic-Scaling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magine 7" descr="Immagine che contiene Elementi grafici, Carattere, testo, design&#10;&#10;Descrizione generata automaticamente">
            <a:extLst>
              <a:ext uri="{FF2B5EF4-FFF2-40B4-BE49-F238E27FC236}">
                <a16:creationId xmlns:a16="http://schemas.microsoft.com/office/drawing/2014/main" id="{540DF04C-5D52-01F7-7D1B-0D7E127982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919" y="1616061"/>
            <a:ext cx="5443538" cy="826294"/>
          </a:xfrm>
          <a:prstGeom prst="rect">
            <a:avLst/>
          </a:prstGeom>
        </p:spPr>
      </p:pic>
      <p:pic>
        <p:nvPicPr>
          <p:cNvPr id="12" name="Immagine 11" descr="A cat on a plate of food&#10;&#10;Description automatically generated with medium confidence">
            <a:extLst>
              <a:ext uri="{FF2B5EF4-FFF2-40B4-BE49-F238E27FC236}">
                <a16:creationId xmlns:a16="http://schemas.microsoft.com/office/drawing/2014/main" id="{CB646875-8C7E-B82F-B099-6DE0F3F07C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7337" y="2533690"/>
            <a:ext cx="2350293" cy="21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6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128990" y="6547146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9318275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AGENDA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E98678-4A3B-4CCF-6A1E-3D538BE56DC1}"/>
              </a:ext>
            </a:extLst>
          </p:cNvPr>
          <p:cNvSpPr txBox="1"/>
          <p:nvPr/>
        </p:nvSpPr>
        <p:spPr>
          <a:xfrm>
            <a:off x="428651" y="1005108"/>
            <a:ext cx="8909579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it-IT" sz="2400" dirty="0" err="1">
                <a:ea typeface="Calibri" panose="020F0502020204030204"/>
                <a:cs typeface="Calibri" panose="020F0502020204030204"/>
              </a:rPr>
              <a:t>Introduction</a:t>
            </a:r>
            <a:endParaRPr lang="it-IT" sz="2400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it-IT" b="1" err="1">
                <a:ea typeface="Calibri" panose="020F0502020204030204"/>
                <a:cs typeface="Calibri" panose="020F0502020204030204"/>
              </a:rPr>
              <a:t>Safety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>
                <a:ea typeface="Calibri" panose="020F0502020204030204"/>
                <a:cs typeface="Calibri" panose="020F0502020204030204"/>
              </a:rPr>
              <a:t>in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binary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classification</a:t>
            </a:r>
            <a:endParaRPr lang="it-IT" b="1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it-IT" err="1">
                <a:ea typeface="Calibri" panose="020F0502020204030204"/>
                <a:cs typeface="Calibri" panose="020F0502020204030204"/>
              </a:rPr>
              <a:t>Problem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formulation</a:t>
            </a:r>
            <a:endParaRPr lang="it-IT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endParaRPr lang="it-IT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ea typeface="Calibri" panose="020F0502020204030204"/>
                <a:cs typeface="Calibri" panose="020F0502020204030204"/>
              </a:rPr>
              <a:t>Theory</a:t>
            </a:r>
          </a:p>
          <a:p>
            <a:pPr marL="742950" lvl="1" indent="-285750">
              <a:buFont typeface="Courier New"/>
              <a:buChar char="o"/>
            </a:pPr>
            <a:r>
              <a:rPr lang="it-IT" b="1" dirty="0" err="1">
                <a:ea typeface="Calibri" panose="020F0502020204030204"/>
                <a:cs typeface="Calibri" panose="020F0502020204030204"/>
              </a:rPr>
              <a:t>Probabilistic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Safety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Regions</a:t>
            </a:r>
            <a:endParaRPr lang="it-IT" b="1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it-IT" b="1" dirty="0">
                <a:ea typeface="Calibri" panose="020F0502020204030204"/>
                <a:cs typeface="Calibri" panose="020F0502020204030204"/>
              </a:rPr>
              <a:t>Scalable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Classifiers</a:t>
            </a:r>
            <a:endParaRPr lang="it-IT" b="1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it-IT" dirty="0">
                <a:ea typeface="Calibri" panose="020F0502020204030204"/>
                <a:cs typeface="Calibri" panose="020F0502020204030204"/>
              </a:rPr>
              <a:t>How to build a 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Safe Set</a:t>
            </a:r>
          </a:p>
          <a:p>
            <a:pPr marL="742950" lvl="1" indent="-285750">
              <a:buFont typeface="Courier New"/>
              <a:buChar char="o"/>
            </a:pPr>
            <a:endParaRPr lang="it-IT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 sz="2400" b="1" dirty="0">
                <a:solidFill>
                  <a:srgbClr val="0033CC"/>
                </a:solidFill>
                <a:ea typeface="Calibri" panose="020F0502020204030204"/>
                <a:cs typeface="Calibri" panose="020F0502020204030204"/>
              </a:rPr>
              <a:t>Deep </a:t>
            </a:r>
            <a:r>
              <a:rPr lang="it-IT" sz="2400" b="1" err="1">
                <a:solidFill>
                  <a:srgbClr val="0033CC"/>
                </a:solidFill>
                <a:ea typeface="Calibri" panose="020F0502020204030204"/>
                <a:cs typeface="Calibri" panose="020F0502020204030204"/>
              </a:rPr>
              <a:t>Probabilistic</a:t>
            </a:r>
            <a:r>
              <a:rPr lang="it-IT" sz="2400" b="1" dirty="0">
                <a:solidFill>
                  <a:srgbClr val="0033CC"/>
                </a:solidFill>
                <a:ea typeface="Calibri" panose="020F0502020204030204"/>
                <a:cs typeface="Calibri" panose="020F0502020204030204"/>
              </a:rPr>
              <a:t> Scaling</a:t>
            </a:r>
          </a:p>
          <a:p>
            <a:pPr marL="285750" indent="-285750">
              <a:buFont typeface="Arial"/>
              <a:buChar char="•"/>
            </a:pPr>
            <a:endParaRPr lang="it-IT" sz="24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ea typeface="Calibri" panose="020F0502020204030204"/>
                <a:cs typeface="Calibri" panose="020F0502020204030204"/>
              </a:rPr>
              <a:t>Link with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Conformal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Prediction</a:t>
            </a:r>
            <a:endParaRPr lang="it-IT" sz="240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it-IT" b="1" dirty="0">
                <a:solidFill>
                  <a:srgbClr val="0033CC"/>
                </a:solidFill>
                <a:ea typeface="Calibri" panose="020F0502020204030204"/>
                <a:cs typeface="Calibri" panose="020F0502020204030204"/>
              </a:rPr>
              <a:t>Score </a:t>
            </a:r>
            <a:r>
              <a:rPr lang="it-IT" b="1" err="1">
                <a:solidFill>
                  <a:srgbClr val="0033CC"/>
                </a:solidFill>
                <a:ea typeface="Calibri" panose="020F0502020204030204"/>
                <a:cs typeface="Calibri" panose="020F0502020204030204"/>
              </a:rPr>
              <a:t>function</a:t>
            </a:r>
            <a:r>
              <a:rPr lang="it-IT" dirty="0">
                <a:ea typeface="Calibri" panose="020F0502020204030204"/>
                <a:cs typeface="Calibri" panose="020F0502020204030204"/>
              </a:rPr>
              <a:t> for </a:t>
            </a:r>
            <a:r>
              <a:rPr lang="it-IT" b="1" err="1">
                <a:solidFill>
                  <a:srgbClr val="0033CC"/>
                </a:solidFill>
                <a:ea typeface="Calibri" panose="020F0502020204030204"/>
                <a:cs typeface="Calibri" panose="020F0502020204030204"/>
              </a:rPr>
              <a:t>scalable</a:t>
            </a:r>
            <a:r>
              <a:rPr lang="it-IT" b="1" dirty="0">
                <a:solidFill>
                  <a:srgbClr val="0033CC"/>
                </a:solidFill>
                <a:ea typeface="Calibri" panose="020F0502020204030204"/>
                <a:cs typeface="Calibri" panose="020F0502020204030204"/>
              </a:rPr>
              <a:t> deep </a:t>
            </a:r>
            <a:r>
              <a:rPr lang="it-IT" b="1" err="1">
                <a:solidFill>
                  <a:srgbClr val="0033CC"/>
                </a:solidFill>
                <a:ea typeface="Calibri" panose="020F0502020204030204"/>
                <a:cs typeface="Calibri" panose="020F0502020204030204"/>
              </a:rPr>
              <a:t>neural</a:t>
            </a:r>
            <a:r>
              <a:rPr lang="it-IT" b="1" dirty="0">
                <a:solidFill>
                  <a:srgbClr val="0033CC"/>
                </a:solidFill>
                <a:ea typeface="Calibri" panose="020F0502020204030204"/>
                <a:cs typeface="Calibri" panose="020F0502020204030204"/>
              </a:rPr>
              <a:t> networks</a:t>
            </a:r>
          </a:p>
          <a:p>
            <a:pPr marL="742950" lvl="1" indent="-285750">
              <a:buFont typeface="Courier New"/>
              <a:buChar char="o"/>
            </a:pPr>
            <a:endParaRPr lang="it-IT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 err="1">
                <a:ea typeface="Calibri" panose="020F0502020204030204"/>
                <a:cs typeface="Calibri" panose="020F0502020204030204"/>
              </a:rPr>
              <a:t>Experiments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and </a:t>
            </a:r>
            <a:r>
              <a:rPr lang="it-IT" sz="2400" dirty="0" err="1">
                <a:ea typeface="Calibri" panose="020F0502020204030204"/>
                <a:cs typeface="Calibri" panose="020F0502020204030204"/>
              </a:rPr>
              <a:t>Results</a:t>
            </a:r>
            <a:endParaRPr lang="it-IT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it-IT" sz="24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 sz="2400" err="1">
                <a:ea typeface="Calibri" panose="020F0502020204030204"/>
                <a:cs typeface="Calibri" panose="020F0502020204030204"/>
              </a:rPr>
              <a:t>Conclusions</a:t>
            </a:r>
            <a:endParaRPr lang="it-IT" sz="240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it-IT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720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Safety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in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binary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classification</a:t>
            </a:r>
            <a:endParaRPr lang="it-IT" sz="3000" b="1" dirty="0" err="1">
              <a:solidFill>
                <a:schemeClr val="bg1"/>
              </a:solidFill>
              <a:latin typeface="Source Sans Pro" panose="020B0503030403020204" pitchFamily="34" charset="0"/>
              <a:ea typeface="Roboto Slab Black" pitchFamily="2" charset="0"/>
            </a:endParaRPr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028D02F3-42E4-D665-6459-52BEC7E90FC6}"/>
              </a:ext>
            </a:extLst>
          </p:cNvPr>
          <p:cNvGrpSpPr/>
          <p:nvPr/>
        </p:nvGrpSpPr>
        <p:grpSpPr>
          <a:xfrm>
            <a:off x="1485305" y="1649093"/>
            <a:ext cx="4553380" cy="4042190"/>
            <a:chOff x="245718" y="1691324"/>
            <a:chExt cx="4553380" cy="4042190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F3673ACD-8AE4-A233-5BA4-909AC03324F0}"/>
                </a:ext>
              </a:extLst>
            </p:cNvPr>
            <p:cNvGrpSpPr/>
            <p:nvPr/>
          </p:nvGrpSpPr>
          <p:grpSpPr>
            <a:xfrm>
              <a:off x="245718" y="1691324"/>
              <a:ext cx="3575304" cy="2715768"/>
              <a:chOff x="173736" y="1252728"/>
              <a:chExt cx="5298362" cy="4075442"/>
            </a:xfrm>
          </p:grpSpPr>
          <p:pic>
            <p:nvPicPr>
              <p:cNvPr id="9" name="Picture 2" descr="Graphic rendering of viruses in red and blue">
                <a:extLst>
                  <a:ext uri="{FF2B5EF4-FFF2-40B4-BE49-F238E27FC236}">
                    <a16:creationId xmlns:a16="http://schemas.microsoft.com/office/drawing/2014/main" id="{0AAAEDB3-B6EC-3AEC-248B-0D91645629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30274" y="1719072"/>
                <a:ext cx="4941824" cy="2779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Freeform 2">
                <a:extLst>
                  <a:ext uri="{FF2B5EF4-FFF2-40B4-BE49-F238E27FC236}">
                    <a16:creationId xmlns:a16="http://schemas.microsoft.com/office/drawing/2014/main" id="{7B5CECB2-070E-B9A2-46E8-91FCE68A4874}"/>
                  </a:ext>
                </a:extLst>
              </p:cNvPr>
              <p:cNvSpPr/>
              <p:nvPr/>
            </p:nvSpPr>
            <p:spPr>
              <a:xfrm>
                <a:off x="173736" y="1252728"/>
                <a:ext cx="5294376" cy="4075442"/>
              </a:xfrm>
              <a:custGeom>
                <a:avLst/>
                <a:gdLst>
                  <a:gd name="connsiteX0" fmla="*/ 0 w 5294376"/>
                  <a:gd name="connsiteY0" fmla="*/ 0 h 4075442"/>
                  <a:gd name="connsiteX1" fmla="*/ 1225296 w 5294376"/>
                  <a:gd name="connsiteY1" fmla="*/ 1380744 h 4075442"/>
                  <a:gd name="connsiteX2" fmla="*/ 2331720 w 5294376"/>
                  <a:gd name="connsiteY2" fmla="*/ 1618488 h 4075442"/>
                  <a:gd name="connsiteX3" fmla="*/ 3922776 w 5294376"/>
                  <a:gd name="connsiteY3" fmla="*/ 3712464 h 4075442"/>
                  <a:gd name="connsiteX4" fmla="*/ 5294376 w 5294376"/>
                  <a:gd name="connsiteY4" fmla="*/ 4059936 h 407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4376" h="4075442">
                    <a:moveTo>
                      <a:pt x="0" y="0"/>
                    </a:moveTo>
                    <a:cubicBezTo>
                      <a:pt x="418338" y="555498"/>
                      <a:pt x="836676" y="1110996"/>
                      <a:pt x="1225296" y="1380744"/>
                    </a:cubicBezTo>
                    <a:cubicBezTo>
                      <a:pt x="1613916" y="1650492"/>
                      <a:pt x="1882140" y="1229868"/>
                      <a:pt x="2331720" y="1618488"/>
                    </a:cubicBezTo>
                    <a:cubicBezTo>
                      <a:pt x="2781300" y="2007108"/>
                      <a:pt x="3429000" y="3305556"/>
                      <a:pt x="3922776" y="3712464"/>
                    </a:cubicBezTo>
                    <a:cubicBezTo>
                      <a:pt x="4416552" y="4119372"/>
                      <a:pt x="4855464" y="4089654"/>
                      <a:pt x="5294376" y="4059936"/>
                    </a:cubicBezTo>
                  </a:path>
                </a:pathLst>
              </a:custGeom>
              <a:noFill/>
              <a:ln w="603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4361864B-73E0-9834-F263-D942A8F65E7F}"/>
                </a:ext>
              </a:extLst>
            </p:cNvPr>
            <p:cNvSpPr txBox="1"/>
            <p:nvPr/>
          </p:nvSpPr>
          <p:spPr>
            <a:xfrm>
              <a:off x="440212" y="4533185"/>
              <a:ext cx="4358886" cy="120032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IT" sz="2400" dirty="0">
                  <a:latin typeface="Source Sans Pro"/>
                  <a:ea typeface="Source Sans Pro"/>
                  <a:cs typeface="Times New Roman"/>
                </a:rPr>
                <a:t>Classify symptoms/medical data</a:t>
              </a:r>
              <a:endParaRPr lang="it-IT" sz="2400" dirty="0">
                <a:latin typeface="Source Sans Pro"/>
                <a:ea typeface="Source Sans Pro"/>
                <a:cs typeface="Times New Roman"/>
              </a:endParaRPr>
            </a:p>
            <a:p>
              <a:r>
                <a:rPr lang="en-IT" sz="2400" dirty="0">
                  <a:solidFill>
                    <a:srgbClr val="011AFF"/>
                  </a:solidFill>
                  <a:latin typeface="Source Sans Pro"/>
                  <a:ea typeface="Source Sans Pro"/>
                  <a:cs typeface="Times New Roman"/>
                </a:rPr>
                <a:t>+1</a:t>
              </a:r>
              <a:r>
                <a:rPr lang="en-IT" sz="2400" dirty="0">
                  <a:latin typeface="Source Sans Pro"/>
                  <a:ea typeface="Source Sans Pro"/>
                  <a:cs typeface="Times New Roman"/>
                </a:rPr>
                <a:t> safe: healthy</a:t>
              </a:r>
            </a:p>
            <a:p>
              <a:r>
                <a:rPr lang="en-IT" sz="2400" dirty="0">
                  <a:solidFill>
                    <a:srgbClr val="FF0000"/>
                  </a:solidFill>
                  <a:latin typeface="Source Sans Pro"/>
                  <a:ea typeface="Source Sans Pro"/>
                  <a:cs typeface="Times New Roman"/>
                </a:rPr>
                <a:t>-1 </a:t>
              </a:r>
              <a:r>
                <a:rPr lang="en-IT" sz="2400" dirty="0">
                  <a:latin typeface="Source Sans Pro"/>
                  <a:ea typeface="Source Sans Pro"/>
                  <a:cs typeface="Times New Roman"/>
                </a:rPr>
                <a:t>unsafe: not healthy</a:t>
              </a:r>
            </a:p>
          </p:txBody>
        </p:sp>
      </p:grpSp>
      <p:pic>
        <p:nvPicPr>
          <p:cNvPr id="13" name="Graphic 13" descr="Warning with solid fill">
            <a:extLst>
              <a:ext uri="{FF2B5EF4-FFF2-40B4-BE49-F238E27FC236}">
                <a16:creationId xmlns:a16="http://schemas.microsoft.com/office/drawing/2014/main" id="{B2C84E24-68D2-CBD7-8283-E70DC088D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6793" y="1449665"/>
            <a:ext cx="709616" cy="709616"/>
          </a:xfrm>
          <a:prstGeom prst="rect">
            <a:avLst/>
          </a:prstGeom>
        </p:spPr>
      </p:pic>
      <p:grpSp>
        <p:nvGrpSpPr>
          <p:cNvPr id="19" name="Group 19">
            <a:extLst>
              <a:ext uri="{FF2B5EF4-FFF2-40B4-BE49-F238E27FC236}">
                <a16:creationId xmlns:a16="http://schemas.microsoft.com/office/drawing/2014/main" id="{E461A50A-D64C-5FD2-800C-B518D8AE5562}"/>
              </a:ext>
            </a:extLst>
          </p:cNvPr>
          <p:cNvGrpSpPr/>
          <p:nvPr/>
        </p:nvGrpSpPr>
        <p:grpSpPr>
          <a:xfrm>
            <a:off x="6815785" y="1911650"/>
            <a:ext cx="5101076" cy="3821373"/>
            <a:chOff x="4661021" y="1912141"/>
            <a:chExt cx="5101076" cy="3821373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1977419A-3ECD-B117-6792-26DC6F8113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70" b="18101"/>
            <a:stretch/>
          </p:blipFill>
          <p:spPr bwMode="auto">
            <a:xfrm>
              <a:off x="6256009" y="1912141"/>
              <a:ext cx="1655063" cy="1026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B8DDFBE7-9133-B623-B986-85480AE29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407" r="4943"/>
            <a:stretch/>
          </p:blipFill>
          <p:spPr>
            <a:xfrm>
              <a:off x="4749710" y="3223483"/>
              <a:ext cx="1655064" cy="920750"/>
            </a:xfrm>
            <a:prstGeom prst="rect">
              <a:avLst/>
            </a:prstGeom>
          </p:spPr>
        </p:pic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021C3EF-1167-F4AD-EEF9-46F98C2B8B9E}"/>
                </a:ext>
              </a:extLst>
            </p:cNvPr>
            <p:cNvSpPr/>
            <p:nvPr/>
          </p:nvSpPr>
          <p:spPr>
            <a:xfrm flipH="1" flipV="1">
              <a:off x="4770108" y="1939277"/>
              <a:ext cx="3061715" cy="2204956"/>
            </a:xfrm>
            <a:custGeom>
              <a:avLst/>
              <a:gdLst>
                <a:gd name="connsiteX0" fmla="*/ 0 w 5294376"/>
                <a:gd name="connsiteY0" fmla="*/ 0 h 4075442"/>
                <a:gd name="connsiteX1" fmla="*/ 1225296 w 5294376"/>
                <a:gd name="connsiteY1" fmla="*/ 1380744 h 4075442"/>
                <a:gd name="connsiteX2" fmla="*/ 2331720 w 5294376"/>
                <a:gd name="connsiteY2" fmla="*/ 1618488 h 4075442"/>
                <a:gd name="connsiteX3" fmla="*/ 3922776 w 5294376"/>
                <a:gd name="connsiteY3" fmla="*/ 3712464 h 4075442"/>
                <a:gd name="connsiteX4" fmla="*/ 5294376 w 5294376"/>
                <a:gd name="connsiteY4" fmla="*/ 4059936 h 407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4376" h="4075442">
                  <a:moveTo>
                    <a:pt x="0" y="0"/>
                  </a:moveTo>
                  <a:cubicBezTo>
                    <a:pt x="418338" y="555498"/>
                    <a:pt x="836676" y="1110996"/>
                    <a:pt x="1225296" y="1380744"/>
                  </a:cubicBezTo>
                  <a:cubicBezTo>
                    <a:pt x="1613916" y="1650492"/>
                    <a:pt x="1882140" y="1229868"/>
                    <a:pt x="2331720" y="1618488"/>
                  </a:cubicBezTo>
                  <a:cubicBezTo>
                    <a:pt x="2781300" y="2007108"/>
                    <a:pt x="3429000" y="3305556"/>
                    <a:pt x="3922776" y="3712464"/>
                  </a:cubicBezTo>
                  <a:cubicBezTo>
                    <a:pt x="4416552" y="4119372"/>
                    <a:pt x="4855464" y="4089654"/>
                    <a:pt x="5294376" y="4059936"/>
                  </a:cubicBezTo>
                </a:path>
              </a:pathLst>
            </a:custGeom>
            <a:noFill/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9FF5E849-8D08-5E37-6B51-A250FD923925}"/>
                </a:ext>
              </a:extLst>
            </p:cNvPr>
            <p:cNvSpPr txBox="1"/>
            <p:nvPr/>
          </p:nvSpPr>
          <p:spPr>
            <a:xfrm>
              <a:off x="4661021" y="4533185"/>
              <a:ext cx="5101076" cy="120032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IT" sz="2400" dirty="0">
                  <a:latin typeface="Source Sans Pro"/>
                  <a:ea typeface="Source Sans Pro"/>
                  <a:cs typeface="Times New Roman"/>
                </a:rPr>
                <a:t>Classify safe/unsafe driving conditions</a:t>
              </a:r>
              <a:endParaRPr lang="it-IT" sz="2400" dirty="0">
                <a:latin typeface="Source Sans Pro"/>
                <a:ea typeface="Source Sans Pro"/>
                <a:cs typeface="Times New Roman"/>
              </a:endParaRPr>
            </a:p>
            <a:p>
              <a:r>
                <a:rPr lang="en-IT" sz="2400" dirty="0">
                  <a:solidFill>
                    <a:srgbClr val="011AFF"/>
                  </a:solidFill>
                  <a:latin typeface="Source Sans Pro"/>
                  <a:ea typeface="Source Sans Pro"/>
                  <a:cs typeface="Times New Roman"/>
                </a:rPr>
                <a:t>+1</a:t>
              </a:r>
              <a:r>
                <a:rPr lang="en-IT" sz="2400" dirty="0">
                  <a:latin typeface="Source Sans Pro"/>
                  <a:ea typeface="Source Sans Pro"/>
                  <a:cs typeface="Times New Roman"/>
                </a:rPr>
                <a:t> safe: clear crossing</a:t>
              </a:r>
            </a:p>
            <a:p>
              <a:r>
                <a:rPr lang="en-IT" sz="2400" dirty="0">
                  <a:solidFill>
                    <a:srgbClr val="FF0000"/>
                  </a:solidFill>
                  <a:latin typeface="Source Sans Pro"/>
                  <a:ea typeface="Source Sans Pro"/>
                  <a:cs typeface="Times New Roman"/>
                </a:rPr>
                <a:t>-1</a:t>
              </a:r>
              <a:r>
                <a:rPr lang="en-IT" sz="2400" dirty="0">
                  <a:latin typeface="Source Sans Pro"/>
                  <a:ea typeface="Source Sans Pro"/>
                  <a:cs typeface="Times New Roman"/>
                </a:rPr>
                <a:t> unsafe: risk of accident</a:t>
              </a:r>
            </a:p>
          </p:txBody>
        </p:sp>
      </p:grpSp>
      <p:pic>
        <p:nvPicPr>
          <p:cNvPr id="21" name="Picture 16" descr="A yellow sign with black text&#10;&#10;Description automatically generated">
            <a:extLst>
              <a:ext uri="{FF2B5EF4-FFF2-40B4-BE49-F238E27FC236}">
                <a16:creationId xmlns:a16="http://schemas.microsoft.com/office/drawing/2014/main" id="{89453AC4-AF1E-8322-5856-6A27AE8107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45" y="2798410"/>
            <a:ext cx="1524000" cy="1524000"/>
          </a:xfrm>
          <a:prstGeom prst="rect">
            <a:avLst/>
          </a:prstGeom>
        </p:spPr>
      </p:pic>
      <p:pic>
        <p:nvPicPr>
          <p:cNvPr id="23" name="Picture 17" descr="A yellow sign with black text&#10;&#10;Description automatically generated">
            <a:extLst>
              <a:ext uri="{FF2B5EF4-FFF2-40B4-BE49-F238E27FC236}">
                <a16:creationId xmlns:a16="http://schemas.microsoft.com/office/drawing/2014/main" id="{FE5AB88B-BA5E-2918-3ED0-F76D53A88F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07" y="2798410"/>
            <a:ext cx="1524000" cy="1524000"/>
          </a:xfrm>
          <a:prstGeom prst="rect">
            <a:avLst/>
          </a:prstGeom>
        </p:spPr>
      </p:pic>
      <p:pic>
        <p:nvPicPr>
          <p:cNvPr id="25" name="Graphic 12" descr="Warning with solid fill">
            <a:extLst>
              <a:ext uri="{FF2B5EF4-FFF2-40B4-BE49-F238E27FC236}">
                <a16:creationId xmlns:a16="http://schemas.microsoft.com/office/drawing/2014/main" id="{A83690FE-85D2-F14A-695C-371CCCF82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1028" y="1531453"/>
            <a:ext cx="709616" cy="7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  <a:cs typeface="Times New Roman"/>
              </a:rPr>
              <a:t>How to design a "safe"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  <a:cs typeface="Times New Roman"/>
              </a:rPr>
              <a:t>classifier</a:t>
            </a:r>
            <a:endParaRPr lang="it-IT" dirty="0" err="1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1D6526-465B-550D-3431-A79C7ED5BFC7}"/>
              </a:ext>
            </a:extLst>
          </p:cNvPr>
          <p:cNvSpPr>
            <a:spLocks noGrp="1"/>
          </p:cNvSpPr>
          <p:nvPr/>
        </p:nvSpPr>
        <p:spPr>
          <a:xfrm>
            <a:off x="246850" y="1274771"/>
            <a:ext cx="11626863" cy="496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 dirty="0">
                <a:latin typeface="Source Sans Pro"/>
                <a:ea typeface="Source Sans Pro"/>
                <a:cs typeface="Times New Roman"/>
              </a:rPr>
              <a:t>We would like a ML classifier whose safety we can trust.</a:t>
            </a:r>
            <a:endParaRPr lang="it-IT" dirty="0">
              <a:latin typeface="Source Sans Pro"/>
              <a:ea typeface="Source Sans Pro"/>
              <a:cs typeface="Times New Roman"/>
            </a:endParaRPr>
          </a:p>
          <a:p>
            <a:r>
              <a:rPr lang="it-IT" dirty="0">
                <a:latin typeface="Source Sans Pro"/>
                <a:ea typeface="Source Sans Pro"/>
                <a:cs typeface="Times New Roman"/>
              </a:rPr>
              <a:t>In </a:t>
            </a:r>
            <a:r>
              <a:rPr lang="it-IT" err="1">
                <a:latin typeface="Source Sans Pro"/>
                <a:ea typeface="Source Sans Pro"/>
                <a:cs typeface="Times New Roman"/>
              </a:rPr>
              <a:t>other</a:t>
            </a:r>
            <a:r>
              <a:rPr lang="it-IT" dirty="0">
                <a:latin typeface="Source Sans Pro"/>
                <a:ea typeface="Source Sans Pro"/>
                <a:cs typeface="Times New Roman"/>
              </a:rPr>
              <a:t> words, </a:t>
            </a:r>
            <a:r>
              <a:rPr lang="it-IT" err="1">
                <a:latin typeface="Source Sans Pro"/>
                <a:ea typeface="Source Sans Pro"/>
                <a:cs typeface="Times New Roman"/>
              </a:rPr>
              <a:t>when</a:t>
            </a:r>
            <a:r>
              <a:rPr lang="it-IT" dirty="0">
                <a:latin typeface="Source Sans Pro"/>
                <a:ea typeface="Source Sans Pro"/>
                <a:cs typeface="Times New Roman"/>
              </a:rPr>
              <a:t> the ML </a:t>
            </a:r>
            <a:r>
              <a:rPr lang="it-IT" err="1">
                <a:latin typeface="Source Sans Pro"/>
                <a:ea typeface="Source Sans Pro"/>
                <a:cs typeface="Times New Roman"/>
              </a:rPr>
              <a:t>says</a:t>
            </a:r>
            <a:r>
              <a:rPr lang="it-IT" dirty="0">
                <a:latin typeface="Source Sans Pro"/>
                <a:ea typeface="Source Sans Pro"/>
                <a:cs typeface="Times New Roman"/>
              </a:rPr>
              <a:t> </a:t>
            </a:r>
            <a:r>
              <a:rPr lang="it-IT" err="1">
                <a:latin typeface="Source Sans Pro"/>
                <a:ea typeface="Source Sans Pro"/>
                <a:cs typeface="Times New Roman"/>
              </a:rPr>
              <a:t>that</a:t>
            </a:r>
            <a:r>
              <a:rPr lang="it-IT" dirty="0">
                <a:latin typeface="Source Sans Pro"/>
                <a:ea typeface="Source Sans Pro"/>
                <a:cs typeface="Times New Roman"/>
              </a:rPr>
              <a:t> the </a:t>
            </a:r>
            <a:r>
              <a:rPr lang="it-IT" err="1">
                <a:latin typeface="Source Sans Pro"/>
                <a:ea typeface="Source Sans Pro"/>
                <a:cs typeface="Times New Roman"/>
              </a:rPr>
              <a:t>current</a:t>
            </a:r>
            <a:r>
              <a:rPr lang="it-IT" dirty="0">
                <a:latin typeface="Source Sans Pro"/>
                <a:ea typeface="Source Sans Pro"/>
                <a:cs typeface="Times New Roman"/>
              </a:rPr>
              <a:t> </a:t>
            </a:r>
            <a:r>
              <a:rPr lang="it-IT" err="1">
                <a:latin typeface="Source Sans Pro"/>
                <a:ea typeface="Source Sans Pro"/>
                <a:cs typeface="Times New Roman"/>
              </a:rPr>
              <a:t>value</a:t>
            </a:r>
            <a:r>
              <a:rPr lang="it-IT" dirty="0">
                <a:latin typeface="Source Sans Pro"/>
                <a:ea typeface="Source Sans Pro"/>
                <a:cs typeface="Times New Roman"/>
              </a:rPr>
              <a:t> </a:t>
            </a:r>
            <a:r>
              <a:rPr lang="it-IT" i="1" dirty="0">
                <a:latin typeface="Source Sans Pro"/>
                <a:ea typeface="Source Sans Pro"/>
                <a:cs typeface="Times New Roman"/>
              </a:rPr>
              <a:t>x</a:t>
            </a:r>
            <a:r>
              <a:rPr lang="it-IT" dirty="0">
                <a:latin typeface="Source Sans Pro"/>
                <a:ea typeface="Source Sans Pro"/>
                <a:cs typeface="Times New Roman"/>
              </a:rPr>
              <a:t> </a:t>
            </a:r>
            <a:r>
              <a:rPr lang="it-IT" err="1">
                <a:latin typeface="Source Sans Pro"/>
                <a:ea typeface="Source Sans Pro"/>
                <a:cs typeface="Times New Roman"/>
              </a:rPr>
              <a:t>is</a:t>
            </a:r>
            <a:r>
              <a:rPr lang="it-IT" dirty="0">
                <a:latin typeface="Source Sans Pro"/>
                <a:ea typeface="Source Sans Pro"/>
                <a:cs typeface="Times New Roman"/>
              </a:rPr>
              <a:t> safe, </a:t>
            </a:r>
            <a:r>
              <a:rPr lang="it-IT" err="1">
                <a:latin typeface="Source Sans Pro"/>
                <a:ea typeface="Source Sans Pro"/>
                <a:cs typeface="Times New Roman"/>
              </a:rPr>
              <a:t>this</a:t>
            </a:r>
            <a:r>
              <a:rPr lang="it-IT" dirty="0">
                <a:latin typeface="Source Sans Pro"/>
                <a:ea typeface="Source Sans Pro"/>
                <a:cs typeface="Times New Roman"/>
              </a:rPr>
              <a:t> </a:t>
            </a:r>
            <a:r>
              <a:rPr lang="it-IT" err="1">
                <a:latin typeface="Source Sans Pro"/>
                <a:ea typeface="Source Sans Pro"/>
                <a:cs typeface="Times New Roman"/>
              </a:rPr>
              <a:t>should</a:t>
            </a:r>
            <a:r>
              <a:rPr lang="it-IT" dirty="0">
                <a:latin typeface="Source Sans Pro"/>
                <a:ea typeface="Source Sans Pro"/>
                <a:cs typeface="Times New Roman"/>
              </a:rPr>
              <a:t> come with some </a:t>
            </a:r>
            <a:r>
              <a:rPr lang="it-IT" err="1">
                <a:solidFill>
                  <a:srgbClr val="011AFF"/>
                </a:solidFill>
                <a:latin typeface="Source Sans Pro"/>
                <a:ea typeface="Source Sans Pro"/>
                <a:cs typeface="Times New Roman"/>
              </a:rPr>
              <a:t>probabilistic</a:t>
            </a:r>
            <a:r>
              <a:rPr lang="it-IT" dirty="0">
                <a:solidFill>
                  <a:srgbClr val="011AFF"/>
                </a:solidFill>
                <a:latin typeface="Source Sans Pro"/>
                <a:ea typeface="Source Sans Pro"/>
                <a:cs typeface="Times New Roman"/>
              </a:rPr>
              <a:t> confidence</a:t>
            </a:r>
            <a:r>
              <a:rPr lang="it-IT" dirty="0">
                <a:latin typeface="Source Sans Pro"/>
                <a:ea typeface="Source Sans Pro"/>
                <a:cs typeface="Times New Roman"/>
              </a:rPr>
              <a:t>.</a:t>
            </a:r>
            <a:endParaRPr lang="en-IT" dirty="0">
              <a:latin typeface="Source Sans Pro"/>
              <a:ea typeface="Source Sans Pro"/>
              <a:cs typeface="Times New Roman"/>
            </a:endParaRPr>
          </a:p>
          <a:p>
            <a:r>
              <a:rPr lang="en-IT" dirty="0">
                <a:latin typeface="Source Sans Pro"/>
                <a:ea typeface="Source Sans Pro"/>
                <a:cs typeface="Times New Roman"/>
              </a:rPr>
              <a:t>In general, classifiers designed through classical methods (e.g. SVM, kNN, LR, NN) </a:t>
            </a:r>
            <a:r>
              <a:rPr lang="en-IT" dirty="0">
                <a:solidFill>
                  <a:srgbClr val="FF0000"/>
                </a:solidFill>
                <a:latin typeface="Source Sans Pro"/>
                <a:ea typeface="Source Sans Pro"/>
                <a:cs typeface="Times New Roman"/>
              </a:rPr>
              <a:t>do not come with</a:t>
            </a:r>
            <a:r>
              <a:rPr lang="en-IT" dirty="0">
                <a:latin typeface="Source Sans Pro"/>
                <a:ea typeface="Source Sans Pro"/>
                <a:cs typeface="Times New Roman"/>
              </a:rPr>
              <a:t> these guarantees.</a:t>
            </a:r>
          </a:p>
          <a:p>
            <a:pPr marL="0" indent="0">
              <a:buNone/>
            </a:pPr>
            <a:endParaRPr lang="en-IT" dirty="0">
              <a:latin typeface="Source Sans Pro"/>
              <a:ea typeface="Source Sans Pro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T" dirty="0">
                <a:latin typeface="Source Sans Pro"/>
                <a:ea typeface="Source Sans Pro"/>
                <a:cs typeface="Times New Roman"/>
              </a:rPr>
              <a:t>Assume we have already designed a classifier </a:t>
            </a:r>
            <a:r>
              <a:rPr lang="en-GB" dirty="0">
                <a:latin typeface="Source Sans Pro"/>
                <a:ea typeface="Source Sans Pro"/>
                <a:cs typeface="Times New Roman"/>
              </a:rPr>
              <a:t>using some labelled data.</a:t>
            </a:r>
            <a:endParaRPr lang="en-IT">
              <a:latin typeface="Source Sans Pro"/>
              <a:ea typeface="Source Sans Pro"/>
              <a:cs typeface="Times New Roman"/>
            </a:endParaRPr>
          </a:p>
          <a:p>
            <a:pPr algn="ctr"/>
            <a:endParaRPr lang="en-IT" dirty="0">
              <a:latin typeface="Source Sans Pro"/>
              <a:ea typeface="Source Sans Pro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T" dirty="0">
                <a:latin typeface="Source Sans Pro"/>
                <a:ea typeface="Source Sans Pro"/>
                <a:cs typeface="Times New Roman"/>
              </a:rPr>
              <a:t>Can we </a:t>
            </a:r>
            <a:r>
              <a:rPr lang="en-IT" dirty="0">
                <a:solidFill>
                  <a:srgbClr val="011AFF"/>
                </a:solidFill>
                <a:latin typeface="Source Sans Pro"/>
                <a:ea typeface="Source Sans Pro"/>
                <a:cs typeface="Times New Roman"/>
              </a:rPr>
              <a:t>change/modify</a:t>
            </a:r>
            <a:r>
              <a:rPr lang="en-IT" dirty="0">
                <a:latin typeface="Source Sans Pro"/>
                <a:ea typeface="Source Sans Pro"/>
                <a:cs typeface="Times New Roman"/>
              </a:rPr>
              <a:t> it so that it provides safety guarantees?</a:t>
            </a:r>
          </a:p>
          <a:p>
            <a:pPr marL="0" indent="0" algn="ctr">
              <a:buNone/>
            </a:pPr>
            <a:endParaRPr lang="en-IT" dirty="0">
              <a:latin typeface="Source Sans Pro"/>
              <a:ea typeface="Source Sans Pro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T" b="1" dirty="0">
                <a:solidFill>
                  <a:srgbClr val="011AFF"/>
                </a:solidFill>
                <a:latin typeface="Source Sans Pro"/>
                <a:ea typeface="Source Sans Pro"/>
                <a:cs typeface="Times New Roman"/>
              </a:rPr>
              <a:t>YES</a:t>
            </a:r>
            <a:r>
              <a:rPr lang="en-IT" dirty="0">
                <a:latin typeface="Source Sans Pro"/>
                <a:ea typeface="Source Sans Pro"/>
                <a:cs typeface="Times New Roman"/>
              </a:rPr>
              <a:t>, through proper </a:t>
            </a:r>
            <a:r>
              <a:rPr lang="en-IT" b="1" dirty="0">
                <a:solidFill>
                  <a:srgbClr val="011AFF"/>
                </a:solidFill>
                <a:latin typeface="Source Sans Pro"/>
                <a:ea typeface="Source Sans Pro"/>
                <a:cs typeface="Times New Roman"/>
              </a:rPr>
              <a:t>calibration</a:t>
            </a:r>
            <a:r>
              <a:rPr lang="en-IT" b="1" dirty="0">
                <a:latin typeface="Source Sans Pro"/>
                <a:ea typeface="Source Sans Pro"/>
                <a:cs typeface="Times New Roman"/>
              </a:rPr>
              <a:t>.</a:t>
            </a:r>
          </a:p>
        </p:txBody>
      </p:sp>
      <p:pic>
        <p:nvPicPr>
          <p:cNvPr id="7" name="Picture 5" descr="A yellow sign with black text&#10;&#10;Description automatically generated">
            <a:extLst>
              <a:ext uri="{FF2B5EF4-FFF2-40B4-BE49-F238E27FC236}">
                <a16:creationId xmlns:a16="http://schemas.microsoft.com/office/drawing/2014/main" id="{B96540BB-A1BF-F995-23ED-33EBD6491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79" y="14633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4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Probabilistic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Safety</a:t>
            </a:r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Region</a:t>
            </a:r>
            <a:endParaRPr lang="it-IT" dirty="0" err="1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5C056D-FD9A-4EB6-CB3B-A2E5363F3543}"/>
              </a:ext>
            </a:extLst>
          </p:cNvPr>
          <p:cNvSpPr>
            <a:spLocks noGrp="1"/>
          </p:cNvSpPr>
          <p:nvPr/>
        </p:nvSpPr>
        <p:spPr>
          <a:xfrm>
            <a:off x="243723" y="1184805"/>
            <a:ext cx="11751347" cy="51500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 dirty="0">
                <a:latin typeface="Source Sans Pro"/>
                <a:ea typeface="Source Sans Pro"/>
                <a:cs typeface="Times New Roman"/>
              </a:rPr>
              <a:t>We define a </a:t>
            </a:r>
            <a:r>
              <a:rPr lang="en-IT" b="1" dirty="0">
                <a:solidFill>
                  <a:srgbClr val="011AFF"/>
                </a:solidFill>
                <a:latin typeface="Source Sans Pro"/>
                <a:ea typeface="Source Sans Pro"/>
                <a:cs typeface="Times New Roman"/>
              </a:rPr>
              <a:t>Probabilistic Safety Region (PSR) </a:t>
            </a:r>
            <a:endParaRPr lang="it-IT" b="1" dirty="0">
              <a:solidFill>
                <a:srgbClr val="011AFF"/>
              </a:solidFill>
              <a:latin typeface="Source Sans Pro"/>
              <a:ea typeface="Source Sans Pro"/>
              <a:cs typeface="Times New Roman"/>
            </a:endParaRPr>
          </a:p>
          <a:p>
            <a:endParaRPr lang="en-IT" dirty="0">
              <a:latin typeface="Source Sans Pro"/>
              <a:ea typeface="Source Sans Pro"/>
              <a:cs typeface="Times New Roman" panose="02020603050405020304" pitchFamily="18" charset="0"/>
            </a:endParaRPr>
          </a:p>
          <a:p>
            <a:endParaRPr lang="en-IT" dirty="0">
              <a:latin typeface="Source Sans Pro"/>
              <a:ea typeface="Source Sans Pro"/>
              <a:cs typeface="Times New Roman" panose="02020603050405020304" pitchFamily="18" charset="0"/>
            </a:endParaRPr>
          </a:p>
          <a:p>
            <a:endParaRPr lang="en-IT" dirty="0">
              <a:latin typeface="Source Sans Pro"/>
              <a:ea typeface="Source Sans Pro"/>
              <a:cs typeface="Times New Roman" panose="02020603050405020304" pitchFamily="18" charset="0"/>
            </a:endParaRPr>
          </a:p>
          <a:p>
            <a:r>
              <a:rPr lang="en-IT" dirty="0">
                <a:latin typeface="Source Sans Pro"/>
                <a:ea typeface="Source Sans Pro"/>
                <a:cs typeface="Times New Roman"/>
              </a:rPr>
              <a:t>To design such region, we use an additional set of labelled data, the so-called </a:t>
            </a:r>
            <a:r>
              <a:rPr lang="en-IT" b="1" dirty="0">
                <a:solidFill>
                  <a:srgbClr val="011AFF"/>
                </a:solidFill>
                <a:latin typeface="Source Sans Pro"/>
                <a:ea typeface="Source Sans Pro"/>
                <a:cs typeface="Times New Roman"/>
              </a:rPr>
              <a:t>calibration set</a:t>
            </a:r>
          </a:p>
          <a:p>
            <a:endParaRPr lang="en-IT" dirty="0">
              <a:latin typeface="Source Sans Pro"/>
              <a:ea typeface="Source Sans Pro"/>
              <a:cs typeface="Times New Roman" panose="02020603050405020304" pitchFamily="18" charset="0"/>
            </a:endParaRPr>
          </a:p>
          <a:p>
            <a:endParaRPr lang="en-IT" dirty="0">
              <a:latin typeface="Source Sans Pro"/>
              <a:ea typeface="Source Sans Pro"/>
              <a:cs typeface="Times New Roman" panose="02020603050405020304" pitchFamily="18" charset="0"/>
            </a:endParaRPr>
          </a:p>
          <a:p>
            <a:r>
              <a:rPr lang="en-IT" b="1" dirty="0">
                <a:latin typeface="Source Sans Pro"/>
                <a:ea typeface="Source Sans Pro"/>
                <a:cs typeface="Times New Roman"/>
              </a:rPr>
              <a:t>TOOL</a:t>
            </a:r>
            <a:r>
              <a:rPr lang="en-IT" dirty="0">
                <a:latin typeface="Source Sans Pro"/>
                <a:ea typeface="Source Sans Pro"/>
                <a:cs typeface="Times New Roman"/>
              </a:rPr>
              <a:t>: We define a (very general) class of classifiers named </a:t>
            </a:r>
            <a:r>
              <a:rPr lang="en-IT" b="1" dirty="0">
                <a:solidFill>
                  <a:srgbClr val="011AFF"/>
                </a:solidFill>
                <a:latin typeface="Source Sans Pro"/>
                <a:ea typeface="Source Sans Pro"/>
                <a:cs typeface="Times New Roman"/>
              </a:rPr>
              <a:t>scalable classifiers</a:t>
            </a:r>
            <a:r>
              <a:rPr lang="en-IT" dirty="0">
                <a:latin typeface="Source Sans Pro"/>
                <a:ea typeface="Source Sans Pro"/>
                <a:cs typeface="Times New Roman"/>
              </a:rPr>
              <a:t>.</a:t>
            </a:r>
          </a:p>
        </p:txBody>
      </p:sp>
      <p:pic>
        <p:nvPicPr>
          <p:cNvPr id="5" name="Immagine 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7575F260-C133-B244-B214-6D9E02259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875" y="2206875"/>
            <a:ext cx="4495800" cy="6572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0C83C9B-F9BC-EDEB-09BA-9788EEEFA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750" y="4377750"/>
            <a:ext cx="2733675" cy="390525"/>
          </a:xfrm>
          <a:prstGeom prst="rect">
            <a:avLst/>
          </a:prstGeom>
        </p:spPr>
      </p:pic>
      <p:pic>
        <p:nvPicPr>
          <p:cNvPr id="9" name="Immagine 8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F30A01B-EC67-E31D-EEF1-C51958168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738" y="1282500"/>
            <a:ext cx="306525" cy="3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Scalable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Classifiers</a:t>
            </a:r>
            <a:endParaRPr lang="it-IT" dirty="0" err="1">
              <a:solidFill>
                <a:schemeClr val="bg1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F7192C2-0AA4-50BD-8EA1-019662E1A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93" y="1247163"/>
            <a:ext cx="4774890" cy="948020"/>
          </a:xfrm>
          <a:prstGeom prst="rect">
            <a:avLst/>
          </a:prstGeom>
        </p:spPr>
      </p:pic>
      <p:grpSp>
        <p:nvGrpSpPr>
          <p:cNvPr id="5" name="Group 34">
            <a:extLst>
              <a:ext uri="{FF2B5EF4-FFF2-40B4-BE49-F238E27FC236}">
                <a16:creationId xmlns:a16="http://schemas.microsoft.com/office/drawing/2014/main" id="{9507266C-E99C-9057-BD81-D5C4C833CAC9}"/>
              </a:ext>
            </a:extLst>
          </p:cNvPr>
          <p:cNvGrpSpPr/>
          <p:nvPr/>
        </p:nvGrpSpPr>
        <p:grpSpPr>
          <a:xfrm>
            <a:off x="652123" y="2419459"/>
            <a:ext cx="4633693" cy="1728134"/>
            <a:chOff x="652123" y="2419459"/>
            <a:chExt cx="4633693" cy="1728134"/>
          </a:xfrm>
        </p:grpSpPr>
        <p:pic>
          <p:nvPicPr>
            <p:cNvPr id="87" name="Picture 10">
              <a:extLst>
                <a:ext uri="{FF2B5EF4-FFF2-40B4-BE49-F238E27FC236}">
                  <a16:creationId xmlns:a16="http://schemas.microsoft.com/office/drawing/2014/main" id="{D0F1CAFF-E917-C34C-A069-28DDD3A35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6197" y="2469011"/>
              <a:ext cx="1697456" cy="253467"/>
            </a:xfrm>
            <a:prstGeom prst="rect">
              <a:avLst/>
            </a:prstGeom>
          </p:spPr>
        </p:pic>
        <p:pic>
          <p:nvPicPr>
            <p:cNvPr id="88" name="Picture 11">
              <a:extLst>
                <a:ext uri="{FF2B5EF4-FFF2-40B4-BE49-F238E27FC236}">
                  <a16:creationId xmlns:a16="http://schemas.microsoft.com/office/drawing/2014/main" id="{DE60B978-CF77-DE83-3558-05099FC5B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767" y="2772029"/>
              <a:ext cx="4447181" cy="198633"/>
            </a:xfrm>
            <a:prstGeom prst="rect">
              <a:avLst/>
            </a:prstGeom>
          </p:spPr>
        </p:pic>
        <p:pic>
          <p:nvPicPr>
            <p:cNvPr id="89" name="Picture 12">
              <a:extLst>
                <a:ext uri="{FF2B5EF4-FFF2-40B4-BE49-F238E27FC236}">
                  <a16:creationId xmlns:a16="http://schemas.microsoft.com/office/drawing/2014/main" id="{46876453-837B-3C0A-C94A-529D5056A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2742" y="3121127"/>
              <a:ext cx="3724367" cy="198633"/>
            </a:xfrm>
            <a:prstGeom prst="rect">
              <a:avLst/>
            </a:prstGeom>
          </p:spPr>
        </p:pic>
        <p:pic>
          <p:nvPicPr>
            <p:cNvPr id="90" name="Picture 14">
              <a:extLst>
                <a:ext uri="{FF2B5EF4-FFF2-40B4-BE49-F238E27FC236}">
                  <a16:creationId xmlns:a16="http://schemas.microsoft.com/office/drawing/2014/main" id="{521447E1-C316-E968-DA9E-570F43606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0724" y="3651210"/>
              <a:ext cx="4034224" cy="309444"/>
            </a:xfrm>
            <a:prstGeom prst="rect">
              <a:avLst/>
            </a:prstGeom>
          </p:spPr>
        </p:pic>
        <p:pic>
          <p:nvPicPr>
            <p:cNvPr id="91" name="Picture 15">
              <a:extLst>
                <a:ext uri="{FF2B5EF4-FFF2-40B4-BE49-F238E27FC236}">
                  <a16:creationId xmlns:a16="http://schemas.microsoft.com/office/drawing/2014/main" id="{2C5F2E3D-C15B-6EFF-0F66-9B14FEA50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0795" y="3166222"/>
              <a:ext cx="115746" cy="140549"/>
            </a:xfrm>
            <a:prstGeom prst="rect">
              <a:avLst/>
            </a:prstGeom>
          </p:spPr>
        </p:pic>
        <p:pic>
          <p:nvPicPr>
            <p:cNvPr id="92" name="Picture 17">
              <a:extLst>
                <a:ext uri="{FF2B5EF4-FFF2-40B4-BE49-F238E27FC236}">
                  <a16:creationId xmlns:a16="http://schemas.microsoft.com/office/drawing/2014/main" id="{D48245CD-A230-8BE3-2D46-79DB5AA1D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2067" y="3735658"/>
              <a:ext cx="115746" cy="140549"/>
            </a:xfrm>
            <a:prstGeom prst="rect">
              <a:avLst/>
            </a:prstGeom>
          </p:spPr>
        </p:pic>
        <p:pic>
          <p:nvPicPr>
            <p:cNvPr id="93" name="Picture 18">
              <a:extLst>
                <a:ext uri="{FF2B5EF4-FFF2-40B4-BE49-F238E27FC236}">
                  <a16:creationId xmlns:a16="http://schemas.microsoft.com/office/drawing/2014/main" id="{3B037552-59A4-0869-6191-17AD2B2A4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5727" y="3403588"/>
              <a:ext cx="350814" cy="162878"/>
            </a:xfrm>
            <a:prstGeom prst="rect">
              <a:avLst/>
            </a:prstGeom>
          </p:spPr>
        </p:pic>
        <p:sp>
          <p:nvSpPr>
            <p:cNvPr id="94" name="Rectangle 19">
              <a:extLst>
                <a:ext uri="{FF2B5EF4-FFF2-40B4-BE49-F238E27FC236}">
                  <a16:creationId xmlns:a16="http://schemas.microsoft.com/office/drawing/2014/main" id="{D57A9D7F-DB53-A295-285F-1A5DEC949C5C}"/>
                </a:ext>
              </a:extLst>
            </p:cNvPr>
            <p:cNvSpPr/>
            <p:nvPr/>
          </p:nvSpPr>
          <p:spPr>
            <a:xfrm>
              <a:off x="652123" y="2419459"/>
              <a:ext cx="4633693" cy="17281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I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7" name="Oval 109">
            <a:extLst>
              <a:ext uri="{FF2B5EF4-FFF2-40B4-BE49-F238E27FC236}">
                <a16:creationId xmlns:a16="http://schemas.microsoft.com/office/drawing/2014/main" id="{6D9AC58C-574A-69C2-52F2-73D3A9ABB1E7}"/>
              </a:ext>
            </a:extLst>
          </p:cNvPr>
          <p:cNvSpPr/>
          <p:nvPr/>
        </p:nvSpPr>
        <p:spPr>
          <a:xfrm>
            <a:off x="6860968" y="3501402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 dirty="0"/>
          </a:p>
        </p:txBody>
      </p:sp>
      <p:sp>
        <p:nvSpPr>
          <p:cNvPr id="9" name="Oval 110">
            <a:extLst>
              <a:ext uri="{FF2B5EF4-FFF2-40B4-BE49-F238E27FC236}">
                <a16:creationId xmlns:a16="http://schemas.microsoft.com/office/drawing/2014/main" id="{E0E73FC4-F43F-CCBC-327C-CABF2E1B35FE}"/>
              </a:ext>
            </a:extLst>
          </p:cNvPr>
          <p:cNvSpPr/>
          <p:nvPr/>
        </p:nvSpPr>
        <p:spPr>
          <a:xfrm>
            <a:off x="8033692" y="3249538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0" name="Oval 111">
            <a:extLst>
              <a:ext uri="{FF2B5EF4-FFF2-40B4-BE49-F238E27FC236}">
                <a16:creationId xmlns:a16="http://schemas.microsoft.com/office/drawing/2014/main" id="{B4F1A210-E914-296A-B1DD-703C409A4A2C}"/>
              </a:ext>
            </a:extLst>
          </p:cNvPr>
          <p:cNvSpPr/>
          <p:nvPr/>
        </p:nvSpPr>
        <p:spPr>
          <a:xfrm>
            <a:off x="6332471" y="4205300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1" name="Oval 112">
            <a:extLst>
              <a:ext uri="{FF2B5EF4-FFF2-40B4-BE49-F238E27FC236}">
                <a16:creationId xmlns:a16="http://schemas.microsoft.com/office/drawing/2014/main" id="{3B6218BF-8783-E4F6-8B41-46A809AA66AE}"/>
              </a:ext>
            </a:extLst>
          </p:cNvPr>
          <p:cNvSpPr/>
          <p:nvPr/>
        </p:nvSpPr>
        <p:spPr>
          <a:xfrm rot="19367325">
            <a:off x="8586249" y="4127030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2" name="Oval 113">
            <a:extLst>
              <a:ext uri="{FF2B5EF4-FFF2-40B4-BE49-F238E27FC236}">
                <a16:creationId xmlns:a16="http://schemas.microsoft.com/office/drawing/2014/main" id="{99797845-519F-2F98-43CB-8438AB1B7BC6}"/>
              </a:ext>
            </a:extLst>
          </p:cNvPr>
          <p:cNvSpPr/>
          <p:nvPr/>
        </p:nvSpPr>
        <p:spPr>
          <a:xfrm>
            <a:off x="6733043" y="5468352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3" name="Oval 114">
            <a:extLst>
              <a:ext uri="{FF2B5EF4-FFF2-40B4-BE49-F238E27FC236}">
                <a16:creationId xmlns:a16="http://schemas.microsoft.com/office/drawing/2014/main" id="{94F9E22D-6890-A069-1D3C-EF4489663080}"/>
              </a:ext>
            </a:extLst>
          </p:cNvPr>
          <p:cNvSpPr/>
          <p:nvPr/>
        </p:nvSpPr>
        <p:spPr>
          <a:xfrm>
            <a:off x="7770081" y="5468352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4" name="Oval 115">
            <a:extLst>
              <a:ext uri="{FF2B5EF4-FFF2-40B4-BE49-F238E27FC236}">
                <a16:creationId xmlns:a16="http://schemas.microsoft.com/office/drawing/2014/main" id="{5E73F99E-F87B-B063-3C8A-554FEB55C454}"/>
              </a:ext>
            </a:extLst>
          </p:cNvPr>
          <p:cNvSpPr/>
          <p:nvPr/>
        </p:nvSpPr>
        <p:spPr>
          <a:xfrm>
            <a:off x="8229884" y="4564274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5" name="Oval 116">
            <a:extLst>
              <a:ext uri="{FF2B5EF4-FFF2-40B4-BE49-F238E27FC236}">
                <a16:creationId xmlns:a16="http://schemas.microsoft.com/office/drawing/2014/main" id="{45BA4F3D-A86C-77E2-2361-51F308F19C66}"/>
              </a:ext>
            </a:extLst>
          </p:cNvPr>
          <p:cNvSpPr/>
          <p:nvPr/>
        </p:nvSpPr>
        <p:spPr>
          <a:xfrm>
            <a:off x="7898002" y="3887100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6" name="Oval 117">
            <a:extLst>
              <a:ext uri="{FF2B5EF4-FFF2-40B4-BE49-F238E27FC236}">
                <a16:creationId xmlns:a16="http://schemas.microsoft.com/office/drawing/2014/main" id="{A28EE411-9EDA-4B20-6EE2-4ECB3394EDF5}"/>
              </a:ext>
            </a:extLst>
          </p:cNvPr>
          <p:cNvSpPr/>
          <p:nvPr/>
        </p:nvSpPr>
        <p:spPr>
          <a:xfrm>
            <a:off x="7192941" y="4758371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7" name="Oval 118">
            <a:extLst>
              <a:ext uri="{FF2B5EF4-FFF2-40B4-BE49-F238E27FC236}">
                <a16:creationId xmlns:a16="http://schemas.microsoft.com/office/drawing/2014/main" id="{391A14FE-F20C-4CEF-4989-36E2E185B9D0}"/>
              </a:ext>
            </a:extLst>
          </p:cNvPr>
          <p:cNvSpPr/>
          <p:nvPr/>
        </p:nvSpPr>
        <p:spPr>
          <a:xfrm>
            <a:off x="8514280" y="5299295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8" name="Oval 119">
            <a:extLst>
              <a:ext uri="{FF2B5EF4-FFF2-40B4-BE49-F238E27FC236}">
                <a16:creationId xmlns:a16="http://schemas.microsoft.com/office/drawing/2014/main" id="{F3822332-6D22-AA5D-312D-1164629273C0}"/>
              </a:ext>
            </a:extLst>
          </p:cNvPr>
          <p:cNvSpPr/>
          <p:nvPr/>
        </p:nvSpPr>
        <p:spPr>
          <a:xfrm>
            <a:off x="7387006" y="4130817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9" name="Oval 120">
            <a:extLst>
              <a:ext uri="{FF2B5EF4-FFF2-40B4-BE49-F238E27FC236}">
                <a16:creationId xmlns:a16="http://schemas.microsoft.com/office/drawing/2014/main" id="{E3538915-18CE-BD68-F094-86C4D82712F0}"/>
              </a:ext>
            </a:extLst>
          </p:cNvPr>
          <p:cNvSpPr/>
          <p:nvPr/>
        </p:nvSpPr>
        <p:spPr>
          <a:xfrm>
            <a:off x="9161463" y="5320220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grpSp>
        <p:nvGrpSpPr>
          <p:cNvPr id="20" name="Group 121">
            <a:extLst>
              <a:ext uri="{FF2B5EF4-FFF2-40B4-BE49-F238E27FC236}">
                <a16:creationId xmlns:a16="http://schemas.microsoft.com/office/drawing/2014/main" id="{8219C596-4603-24F6-A265-2FB87F467F39}"/>
              </a:ext>
            </a:extLst>
          </p:cNvPr>
          <p:cNvGrpSpPr/>
          <p:nvPr/>
        </p:nvGrpSpPr>
        <p:grpSpPr>
          <a:xfrm>
            <a:off x="6482298" y="3399365"/>
            <a:ext cx="143940" cy="141700"/>
            <a:chOff x="6482298" y="3399365"/>
            <a:chExt cx="73206" cy="72067"/>
          </a:xfrm>
        </p:grpSpPr>
        <p:cxnSp>
          <p:nvCxnSpPr>
            <p:cNvPr id="85" name="Straight Connector 122">
              <a:extLst>
                <a:ext uri="{FF2B5EF4-FFF2-40B4-BE49-F238E27FC236}">
                  <a16:creationId xmlns:a16="http://schemas.microsoft.com/office/drawing/2014/main" id="{1B91A3E6-21D3-B42F-5C0E-C070B9327053}"/>
                </a:ext>
              </a:extLst>
            </p:cNvPr>
            <p:cNvCxnSpPr>
              <a:cxnSpLocks/>
            </p:cNvCxnSpPr>
            <p:nvPr/>
          </p:nvCxnSpPr>
          <p:spPr>
            <a:xfrm>
              <a:off x="6482298" y="3399365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23">
              <a:extLst>
                <a:ext uri="{FF2B5EF4-FFF2-40B4-BE49-F238E27FC236}">
                  <a16:creationId xmlns:a16="http://schemas.microsoft.com/office/drawing/2014/main" id="{AF21973F-56C2-4EC0-177E-D884477093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2298" y="3399365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24">
            <a:extLst>
              <a:ext uri="{FF2B5EF4-FFF2-40B4-BE49-F238E27FC236}">
                <a16:creationId xmlns:a16="http://schemas.microsoft.com/office/drawing/2014/main" id="{81DCC6A8-62D2-5EA5-E294-B13F9C88C71C}"/>
              </a:ext>
            </a:extLst>
          </p:cNvPr>
          <p:cNvGrpSpPr/>
          <p:nvPr/>
        </p:nvGrpSpPr>
        <p:grpSpPr>
          <a:xfrm>
            <a:off x="8661460" y="3501402"/>
            <a:ext cx="143940" cy="141700"/>
            <a:chOff x="8661460" y="3501402"/>
            <a:chExt cx="73206" cy="72067"/>
          </a:xfrm>
        </p:grpSpPr>
        <p:cxnSp>
          <p:nvCxnSpPr>
            <p:cNvPr id="83" name="Straight Connector 125">
              <a:extLst>
                <a:ext uri="{FF2B5EF4-FFF2-40B4-BE49-F238E27FC236}">
                  <a16:creationId xmlns:a16="http://schemas.microsoft.com/office/drawing/2014/main" id="{3D5BBCF9-1C1B-D7CF-2642-E5925E80B1DB}"/>
                </a:ext>
              </a:extLst>
            </p:cNvPr>
            <p:cNvCxnSpPr>
              <a:cxnSpLocks/>
            </p:cNvCxnSpPr>
            <p:nvPr/>
          </p:nvCxnSpPr>
          <p:spPr>
            <a:xfrm>
              <a:off x="8661460" y="3501402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26">
              <a:extLst>
                <a:ext uri="{FF2B5EF4-FFF2-40B4-BE49-F238E27FC236}">
                  <a16:creationId xmlns:a16="http://schemas.microsoft.com/office/drawing/2014/main" id="{D8DF97EF-67C0-797A-BEB7-808D42C23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61460" y="3501402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27">
            <a:extLst>
              <a:ext uri="{FF2B5EF4-FFF2-40B4-BE49-F238E27FC236}">
                <a16:creationId xmlns:a16="http://schemas.microsoft.com/office/drawing/2014/main" id="{96BFD947-2A2E-79FF-F629-66F67A5463ED}"/>
              </a:ext>
            </a:extLst>
          </p:cNvPr>
          <p:cNvGrpSpPr/>
          <p:nvPr/>
        </p:nvGrpSpPr>
        <p:grpSpPr>
          <a:xfrm>
            <a:off x="7534186" y="2772302"/>
            <a:ext cx="143940" cy="141700"/>
            <a:chOff x="7534186" y="2772302"/>
            <a:chExt cx="73206" cy="72067"/>
          </a:xfrm>
        </p:grpSpPr>
        <p:cxnSp>
          <p:nvCxnSpPr>
            <p:cNvPr id="81" name="Straight Connector 128">
              <a:extLst>
                <a:ext uri="{FF2B5EF4-FFF2-40B4-BE49-F238E27FC236}">
                  <a16:creationId xmlns:a16="http://schemas.microsoft.com/office/drawing/2014/main" id="{6EDA4985-B0F7-8D85-1FC4-5B147D342209}"/>
                </a:ext>
              </a:extLst>
            </p:cNvPr>
            <p:cNvCxnSpPr>
              <a:cxnSpLocks/>
            </p:cNvCxnSpPr>
            <p:nvPr/>
          </p:nvCxnSpPr>
          <p:spPr>
            <a:xfrm>
              <a:off x="7534186" y="2772302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129">
              <a:extLst>
                <a:ext uri="{FF2B5EF4-FFF2-40B4-BE49-F238E27FC236}">
                  <a16:creationId xmlns:a16="http://schemas.microsoft.com/office/drawing/2014/main" id="{69D487C3-DA4E-4600-7564-60792B6094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4186" y="2772302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30">
            <a:extLst>
              <a:ext uri="{FF2B5EF4-FFF2-40B4-BE49-F238E27FC236}">
                <a16:creationId xmlns:a16="http://schemas.microsoft.com/office/drawing/2014/main" id="{C0D112B7-8106-6BC4-B5C9-FA1E7D6F7085}"/>
              </a:ext>
            </a:extLst>
          </p:cNvPr>
          <p:cNvGrpSpPr/>
          <p:nvPr/>
        </p:nvGrpSpPr>
        <p:grpSpPr>
          <a:xfrm>
            <a:off x="9189619" y="4755233"/>
            <a:ext cx="143940" cy="141700"/>
            <a:chOff x="9189619" y="4755233"/>
            <a:chExt cx="73206" cy="72067"/>
          </a:xfrm>
        </p:grpSpPr>
        <p:cxnSp>
          <p:nvCxnSpPr>
            <p:cNvPr id="79" name="Straight Connector 131">
              <a:extLst>
                <a:ext uri="{FF2B5EF4-FFF2-40B4-BE49-F238E27FC236}">
                  <a16:creationId xmlns:a16="http://schemas.microsoft.com/office/drawing/2014/main" id="{071397B7-166F-437F-C523-3E3587C483C5}"/>
                </a:ext>
              </a:extLst>
            </p:cNvPr>
            <p:cNvCxnSpPr>
              <a:cxnSpLocks/>
            </p:cNvCxnSpPr>
            <p:nvPr/>
          </p:nvCxnSpPr>
          <p:spPr>
            <a:xfrm>
              <a:off x="9189619" y="475523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32">
              <a:extLst>
                <a:ext uri="{FF2B5EF4-FFF2-40B4-BE49-F238E27FC236}">
                  <a16:creationId xmlns:a16="http://schemas.microsoft.com/office/drawing/2014/main" id="{59557EE3-35F1-2865-EBAC-05C2C5CA92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9619" y="475523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33">
            <a:extLst>
              <a:ext uri="{FF2B5EF4-FFF2-40B4-BE49-F238E27FC236}">
                <a16:creationId xmlns:a16="http://schemas.microsoft.com/office/drawing/2014/main" id="{8CB6488D-3081-DA58-9D95-8D474F1E4B87}"/>
              </a:ext>
            </a:extLst>
          </p:cNvPr>
          <p:cNvGrpSpPr/>
          <p:nvPr/>
        </p:nvGrpSpPr>
        <p:grpSpPr>
          <a:xfrm>
            <a:off x="9524144" y="5130514"/>
            <a:ext cx="143940" cy="141700"/>
            <a:chOff x="9524144" y="5130514"/>
            <a:chExt cx="73206" cy="72067"/>
          </a:xfrm>
        </p:grpSpPr>
        <p:cxnSp>
          <p:nvCxnSpPr>
            <p:cNvPr id="77" name="Straight Connector 134">
              <a:extLst>
                <a:ext uri="{FF2B5EF4-FFF2-40B4-BE49-F238E27FC236}">
                  <a16:creationId xmlns:a16="http://schemas.microsoft.com/office/drawing/2014/main" id="{6AD75611-38B3-EF41-F667-16550CAC65ED}"/>
                </a:ext>
              </a:extLst>
            </p:cNvPr>
            <p:cNvCxnSpPr>
              <a:cxnSpLocks/>
            </p:cNvCxnSpPr>
            <p:nvPr/>
          </p:nvCxnSpPr>
          <p:spPr>
            <a:xfrm>
              <a:off x="9524144" y="5130514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135">
              <a:extLst>
                <a:ext uri="{FF2B5EF4-FFF2-40B4-BE49-F238E27FC236}">
                  <a16:creationId xmlns:a16="http://schemas.microsoft.com/office/drawing/2014/main" id="{4AB9D3F5-5F97-CB1F-2307-CDB9A72F38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4144" y="5130514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36">
            <a:extLst>
              <a:ext uri="{FF2B5EF4-FFF2-40B4-BE49-F238E27FC236}">
                <a16:creationId xmlns:a16="http://schemas.microsoft.com/office/drawing/2014/main" id="{2060AB3C-DD0F-2ADA-5D44-16EDF0BA8213}"/>
              </a:ext>
            </a:extLst>
          </p:cNvPr>
          <p:cNvGrpSpPr/>
          <p:nvPr/>
        </p:nvGrpSpPr>
        <p:grpSpPr>
          <a:xfrm>
            <a:off x="6260501" y="6176618"/>
            <a:ext cx="143940" cy="141700"/>
            <a:chOff x="6260501" y="6176618"/>
            <a:chExt cx="73206" cy="72067"/>
          </a:xfrm>
        </p:grpSpPr>
        <p:cxnSp>
          <p:nvCxnSpPr>
            <p:cNvPr id="75" name="Straight Connector 137">
              <a:extLst>
                <a:ext uri="{FF2B5EF4-FFF2-40B4-BE49-F238E27FC236}">
                  <a16:creationId xmlns:a16="http://schemas.microsoft.com/office/drawing/2014/main" id="{89519E0C-951E-8A1C-16E4-656C96B434A2}"/>
                </a:ext>
              </a:extLst>
            </p:cNvPr>
            <p:cNvCxnSpPr>
              <a:cxnSpLocks/>
            </p:cNvCxnSpPr>
            <p:nvPr/>
          </p:nvCxnSpPr>
          <p:spPr>
            <a:xfrm>
              <a:off x="6260501" y="6176618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138">
              <a:extLst>
                <a:ext uri="{FF2B5EF4-FFF2-40B4-BE49-F238E27FC236}">
                  <a16:creationId xmlns:a16="http://schemas.microsoft.com/office/drawing/2014/main" id="{6A1B841C-BBDC-418E-71E0-445B12443E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0501" y="6176618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139">
            <a:extLst>
              <a:ext uri="{FF2B5EF4-FFF2-40B4-BE49-F238E27FC236}">
                <a16:creationId xmlns:a16="http://schemas.microsoft.com/office/drawing/2014/main" id="{A6A2A25F-1E15-9BDB-4090-DFA1BBE10016}"/>
              </a:ext>
            </a:extLst>
          </p:cNvPr>
          <p:cNvGrpSpPr/>
          <p:nvPr/>
        </p:nvGrpSpPr>
        <p:grpSpPr>
          <a:xfrm>
            <a:off x="8567635" y="3154531"/>
            <a:ext cx="143940" cy="141700"/>
            <a:chOff x="8567635" y="3154531"/>
            <a:chExt cx="73206" cy="72067"/>
          </a:xfrm>
        </p:grpSpPr>
        <p:cxnSp>
          <p:nvCxnSpPr>
            <p:cNvPr id="73" name="Straight Connector 140">
              <a:extLst>
                <a:ext uri="{FF2B5EF4-FFF2-40B4-BE49-F238E27FC236}">
                  <a16:creationId xmlns:a16="http://schemas.microsoft.com/office/drawing/2014/main" id="{284BD425-0525-C54A-4A5A-90A2A83116D5}"/>
                </a:ext>
              </a:extLst>
            </p:cNvPr>
            <p:cNvCxnSpPr>
              <a:cxnSpLocks/>
            </p:cNvCxnSpPr>
            <p:nvPr/>
          </p:nvCxnSpPr>
          <p:spPr>
            <a:xfrm>
              <a:off x="8567635" y="315453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141">
              <a:extLst>
                <a:ext uri="{FF2B5EF4-FFF2-40B4-BE49-F238E27FC236}">
                  <a16:creationId xmlns:a16="http://schemas.microsoft.com/office/drawing/2014/main" id="{038905E8-D3C1-258B-7A23-A4235E9D6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7635" y="315453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42">
            <a:extLst>
              <a:ext uri="{FF2B5EF4-FFF2-40B4-BE49-F238E27FC236}">
                <a16:creationId xmlns:a16="http://schemas.microsoft.com/office/drawing/2014/main" id="{52F27640-656D-C665-CBF2-059BF3BE29D1}"/>
              </a:ext>
            </a:extLst>
          </p:cNvPr>
          <p:cNvGrpSpPr/>
          <p:nvPr/>
        </p:nvGrpSpPr>
        <p:grpSpPr>
          <a:xfrm>
            <a:off x="8299831" y="2675503"/>
            <a:ext cx="143940" cy="141700"/>
            <a:chOff x="8299831" y="2675503"/>
            <a:chExt cx="73206" cy="72067"/>
          </a:xfrm>
        </p:grpSpPr>
        <p:cxnSp>
          <p:nvCxnSpPr>
            <p:cNvPr id="71" name="Straight Connector 143">
              <a:extLst>
                <a:ext uri="{FF2B5EF4-FFF2-40B4-BE49-F238E27FC236}">
                  <a16:creationId xmlns:a16="http://schemas.microsoft.com/office/drawing/2014/main" id="{37C54C05-FC4A-A36E-9249-E90D4081E006}"/>
                </a:ext>
              </a:extLst>
            </p:cNvPr>
            <p:cNvCxnSpPr>
              <a:cxnSpLocks/>
            </p:cNvCxnSpPr>
            <p:nvPr/>
          </p:nvCxnSpPr>
          <p:spPr>
            <a:xfrm>
              <a:off x="8299831" y="267550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144">
              <a:extLst>
                <a:ext uri="{FF2B5EF4-FFF2-40B4-BE49-F238E27FC236}">
                  <a16:creationId xmlns:a16="http://schemas.microsoft.com/office/drawing/2014/main" id="{6C25B193-E802-C594-9EEC-F7015C2633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9831" y="267550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45">
            <a:extLst>
              <a:ext uri="{FF2B5EF4-FFF2-40B4-BE49-F238E27FC236}">
                <a16:creationId xmlns:a16="http://schemas.microsoft.com/office/drawing/2014/main" id="{7FBD0890-74F9-B009-BE80-FDC71D02271A}"/>
              </a:ext>
            </a:extLst>
          </p:cNvPr>
          <p:cNvGrpSpPr/>
          <p:nvPr/>
        </p:nvGrpSpPr>
        <p:grpSpPr>
          <a:xfrm>
            <a:off x="6732905" y="2907801"/>
            <a:ext cx="143940" cy="141700"/>
            <a:chOff x="6732905" y="2907801"/>
            <a:chExt cx="73206" cy="72067"/>
          </a:xfrm>
        </p:grpSpPr>
        <p:cxnSp>
          <p:nvCxnSpPr>
            <p:cNvPr id="69" name="Straight Connector 146">
              <a:extLst>
                <a:ext uri="{FF2B5EF4-FFF2-40B4-BE49-F238E27FC236}">
                  <a16:creationId xmlns:a16="http://schemas.microsoft.com/office/drawing/2014/main" id="{0F209B64-1BA9-A374-AA17-A9B90FA55B0C}"/>
                </a:ext>
              </a:extLst>
            </p:cNvPr>
            <p:cNvCxnSpPr>
              <a:cxnSpLocks/>
            </p:cNvCxnSpPr>
            <p:nvPr/>
          </p:nvCxnSpPr>
          <p:spPr>
            <a:xfrm>
              <a:off x="6732905" y="290780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147">
              <a:extLst>
                <a:ext uri="{FF2B5EF4-FFF2-40B4-BE49-F238E27FC236}">
                  <a16:creationId xmlns:a16="http://schemas.microsoft.com/office/drawing/2014/main" id="{A1863118-F742-1E92-657A-53609A9B0D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2905" y="290780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48">
            <a:extLst>
              <a:ext uri="{FF2B5EF4-FFF2-40B4-BE49-F238E27FC236}">
                <a16:creationId xmlns:a16="http://schemas.microsoft.com/office/drawing/2014/main" id="{4D1F3E6C-9608-E6A9-F68F-C4DA32A54B77}"/>
              </a:ext>
            </a:extLst>
          </p:cNvPr>
          <p:cNvGrpSpPr/>
          <p:nvPr/>
        </p:nvGrpSpPr>
        <p:grpSpPr>
          <a:xfrm>
            <a:off x="9098413" y="3876149"/>
            <a:ext cx="143940" cy="141700"/>
            <a:chOff x="9098413" y="3876149"/>
            <a:chExt cx="73206" cy="72067"/>
          </a:xfrm>
        </p:grpSpPr>
        <p:cxnSp>
          <p:nvCxnSpPr>
            <p:cNvPr id="67" name="Straight Connector 149">
              <a:extLst>
                <a:ext uri="{FF2B5EF4-FFF2-40B4-BE49-F238E27FC236}">
                  <a16:creationId xmlns:a16="http://schemas.microsoft.com/office/drawing/2014/main" id="{A038AD6D-4C44-7C2D-8956-7015963DBB6D}"/>
                </a:ext>
              </a:extLst>
            </p:cNvPr>
            <p:cNvCxnSpPr>
              <a:cxnSpLocks/>
            </p:cNvCxnSpPr>
            <p:nvPr/>
          </p:nvCxnSpPr>
          <p:spPr>
            <a:xfrm>
              <a:off x="9098413" y="3876149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150">
              <a:extLst>
                <a:ext uri="{FF2B5EF4-FFF2-40B4-BE49-F238E27FC236}">
                  <a16:creationId xmlns:a16="http://schemas.microsoft.com/office/drawing/2014/main" id="{1A033B1E-6986-961B-7A04-0E2B1961D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8413" y="3876149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51">
            <a:extLst>
              <a:ext uri="{FF2B5EF4-FFF2-40B4-BE49-F238E27FC236}">
                <a16:creationId xmlns:a16="http://schemas.microsoft.com/office/drawing/2014/main" id="{5DB8CE0F-451A-D74F-789F-A4AE424C1587}"/>
              </a:ext>
            </a:extLst>
          </p:cNvPr>
          <p:cNvGrpSpPr/>
          <p:nvPr/>
        </p:nvGrpSpPr>
        <p:grpSpPr>
          <a:xfrm>
            <a:off x="8085944" y="4112043"/>
            <a:ext cx="143940" cy="141700"/>
            <a:chOff x="8085944" y="4112043"/>
            <a:chExt cx="73206" cy="72067"/>
          </a:xfrm>
        </p:grpSpPr>
        <p:cxnSp>
          <p:nvCxnSpPr>
            <p:cNvPr id="65" name="Straight Connector 152">
              <a:extLst>
                <a:ext uri="{FF2B5EF4-FFF2-40B4-BE49-F238E27FC236}">
                  <a16:creationId xmlns:a16="http://schemas.microsoft.com/office/drawing/2014/main" id="{C251ED88-F0EC-47D1-8BBB-391D604C4F52}"/>
                </a:ext>
              </a:extLst>
            </p:cNvPr>
            <p:cNvCxnSpPr>
              <a:cxnSpLocks/>
            </p:cNvCxnSpPr>
            <p:nvPr/>
          </p:nvCxnSpPr>
          <p:spPr>
            <a:xfrm>
              <a:off x="8085944" y="411204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153">
              <a:extLst>
                <a:ext uri="{FF2B5EF4-FFF2-40B4-BE49-F238E27FC236}">
                  <a16:creationId xmlns:a16="http://schemas.microsoft.com/office/drawing/2014/main" id="{7F06DE94-FB3A-E82A-2763-DC5CE1EA37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5944" y="411204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54">
            <a:extLst>
              <a:ext uri="{FF2B5EF4-FFF2-40B4-BE49-F238E27FC236}">
                <a16:creationId xmlns:a16="http://schemas.microsoft.com/office/drawing/2014/main" id="{8066B888-E3C7-08D6-EEC0-1D1202BA2822}"/>
              </a:ext>
            </a:extLst>
          </p:cNvPr>
          <p:cNvGrpSpPr/>
          <p:nvPr/>
        </p:nvGrpSpPr>
        <p:grpSpPr>
          <a:xfrm>
            <a:off x="7842051" y="6247468"/>
            <a:ext cx="143940" cy="141700"/>
            <a:chOff x="7842051" y="6247468"/>
            <a:chExt cx="73206" cy="72067"/>
          </a:xfrm>
        </p:grpSpPr>
        <p:cxnSp>
          <p:nvCxnSpPr>
            <p:cNvPr id="63" name="Straight Connector 155">
              <a:extLst>
                <a:ext uri="{FF2B5EF4-FFF2-40B4-BE49-F238E27FC236}">
                  <a16:creationId xmlns:a16="http://schemas.microsoft.com/office/drawing/2014/main" id="{67F42677-C3DC-71C1-772D-75E078D8A2F0}"/>
                </a:ext>
              </a:extLst>
            </p:cNvPr>
            <p:cNvCxnSpPr>
              <a:cxnSpLocks/>
            </p:cNvCxnSpPr>
            <p:nvPr/>
          </p:nvCxnSpPr>
          <p:spPr>
            <a:xfrm>
              <a:off x="7842051" y="6247468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156">
              <a:extLst>
                <a:ext uri="{FF2B5EF4-FFF2-40B4-BE49-F238E27FC236}">
                  <a16:creationId xmlns:a16="http://schemas.microsoft.com/office/drawing/2014/main" id="{3E54A41E-4853-21ED-8ED0-2977711463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2051" y="6247468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57">
            <a:extLst>
              <a:ext uri="{FF2B5EF4-FFF2-40B4-BE49-F238E27FC236}">
                <a16:creationId xmlns:a16="http://schemas.microsoft.com/office/drawing/2014/main" id="{BE835FCF-5C7F-FC78-B221-EF9C90BE6FA1}"/>
              </a:ext>
            </a:extLst>
          </p:cNvPr>
          <p:cNvGrpSpPr/>
          <p:nvPr/>
        </p:nvGrpSpPr>
        <p:grpSpPr>
          <a:xfrm>
            <a:off x="7569358" y="3607021"/>
            <a:ext cx="143940" cy="141700"/>
            <a:chOff x="7569358" y="3607021"/>
            <a:chExt cx="73206" cy="72067"/>
          </a:xfrm>
        </p:grpSpPr>
        <p:cxnSp>
          <p:nvCxnSpPr>
            <p:cNvPr id="61" name="Straight Connector 158">
              <a:extLst>
                <a:ext uri="{FF2B5EF4-FFF2-40B4-BE49-F238E27FC236}">
                  <a16:creationId xmlns:a16="http://schemas.microsoft.com/office/drawing/2014/main" id="{A9293B81-BFB7-7EF8-30D7-528BFCE4EB03}"/>
                </a:ext>
              </a:extLst>
            </p:cNvPr>
            <p:cNvCxnSpPr>
              <a:cxnSpLocks/>
            </p:cNvCxnSpPr>
            <p:nvPr/>
          </p:nvCxnSpPr>
          <p:spPr>
            <a:xfrm>
              <a:off x="7569358" y="360702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159">
              <a:extLst>
                <a:ext uri="{FF2B5EF4-FFF2-40B4-BE49-F238E27FC236}">
                  <a16:creationId xmlns:a16="http://schemas.microsoft.com/office/drawing/2014/main" id="{272A9A0E-4152-1664-5C2F-667CF7478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9358" y="360702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160">
            <a:extLst>
              <a:ext uri="{FF2B5EF4-FFF2-40B4-BE49-F238E27FC236}">
                <a16:creationId xmlns:a16="http://schemas.microsoft.com/office/drawing/2014/main" id="{3D4742BB-1D38-D477-FCA3-9184B1C416F1}"/>
              </a:ext>
            </a:extLst>
          </p:cNvPr>
          <p:cNvSpPr/>
          <p:nvPr/>
        </p:nvSpPr>
        <p:spPr>
          <a:xfrm>
            <a:off x="7754062" y="3025366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34" name="Oval 161">
            <a:extLst>
              <a:ext uri="{FF2B5EF4-FFF2-40B4-BE49-F238E27FC236}">
                <a16:creationId xmlns:a16="http://schemas.microsoft.com/office/drawing/2014/main" id="{0D8B3DB6-3A63-6AE7-A083-E4CA6DFF4411}"/>
              </a:ext>
            </a:extLst>
          </p:cNvPr>
          <p:cNvSpPr/>
          <p:nvPr/>
        </p:nvSpPr>
        <p:spPr>
          <a:xfrm>
            <a:off x="9398640" y="4374477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grpSp>
        <p:nvGrpSpPr>
          <p:cNvPr id="35" name="Group 162">
            <a:extLst>
              <a:ext uri="{FF2B5EF4-FFF2-40B4-BE49-F238E27FC236}">
                <a16:creationId xmlns:a16="http://schemas.microsoft.com/office/drawing/2014/main" id="{78AF29E8-E0BC-01F2-0FCC-88C938F4CC82}"/>
              </a:ext>
            </a:extLst>
          </p:cNvPr>
          <p:cNvGrpSpPr/>
          <p:nvPr/>
        </p:nvGrpSpPr>
        <p:grpSpPr>
          <a:xfrm>
            <a:off x="8953292" y="5961557"/>
            <a:ext cx="143940" cy="141700"/>
            <a:chOff x="8953292" y="5961557"/>
            <a:chExt cx="73206" cy="72067"/>
          </a:xfrm>
        </p:grpSpPr>
        <p:cxnSp>
          <p:nvCxnSpPr>
            <p:cNvPr id="59" name="Straight Connector 163">
              <a:extLst>
                <a:ext uri="{FF2B5EF4-FFF2-40B4-BE49-F238E27FC236}">
                  <a16:creationId xmlns:a16="http://schemas.microsoft.com/office/drawing/2014/main" id="{63A583CC-23E1-4375-6BEB-7C9C92736068}"/>
                </a:ext>
              </a:extLst>
            </p:cNvPr>
            <p:cNvCxnSpPr>
              <a:cxnSpLocks/>
            </p:cNvCxnSpPr>
            <p:nvPr/>
          </p:nvCxnSpPr>
          <p:spPr>
            <a:xfrm>
              <a:off x="8953292" y="5961557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164">
              <a:extLst>
                <a:ext uri="{FF2B5EF4-FFF2-40B4-BE49-F238E27FC236}">
                  <a16:creationId xmlns:a16="http://schemas.microsoft.com/office/drawing/2014/main" id="{7A6DAF9F-F87F-0FC7-E1E3-86C5FB239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3292" y="5961557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165">
            <a:extLst>
              <a:ext uri="{FF2B5EF4-FFF2-40B4-BE49-F238E27FC236}">
                <a16:creationId xmlns:a16="http://schemas.microsoft.com/office/drawing/2014/main" id="{1EBCB0ED-FF73-58C7-9A29-D83B47CEA604}"/>
              </a:ext>
            </a:extLst>
          </p:cNvPr>
          <p:cNvGrpSpPr/>
          <p:nvPr/>
        </p:nvGrpSpPr>
        <p:grpSpPr>
          <a:xfrm>
            <a:off x="6122632" y="4826083"/>
            <a:ext cx="143940" cy="141700"/>
            <a:chOff x="6122632" y="4826083"/>
            <a:chExt cx="73206" cy="72067"/>
          </a:xfrm>
        </p:grpSpPr>
        <p:cxnSp>
          <p:nvCxnSpPr>
            <p:cNvPr id="57" name="Straight Connector 166">
              <a:extLst>
                <a:ext uri="{FF2B5EF4-FFF2-40B4-BE49-F238E27FC236}">
                  <a16:creationId xmlns:a16="http://schemas.microsoft.com/office/drawing/2014/main" id="{56E8A186-8551-C603-9747-FE171B79DBBD}"/>
                </a:ext>
              </a:extLst>
            </p:cNvPr>
            <p:cNvCxnSpPr>
              <a:cxnSpLocks/>
            </p:cNvCxnSpPr>
            <p:nvPr/>
          </p:nvCxnSpPr>
          <p:spPr>
            <a:xfrm>
              <a:off x="6122632" y="482608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167">
              <a:extLst>
                <a:ext uri="{FF2B5EF4-FFF2-40B4-BE49-F238E27FC236}">
                  <a16:creationId xmlns:a16="http://schemas.microsoft.com/office/drawing/2014/main" id="{421C1EFF-C000-4DBB-AC76-6CCDFA5A05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632" y="482608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168">
            <a:extLst>
              <a:ext uri="{FF2B5EF4-FFF2-40B4-BE49-F238E27FC236}">
                <a16:creationId xmlns:a16="http://schemas.microsoft.com/office/drawing/2014/main" id="{A0499D53-EF7E-B647-8932-EA04B0E8E1E5}"/>
              </a:ext>
            </a:extLst>
          </p:cNvPr>
          <p:cNvGrpSpPr/>
          <p:nvPr/>
        </p:nvGrpSpPr>
        <p:grpSpPr>
          <a:xfrm>
            <a:off x="7326610" y="5368871"/>
            <a:ext cx="143940" cy="141700"/>
            <a:chOff x="7326610" y="5368871"/>
            <a:chExt cx="73206" cy="72067"/>
          </a:xfrm>
        </p:grpSpPr>
        <p:cxnSp>
          <p:nvCxnSpPr>
            <p:cNvPr id="55" name="Straight Connector 169">
              <a:extLst>
                <a:ext uri="{FF2B5EF4-FFF2-40B4-BE49-F238E27FC236}">
                  <a16:creationId xmlns:a16="http://schemas.microsoft.com/office/drawing/2014/main" id="{17522EFC-64E8-2166-7459-FC2BB2FE61DC}"/>
                </a:ext>
              </a:extLst>
            </p:cNvPr>
            <p:cNvCxnSpPr>
              <a:cxnSpLocks/>
            </p:cNvCxnSpPr>
            <p:nvPr/>
          </p:nvCxnSpPr>
          <p:spPr>
            <a:xfrm>
              <a:off x="7326610" y="536887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170">
              <a:extLst>
                <a:ext uri="{FF2B5EF4-FFF2-40B4-BE49-F238E27FC236}">
                  <a16:creationId xmlns:a16="http://schemas.microsoft.com/office/drawing/2014/main" id="{62F5DE04-24A0-AA00-1BFC-3DE70D21B2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6610" y="536887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171">
            <a:extLst>
              <a:ext uri="{FF2B5EF4-FFF2-40B4-BE49-F238E27FC236}">
                <a16:creationId xmlns:a16="http://schemas.microsoft.com/office/drawing/2014/main" id="{3AF09F4D-F24F-F9AE-3E79-1E4DE8CB8FCA}"/>
              </a:ext>
            </a:extLst>
          </p:cNvPr>
          <p:cNvGrpSpPr/>
          <p:nvPr/>
        </p:nvGrpSpPr>
        <p:grpSpPr>
          <a:xfrm>
            <a:off x="5967423" y="3816250"/>
            <a:ext cx="143940" cy="141700"/>
            <a:chOff x="5967423" y="3816250"/>
            <a:chExt cx="73206" cy="72067"/>
          </a:xfrm>
        </p:grpSpPr>
        <p:cxnSp>
          <p:nvCxnSpPr>
            <p:cNvPr id="53" name="Straight Connector 172">
              <a:extLst>
                <a:ext uri="{FF2B5EF4-FFF2-40B4-BE49-F238E27FC236}">
                  <a16:creationId xmlns:a16="http://schemas.microsoft.com/office/drawing/2014/main" id="{A4F72099-D1CF-9AEF-A1D8-0B811A3154C2}"/>
                </a:ext>
              </a:extLst>
            </p:cNvPr>
            <p:cNvCxnSpPr>
              <a:cxnSpLocks/>
            </p:cNvCxnSpPr>
            <p:nvPr/>
          </p:nvCxnSpPr>
          <p:spPr>
            <a:xfrm>
              <a:off x="5967423" y="3816250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173">
              <a:extLst>
                <a:ext uri="{FF2B5EF4-FFF2-40B4-BE49-F238E27FC236}">
                  <a16:creationId xmlns:a16="http://schemas.microsoft.com/office/drawing/2014/main" id="{29207C10-EDB2-152B-E876-9D85CEEDA9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7423" y="3816250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174">
            <a:extLst>
              <a:ext uri="{FF2B5EF4-FFF2-40B4-BE49-F238E27FC236}">
                <a16:creationId xmlns:a16="http://schemas.microsoft.com/office/drawing/2014/main" id="{05CEF4C9-4396-B0B2-18EC-F4E225AF5E06}"/>
              </a:ext>
            </a:extLst>
          </p:cNvPr>
          <p:cNvSpPr/>
          <p:nvPr/>
        </p:nvSpPr>
        <p:spPr>
          <a:xfrm>
            <a:off x="6125088" y="5298021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grpSp>
        <p:nvGrpSpPr>
          <p:cNvPr id="40" name="Group 175">
            <a:extLst>
              <a:ext uri="{FF2B5EF4-FFF2-40B4-BE49-F238E27FC236}">
                <a16:creationId xmlns:a16="http://schemas.microsoft.com/office/drawing/2014/main" id="{C0D03E59-02AA-E5EE-BDFC-50BE269F62A1}"/>
              </a:ext>
            </a:extLst>
          </p:cNvPr>
          <p:cNvGrpSpPr/>
          <p:nvPr/>
        </p:nvGrpSpPr>
        <p:grpSpPr>
          <a:xfrm>
            <a:off x="6359476" y="5900429"/>
            <a:ext cx="143940" cy="141700"/>
            <a:chOff x="6359476" y="5900429"/>
            <a:chExt cx="73206" cy="72067"/>
          </a:xfrm>
        </p:grpSpPr>
        <p:cxnSp>
          <p:nvCxnSpPr>
            <p:cNvPr id="51" name="Straight Connector 176">
              <a:extLst>
                <a:ext uri="{FF2B5EF4-FFF2-40B4-BE49-F238E27FC236}">
                  <a16:creationId xmlns:a16="http://schemas.microsoft.com/office/drawing/2014/main" id="{31D36F50-3FFD-5DD8-34DE-FF874886B03F}"/>
                </a:ext>
              </a:extLst>
            </p:cNvPr>
            <p:cNvCxnSpPr>
              <a:cxnSpLocks/>
            </p:cNvCxnSpPr>
            <p:nvPr/>
          </p:nvCxnSpPr>
          <p:spPr>
            <a:xfrm>
              <a:off x="6359476" y="5900429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77">
              <a:extLst>
                <a:ext uri="{FF2B5EF4-FFF2-40B4-BE49-F238E27FC236}">
                  <a16:creationId xmlns:a16="http://schemas.microsoft.com/office/drawing/2014/main" id="{F8832A4F-1EAB-C90D-04FD-3785F3B28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9476" y="5900429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194">
            <a:extLst>
              <a:ext uri="{FF2B5EF4-FFF2-40B4-BE49-F238E27FC236}">
                <a16:creationId xmlns:a16="http://schemas.microsoft.com/office/drawing/2014/main" id="{8DF0E918-91F1-3D85-E946-0A17383802DA}"/>
              </a:ext>
            </a:extLst>
          </p:cNvPr>
          <p:cNvGrpSpPr/>
          <p:nvPr/>
        </p:nvGrpSpPr>
        <p:grpSpPr>
          <a:xfrm>
            <a:off x="6217126" y="2510327"/>
            <a:ext cx="5726698" cy="3477694"/>
            <a:chOff x="6217126" y="2510327"/>
            <a:chExt cx="5726698" cy="3477694"/>
          </a:xfrm>
        </p:grpSpPr>
        <p:sp>
          <p:nvSpPr>
            <p:cNvPr id="47" name="Freeform 179">
              <a:extLst>
                <a:ext uri="{FF2B5EF4-FFF2-40B4-BE49-F238E27FC236}">
                  <a16:creationId xmlns:a16="http://schemas.microsoft.com/office/drawing/2014/main" id="{15FD242D-6FC4-3AE0-2473-ACAB30C3715C}"/>
                </a:ext>
              </a:extLst>
            </p:cNvPr>
            <p:cNvSpPr/>
            <p:nvPr/>
          </p:nvSpPr>
          <p:spPr>
            <a:xfrm>
              <a:off x="6217126" y="3392410"/>
              <a:ext cx="2324365" cy="2595611"/>
            </a:xfrm>
            <a:custGeom>
              <a:avLst/>
              <a:gdLst>
                <a:gd name="connsiteX0" fmla="*/ 417207 w 1225195"/>
                <a:gd name="connsiteY0" fmla="*/ 86792 h 1071687"/>
                <a:gd name="connsiteX1" fmla="*/ 839238 w 1225195"/>
                <a:gd name="connsiteY1" fmla="*/ 16453 h 1071687"/>
                <a:gd name="connsiteX2" fmla="*/ 1112317 w 1225195"/>
                <a:gd name="connsiteY2" fmla="*/ 364008 h 1071687"/>
                <a:gd name="connsiteX3" fmla="*/ 1199206 w 1225195"/>
                <a:gd name="connsiteY3" fmla="*/ 947403 h 1071687"/>
                <a:gd name="connsiteX4" fmla="*/ 669598 w 1225195"/>
                <a:gd name="connsiteY4" fmla="*/ 1071530 h 1071687"/>
                <a:gd name="connsiteX5" fmla="*/ 193779 w 1225195"/>
                <a:gd name="connsiteY5" fmla="*/ 968091 h 1071687"/>
                <a:gd name="connsiteX6" fmla="*/ 3452 w 1225195"/>
                <a:gd name="connsiteY6" fmla="*/ 752938 h 1071687"/>
                <a:gd name="connsiteX7" fmla="*/ 98616 w 1225195"/>
                <a:gd name="connsiteY7" fmla="*/ 355733 h 1071687"/>
                <a:gd name="connsiteX8" fmla="*/ 417207 w 1225195"/>
                <a:gd name="connsiteY8" fmla="*/ 86792 h 107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195" h="1071687">
                  <a:moveTo>
                    <a:pt x="417207" y="86792"/>
                  </a:moveTo>
                  <a:cubicBezTo>
                    <a:pt x="540644" y="30245"/>
                    <a:pt x="723386" y="-29750"/>
                    <a:pt x="839238" y="16453"/>
                  </a:cubicBezTo>
                  <a:cubicBezTo>
                    <a:pt x="955090" y="62656"/>
                    <a:pt x="1052322" y="208850"/>
                    <a:pt x="1112317" y="364008"/>
                  </a:cubicBezTo>
                  <a:cubicBezTo>
                    <a:pt x="1172312" y="519166"/>
                    <a:pt x="1272993" y="829483"/>
                    <a:pt x="1199206" y="947403"/>
                  </a:cubicBezTo>
                  <a:cubicBezTo>
                    <a:pt x="1125419" y="1065323"/>
                    <a:pt x="837169" y="1068082"/>
                    <a:pt x="669598" y="1071530"/>
                  </a:cubicBezTo>
                  <a:cubicBezTo>
                    <a:pt x="502027" y="1074978"/>
                    <a:pt x="304803" y="1021190"/>
                    <a:pt x="193779" y="968091"/>
                  </a:cubicBezTo>
                  <a:cubicBezTo>
                    <a:pt x="82755" y="914992"/>
                    <a:pt x="19312" y="854998"/>
                    <a:pt x="3452" y="752938"/>
                  </a:cubicBezTo>
                  <a:cubicBezTo>
                    <a:pt x="-12409" y="650878"/>
                    <a:pt x="27588" y="467447"/>
                    <a:pt x="98616" y="355733"/>
                  </a:cubicBezTo>
                  <a:cubicBezTo>
                    <a:pt x="169644" y="244019"/>
                    <a:pt x="293770" y="143339"/>
                    <a:pt x="417207" y="86792"/>
                  </a:cubicBezTo>
                  <a:close/>
                </a:path>
              </a:pathLst>
            </a:custGeom>
            <a:noFill/>
            <a:ln>
              <a:solidFill>
                <a:srgbClr val="011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T" dirty="0">
                <a:solidFill>
                  <a:srgbClr val="011AFF"/>
                </a:solidFill>
              </a:endParaRPr>
            </a:p>
          </p:txBody>
        </p:sp>
        <p:pic>
          <p:nvPicPr>
            <p:cNvPr id="48" name="Picture 189">
              <a:extLst>
                <a:ext uri="{FF2B5EF4-FFF2-40B4-BE49-F238E27FC236}">
                  <a16:creationId xmlns:a16="http://schemas.microsoft.com/office/drawing/2014/main" id="{3CF9EAD1-1DBB-04A0-2DB1-23A114F97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419824" y="3215621"/>
              <a:ext cx="1524000" cy="342900"/>
            </a:xfrm>
            <a:prstGeom prst="rect">
              <a:avLst/>
            </a:prstGeom>
          </p:spPr>
        </p:pic>
        <p:pic>
          <p:nvPicPr>
            <p:cNvPr id="49" name="Picture 190">
              <a:extLst>
                <a:ext uri="{FF2B5EF4-FFF2-40B4-BE49-F238E27FC236}">
                  <a16:creationId xmlns:a16="http://schemas.microsoft.com/office/drawing/2014/main" id="{F6FFD32D-E458-B2AE-4671-9F028C0D9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32772" y="4960828"/>
              <a:ext cx="1397000" cy="266700"/>
            </a:xfrm>
            <a:prstGeom prst="rect">
              <a:avLst/>
            </a:prstGeom>
          </p:spPr>
        </p:pic>
        <p:pic>
          <p:nvPicPr>
            <p:cNvPr id="50" name="Picture 187">
              <a:extLst>
                <a:ext uri="{FF2B5EF4-FFF2-40B4-BE49-F238E27FC236}">
                  <a16:creationId xmlns:a16="http://schemas.microsoft.com/office/drawing/2014/main" id="{AF02638E-D1E4-FDF0-C301-4A66F367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419824" y="2510327"/>
              <a:ext cx="622300" cy="292100"/>
            </a:xfrm>
            <a:prstGeom prst="rect">
              <a:avLst/>
            </a:prstGeom>
          </p:spPr>
        </p:pic>
      </p:grpSp>
      <p:grpSp>
        <p:nvGrpSpPr>
          <p:cNvPr id="42" name="Group 195">
            <a:extLst>
              <a:ext uri="{FF2B5EF4-FFF2-40B4-BE49-F238E27FC236}">
                <a16:creationId xmlns:a16="http://schemas.microsoft.com/office/drawing/2014/main" id="{E4C8C709-4E71-2397-4944-C2F4E6D810FC}"/>
              </a:ext>
            </a:extLst>
          </p:cNvPr>
          <p:cNvGrpSpPr/>
          <p:nvPr/>
        </p:nvGrpSpPr>
        <p:grpSpPr>
          <a:xfrm>
            <a:off x="5879226" y="2511214"/>
            <a:ext cx="4452871" cy="3953293"/>
            <a:chOff x="5879226" y="2511214"/>
            <a:chExt cx="4452871" cy="3953293"/>
          </a:xfrm>
        </p:grpSpPr>
        <p:pic>
          <p:nvPicPr>
            <p:cNvPr id="43" name="Picture 182">
              <a:extLst>
                <a:ext uri="{FF2B5EF4-FFF2-40B4-BE49-F238E27FC236}">
                  <a16:creationId xmlns:a16="http://schemas.microsoft.com/office/drawing/2014/main" id="{6D782737-BC37-D73E-7EDA-A1435A180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015147" y="2511214"/>
              <a:ext cx="279400" cy="228600"/>
            </a:xfrm>
            <a:prstGeom prst="rect">
              <a:avLst/>
            </a:prstGeom>
          </p:spPr>
        </p:pic>
        <p:sp>
          <p:nvSpPr>
            <p:cNvPr id="44" name="Freeform 184">
              <a:extLst>
                <a:ext uri="{FF2B5EF4-FFF2-40B4-BE49-F238E27FC236}">
                  <a16:creationId xmlns:a16="http://schemas.microsoft.com/office/drawing/2014/main" id="{79F3F9D4-B50E-D83F-A3EB-571960468D7A}"/>
                </a:ext>
              </a:extLst>
            </p:cNvPr>
            <p:cNvSpPr/>
            <p:nvPr/>
          </p:nvSpPr>
          <p:spPr>
            <a:xfrm>
              <a:off x="5879226" y="2987548"/>
              <a:ext cx="2975781" cy="3313823"/>
            </a:xfrm>
            <a:custGeom>
              <a:avLst/>
              <a:gdLst>
                <a:gd name="connsiteX0" fmla="*/ 417207 w 1225195"/>
                <a:gd name="connsiteY0" fmla="*/ 86792 h 1071687"/>
                <a:gd name="connsiteX1" fmla="*/ 839238 w 1225195"/>
                <a:gd name="connsiteY1" fmla="*/ 16453 h 1071687"/>
                <a:gd name="connsiteX2" fmla="*/ 1112317 w 1225195"/>
                <a:gd name="connsiteY2" fmla="*/ 364008 h 1071687"/>
                <a:gd name="connsiteX3" fmla="*/ 1199206 w 1225195"/>
                <a:gd name="connsiteY3" fmla="*/ 947403 h 1071687"/>
                <a:gd name="connsiteX4" fmla="*/ 669598 w 1225195"/>
                <a:gd name="connsiteY4" fmla="*/ 1071530 h 1071687"/>
                <a:gd name="connsiteX5" fmla="*/ 193779 w 1225195"/>
                <a:gd name="connsiteY5" fmla="*/ 968091 h 1071687"/>
                <a:gd name="connsiteX6" fmla="*/ 3452 w 1225195"/>
                <a:gd name="connsiteY6" fmla="*/ 752938 h 1071687"/>
                <a:gd name="connsiteX7" fmla="*/ 98616 w 1225195"/>
                <a:gd name="connsiteY7" fmla="*/ 355733 h 1071687"/>
                <a:gd name="connsiteX8" fmla="*/ 417207 w 1225195"/>
                <a:gd name="connsiteY8" fmla="*/ 86792 h 107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195" h="1071687">
                  <a:moveTo>
                    <a:pt x="417207" y="86792"/>
                  </a:moveTo>
                  <a:cubicBezTo>
                    <a:pt x="540644" y="30245"/>
                    <a:pt x="723386" y="-29750"/>
                    <a:pt x="839238" y="16453"/>
                  </a:cubicBezTo>
                  <a:cubicBezTo>
                    <a:pt x="955090" y="62656"/>
                    <a:pt x="1052322" y="208850"/>
                    <a:pt x="1112317" y="364008"/>
                  </a:cubicBezTo>
                  <a:cubicBezTo>
                    <a:pt x="1172312" y="519166"/>
                    <a:pt x="1272993" y="829483"/>
                    <a:pt x="1199206" y="947403"/>
                  </a:cubicBezTo>
                  <a:cubicBezTo>
                    <a:pt x="1125419" y="1065323"/>
                    <a:pt x="837169" y="1068082"/>
                    <a:pt x="669598" y="1071530"/>
                  </a:cubicBezTo>
                  <a:cubicBezTo>
                    <a:pt x="502027" y="1074978"/>
                    <a:pt x="304803" y="1021190"/>
                    <a:pt x="193779" y="968091"/>
                  </a:cubicBezTo>
                  <a:cubicBezTo>
                    <a:pt x="82755" y="914992"/>
                    <a:pt x="19312" y="854998"/>
                    <a:pt x="3452" y="752938"/>
                  </a:cubicBezTo>
                  <a:cubicBezTo>
                    <a:pt x="-12409" y="650878"/>
                    <a:pt x="27588" y="467447"/>
                    <a:pt x="98616" y="355733"/>
                  </a:cubicBezTo>
                  <a:cubicBezTo>
                    <a:pt x="169644" y="244019"/>
                    <a:pt x="293770" y="143339"/>
                    <a:pt x="417207" y="86792"/>
                  </a:cubicBezTo>
                  <a:close/>
                </a:path>
              </a:pathLst>
            </a:custGeom>
            <a:noFill/>
            <a:ln>
              <a:solidFill>
                <a:srgbClr val="011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T" dirty="0"/>
            </a:p>
          </p:txBody>
        </p:sp>
        <p:pic>
          <p:nvPicPr>
            <p:cNvPr id="45" name="Picture 188">
              <a:extLst>
                <a:ext uri="{FF2B5EF4-FFF2-40B4-BE49-F238E27FC236}">
                  <a16:creationId xmlns:a16="http://schemas.microsoft.com/office/drawing/2014/main" id="{0EE9BF5D-A10D-F4F0-C8AE-20A7D2996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138297" y="3205824"/>
              <a:ext cx="1193800" cy="342900"/>
            </a:xfrm>
            <a:prstGeom prst="rect">
              <a:avLst/>
            </a:prstGeom>
          </p:spPr>
        </p:pic>
        <p:pic>
          <p:nvPicPr>
            <p:cNvPr id="46" name="Picture 191">
              <a:extLst>
                <a:ext uri="{FF2B5EF4-FFF2-40B4-BE49-F238E27FC236}">
                  <a16:creationId xmlns:a16="http://schemas.microsoft.com/office/drawing/2014/main" id="{DB74EFAD-1091-E6B4-395F-E94229575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466934" y="6197807"/>
              <a:ext cx="13970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544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Scalable </a:t>
            </a:r>
            <a:r>
              <a:rPr lang="it-IT" sz="3000" b="1" dirty="0" err="1">
                <a:solidFill>
                  <a:schemeClr val="bg1"/>
                </a:solidFill>
                <a:latin typeface="Source Sans Pro"/>
                <a:ea typeface="Roboto Slab Black"/>
              </a:rPr>
              <a:t>Classifiers</a:t>
            </a:r>
            <a:endParaRPr lang="it-IT" sz="3000" b="1" dirty="0" err="1">
              <a:solidFill>
                <a:schemeClr val="bg1"/>
              </a:solidFill>
              <a:latin typeface="Roboto Slab Black"/>
              <a:ea typeface="Roboto Slab Black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703B0A61-247B-7CCE-CD68-403936FAF86D}"/>
              </a:ext>
            </a:extLst>
          </p:cNvPr>
          <p:cNvSpPr/>
          <p:nvPr/>
        </p:nvSpPr>
        <p:spPr>
          <a:xfrm>
            <a:off x="5424298" y="2633982"/>
            <a:ext cx="4363716" cy="4123426"/>
          </a:xfrm>
          <a:custGeom>
            <a:avLst/>
            <a:gdLst>
              <a:gd name="connsiteX0" fmla="*/ 2244664 w 4363716"/>
              <a:gd name="connsiteY0" fmla="*/ 1082500 h 4123426"/>
              <a:gd name="connsiteX1" fmla="*/ 1823804 w 4363716"/>
              <a:gd name="connsiteY1" fmla="*/ 1223141 h 4123426"/>
              <a:gd name="connsiteX2" fmla="*/ 1410701 w 4363716"/>
              <a:gd name="connsiteY2" fmla="*/ 1658941 h 4123426"/>
              <a:gd name="connsiteX3" fmla="*/ 1287305 w 4363716"/>
              <a:gd name="connsiteY3" fmla="*/ 2302586 h 4123426"/>
              <a:gd name="connsiteX4" fmla="*/ 1534095 w 4363716"/>
              <a:gd name="connsiteY4" fmla="*/ 2651227 h 4123426"/>
              <a:gd name="connsiteX5" fmla="*/ 2151069 w 4363716"/>
              <a:gd name="connsiteY5" fmla="*/ 2818843 h 4123426"/>
              <a:gd name="connsiteX6" fmla="*/ 2837790 w 4363716"/>
              <a:gd name="connsiteY6" fmla="*/ 2617703 h 4123426"/>
              <a:gd name="connsiteX7" fmla="*/ 2725125 w 4363716"/>
              <a:gd name="connsiteY7" fmla="*/ 1672351 h 4123426"/>
              <a:gd name="connsiteX8" fmla="*/ 2371035 w 4363716"/>
              <a:gd name="connsiteY8" fmla="*/ 1109161 h 4123426"/>
              <a:gd name="connsiteX9" fmla="*/ 2244664 w 4363716"/>
              <a:gd name="connsiteY9" fmla="*/ 1082500 h 4123426"/>
              <a:gd name="connsiteX10" fmla="*/ 2181858 w 4363716"/>
              <a:gd name="connsiteY10" fmla="*/ 0 h 4123426"/>
              <a:gd name="connsiteX11" fmla="*/ 4363716 w 4363716"/>
              <a:gd name="connsiteY11" fmla="*/ 2061713 h 4123426"/>
              <a:gd name="connsiteX12" fmla="*/ 2181858 w 4363716"/>
              <a:gd name="connsiteY12" fmla="*/ 4123426 h 4123426"/>
              <a:gd name="connsiteX13" fmla="*/ 0 w 4363716"/>
              <a:gd name="connsiteY13" fmla="*/ 2061713 h 4123426"/>
              <a:gd name="connsiteX14" fmla="*/ 2181858 w 4363716"/>
              <a:gd name="connsiteY14" fmla="*/ 0 h 412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63716" h="4123426">
                <a:moveTo>
                  <a:pt x="2244664" y="1082500"/>
                </a:moveTo>
                <a:cubicBezTo>
                  <a:pt x="2107143" y="1082552"/>
                  <a:pt x="1943846" y="1154418"/>
                  <a:pt x="1823804" y="1223141"/>
                </a:cubicBezTo>
                <a:cubicBezTo>
                  <a:pt x="1663749" y="1314771"/>
                  <a:pt x="1502800" y="1477916"/>
                  <a:pt x="1410701" y="1658941"/>
                </a:cubicBezTo>
                <a:cubicBezTo>
                  <a:pt x="1318601" y="1839967"/>
                  <a:pt x="1266739" y="2137204"/>
                  <a:pt x="1287305" y="2302586"/>
                </a:cubicBezTo>
                <a:cubicBezTo>
                  <a:pt x="1307870" y="2467967"/>
                  <a:pt x="1390134" y="2565183"/>
                  <a:pt x="1534095" y="2651227"/>
                </a:cubicBezTo>
                <a:cubicBezTo>
                  <a:pt x="1678055" y="2737270"/>
                  <a:pt x="1933787" y="2824430"/>
                  <a:pt x="2151069" y="2818843"/>
                </a:cubicBezTo>
                <a:cubicBezTo>
                  <a:pt x="2368352" y="2813255"/>
                  <a:pt x="2742114" y="2808785"/>
                  <a:pt x="2837790" y="2617703"/>
                </a:cubicBezTo>
                <a:cubicBezTo>
                  <a:pt x="2933467" y="2426622"/>
                  <a:pt x="2802918" y="1923774"/>
                  <a:pt x="2725125" y="1672351"/>
                </a:cubicBezTo>
                <a:cubicBezTo>
                  <a:pt x="2647332" y="1420927"/>
                  <a:pt x="2521255" y="1184030"/>
                  <a:pt x="2371035" y="1109161"/>
                </a:cubicBezTo>
                <a:cubicBezTo>
                  <a:pt x="2333480" y="1090444"/>
                  <a:pt x="2290504" y="1082482"/>
                  <a:pt x="2244664" y="1082500"/>
                </a:cubicBezTo>
                <a:close/>
                <a:moveTo>
                  <a:pt x="2181858" y="0"/>
                </a:moveTo>
                <a:cubicBezTo>
                  <a:pt x="3386865" y="0"/>
                  <a:pt x="4363716" y="923060"/>
                  <a:pt x="4363716" y="2061713"/>
                </a:cubicBezTo>
                <a:cubicBezTo>
                  <a:pt x="4363716" y="3200366"/>
                  <a:pt x="3386865" y="4123426"/>
                  <a:pt x="2181858" y="4123426"/>
                </a:cubicBezTo>
                <a:cubicBezTo>
                  <a:pt x="976851" y="4123426"/>
                  <a:pt x="0" y="3200366"/>
                  <a:pt x="0" y="2061713"/>
                </a:cubicBezTo>
                <a:cubicBezTo>
                  <a:pt x="0" y="923060"/>
                  <a:pt x="976851" y="0"/>
                  <a:pt x="2181858" y="0"/>
                </a:cubicBezTo>
                <a:close/>
              </a:path>
            </a:pathLst>
          </a:custGeom>
          <a:gradFill>
            <a:gsLst>
              <a:gs pos="68000">
                <a:srgbClr val="C00000">
                  <a:alpha val="29000"/>
                </a:srgbClr>
              </a:gs>
              <a:gs pos="100000">
                <a:schemeClr val="accent4">
                  <a:lumMod val="40000"/>
                  <a:lumOff val="60000"/>
                  <a:alpha val="23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 dirty="0"/>
          </a:p>
        </p:txBody>
      </p:sp>
      <p:grpSp>
        <p:nvGrpSpPr>
          <p:cNvPr id="5" name="Group 39">
            <a:extLst>
              <a:ext uri="{FF2B5EF4-FFF2-40B4-BE49-F238E27FC236}">
                <a16:creationId xmlns:a16="http://schemas.microsoft.com/office/drawing/2014/main" id="{9DED9937-4C3B-CA5F-551A-964F6A203F3B}"/>
              </a:ext>
            </a:extLst>
          </p:cNvPr>
          <p:cNvGrpSpPr/>
          <p:nvPr/>
        </p:nvGrpSpPr>
        <p:grpSpPr>
          <a:xfrm>
            <a:off x="535658" y="4189935"/>
            <a:ext cx="4843811" cy="2279839"/>
            <a:chOff x="535658" y="4189935"/>
            <a:chExt cx="4843811" cy="2279839"/>
          </a:xfrm>
        </p:grpSpPr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7F79DCDA-E180-C687-2586-1DC4D4C75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696405" y="4315815"/>
              <a:ext cx="505759" cy="254000"/>
            </a:xfrm>
            <a:prstGeom prst="rect">
              <a:avLst/>
            </a:prstGeom>
          </p:spPr>
        </p:pic>
        <p:grpSp>
          <p:nvGrpSpPr>
            <p:cNvPr id="89" name="Group 33">
              <a:extLst>
                <a:ext uri="{FF2B5EF4-FFF2-40B4-BE49-F238E27FC236}">
                  <a16:creationId xmlns:a16="http://schemas.microsoft.com/office/drawing/2014/main" id="{AD255489-DA4B-EFFF-64B9-259AC245D648}"/>
                </a:ext>
              </a:extLst>
            </p:cNvPr>
            <p:cNvGrpSpPr/>
            <p:nvPr/>
          </p:nvGrpSpPr>
          <p:grpSpPr>
            <a:xfrm>
              <a:off x="535658" y="4741640"/>
              <a:ext cx="4843811" cy="1728134"/>
              <a:chOff x="535658" y="4741640"/>
              <a:chExt cx="4843811" cy="1728134"/>
            </a:xfrm>
          </p:grpSpPr>
          <p:pic>
            <p:nvPicPr>
              <p:cNvPr id="90" name="Picture 7">
                <a:extLst>
                  <a:ext uri="{FF2B5EF4-FFF2-40B4-BE49-F238E27FC236}">
                    <a16:creationId xmlns:a16="http://schemas.microsoft.com/office/drawing/2014/main" id="{96FB56D6-7083-3E92-F3F1-DF289CE9C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539" y="4899454"/>
                <a:ext cx="4648062" cy="1480313"/>
              </a:xfrm>
              <a:prstGeom prst="rect">
                <a:avLst/>
              </a:prstGeom>
            </p:spPr>
          </p:pic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D5AD8F2A-3027-A99C-FFE2-1B1D96A10058}"/>
                  </a:ext>
                </a:extLst>
              </p:cNvPr>
              <p:cNvSpPr/>
              <p:nvPr/>
            </p:nvSpPr>
            <p:spPr>
              <a:xfrm>
                <a:off x="535658" y="4741640"/>
                <a:ext cx="4843811" cy="17281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IT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</p:grpSp>
      <p:grpSp>
        <p:nvGrpSpPr>
          <p:cNvPr id="7" name="Group 196">
            <a:extLst>
              <a:ext uri="{FF2B5EF4-FFF2-40B4-BE49-F238E27FC236}">
                <a16:creationId xmlns:a16="http://schemas.microsoft.com/office/drawing/2014/main" id="{5DDCC5CE-499E-22DC-023E-43D19316CDB5}"/>
              </a:ext>
            </a:extLst>
          </p:cNvPr>
          <p:cNvGrpSpPr/>
          <p:nvPr/>
        </p:nvGrpSpPr>
        <p:grpSpPr>
          <a:xfrm>
            <a:off x="7088286" y="5272214"/>
            <a:ext cx="143940" cy="141700"/>
            <a:chOff x="7088286" y="5272214"/>
            <a:chExt cx="73206" cy="72067"/>
          </a:xfrm>
        </p:grpSpPr>
        <p:cxnSp>
          <p:nvCxnSpPr>
            <p:cNvPr id="86" name="Straight Connector 197">
              <a:extLst>
                <a:ext uri="{FF2B5EF4-FFF2-40B4-BE49-F238E27FC236}">
                  <a16:creationId xmlns:a16="http://schemas.microsoft.com/office/drawing/2014/main" id="{2F2BFE51-14BE-93CD-85C6-25A0491C7E45}"/>
                </a:ext>
              </a:extLst>
            </p:cNvPr>
            <p:cNvCxnSpPr>
              <a:cxnSpLocks/>
            </p:cNvCxnSpPr>
            <p:nvPr/>
          </p:nvCxnSpPr>
          <p:spPr>
            <a:xfrm>
              <a:off x="7088286" y="5272214"/>
              <a:ext cx="73206" cy="72067"/>
            </a:xfrm>
            <a:prstGeom prst="line">
              <a:avLst/>
            </a:prstGeom>
            <a:ln w="476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98">
              <a:extLst>
                <a:ext uri="{FF2B5EF4-FFF2-40B4-BE49-F238E27FC236}">
                  <a16:creationId xmlns:a16="http://schemas.microsoft.com/office/drawing/2014/main" id="{F1DB8BE8-1FBC-9D4D-AB98-125DA150D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8286" y="5272214"/>
              <a:ext cx="73206" cy="72067"/>
            </a:xfrm>
            <a:prstGeom prst="line">
              <a:avLst/>
            </a:prstGeom>
            <a:ln w="476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00">
            <a:extLst>
              <a:ext uri="{FF2B5EF4-FFF2-40B4-BE49-F238E27FC236}">
                <a16:creationId xmlns:a16="http://schemas.microsoft.com/office/drawing/2014/main" id="{85D9A2F2-FE46-1751-5086-EF5741001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7200" y="5570143"/>
            <a:ext cx="160311" cy="200389"/>
          </a:xfrm>
          <a:prstGeom prst="rect">
            <a:avLst/>
          </a:prstGeom>
        </p:spPr>
      </p:pic>
      <p:sp>
        <p:nvSpPr>
          <p:cNvPr id="10" name="Freeform 207">
            <a:extLst>
              <a:ext uri="{FF2B5EF4-FFF2-40B4-BE49-F238E27FC236}">
                <a16:creationId xmlns:a16="http://schemas.microsoft.com/office/drawing/2014/main" id="{6490F497-5860-C1FE-0DD8-1D21BD6B9E7B}"/>
              </a:ext>
            </a:extLst>
          </p:cNvPr>
          <p:cNvSpPr/>
          <p:nvPr/>
        </p:nvSpPr>
        <p:spPr>
          <a:xfrm>
            <a:off x="6695125" y="3714968"/>
            <a:ext cx="1588660" cy="1736597"/>
          </a:xfrm>
          <a:custGeom>
            <a:avLst/>
            <a:gdLst>
              <a:gd name="connsiteX0" fmla="*/ 417207 w 1225195"/>
              <a:gd name="connsiteY0" fmla="*/ 86792 h 1071687"/>
              <a:gd name="connsiteX1" fmla="*/ 839238 w 1225195"/>
              <a:gd name="connsiteY1" fmla="*/ 16453 h 1071687"/>
              <a:gd name="connsiteX2" fmla="*/ 1112317 w 1225195"/>
              <a:gd name="connsiteY2" fmla="*/ 364008 h 1071687"/>
              <a:gd name="connsiteX3" fmla="*/ 1199206 w 1225195"/>
              <a:gd name="connsiteY3" fmla="*/ 947403 h 1071687"/>
              <a:gd name="connsiteX4" fmla="*/ 669598 w 1225195"/>
              <a:gd name="connsiteY4" fmla="*/ 1071530 h 1071687"/>
              <a:gd name="connsiteX5" fmla="*/ 193779 w 1225195"/>
              <a:gd name="connsiteY5" fmla="*/ 968091 h 1071687"/>
              <a:gd name="connsiteX6" fmla="*/ 3452 w 1225195"/>
              <a:gd name="connsiteY6" fmla="*/ 752938 h 1071687"/>
              <a:gd name="connsiteX7" fmla="*/ 98616 w 1225195"/>
              <a:gd name="connsiteY7" fmla="*/ 355733 h 1071687"/>
              <a:gd name="connsiteX8" fmla="*/ 417207 w 1225195"/>
              <a:gd name="connsiteY8" fmla="*/ 86792 h 107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195" h="1071687">
                <a:moveTo>
                  <a:pt x="417207" y="86792"/>
                </a:moveTo>
                <a:cubicBezTo>
                  <a:pt x="540644" y="30245"/>
                  <a:pt x="723386" y="-29750"/>
                  <a:pt x="839238" y="16453"/>
                </a:cubicBezTo>
                <a:cubicBezTo>
                  <a:pt x="955090" y="62656"/>
                  <a:pt x="1052322" y="208850"/>
                  <a:pt x="1112317" y="364008"/>
                </a:cubicBezTo>
                <a:cubicBezTo>
                  <a:pt x="1172312" y="519166"/>
                  <a:pt x="1272993" y="829483"/>
                  <a:pt x="1199206" y="947403"/>
                </a:cubicBezTo>
                <a:cubicBezTo>
                  <a:pt x="1125419" y="1065323"/>
                  <a:pt x="837169" y="1068082"/>
                  <a:pt x="669598" y="1071530"/>
                </a:cubicBezTo>
                <a:cubicBezTo>
                  <a:pt x="502027" y="1074978"/>
                  <a:pt x="304803" y="1021190"/>
                  <a:pt x="193779" y="968091"/>
                </a:cubicBezTo>
                <a:cubicBezTo>
                  <a:pt x="82755" y="914992"/>
                  <a:pt x="19312" y="854998"/>
                  <a:pt x="3452" y="752938"/>
                </a:cubicBezTo>
                <a:cubicBezTo>
                  <a:pt x="-12409" y="650878"/>
                  <a:pt x="27588" y="467447"/>
                  <a:pt x="98616" y="355733"/>
                </a:cubicBezTo>
                <a:cubicBezTo>
                  <a:pt x="169644" y="244019"/>
                  <a:pt x="293770" y="143339"/>
                  <a:pt x="417207" y="86792"/>
                </a:cubicBezTo>
                <a:close/>
              </a:path>
            </a:pathLst>
          </a:cu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 dirty="0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48541BA3-4554-45DD-E4C7-8D18CB19B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494" y="4646634"/>
            <a:ext cx="2273300" cy="368300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E8110C02-9922-254E-17CF-8CCAA04F1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3771" y="2135225"/>
            <a:ext cx="3543300" cy="368300"/>
          </a:xfrm>
          <a:prstGeom prst="rect">
            <a:avLst/>
          </a:prstGeom>
        </p:spPr>
      </p:pic>
      <p:pic>
        <p:nvPicPr>
          <p:cNvPr id="13" name="Picture 43">
            <a:extLst>
              <a:ext uri="{FF2B5EF4-FFF2-40B4-BE49-F238E27FC236}">
                <a16:creationId xmlns:a16="http://schemas.microsoft.com/office/drawing/2014/main" id="{F155CA1C-F025-0EB9-D4B5-10FC71E1F8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093" y="1247163"/>
            <a:ext cx="4774890" cy="948020"/>
          </a:xfrm>
          <a:prstGeom prst="rect">
            <a:avLst/>
          </a:prstGeom>
        </p:spPr>
      </p:pic>
      <p:grpSp>
        <p:nvGrpSpPr>
          <p:cNvPr id="14" name="Group 44">
            <a:extLst>
              <a:ext uri="{FF2B5EF4-FFF2-40B4-BE49-F238E27FC236}">
                <a16:creationId xmlns:a16="http://schemas.microsoft.com/office/drawing/2014/main" id="{0E130419-61C6-EE1B-E7BA-6C225576331E}"/>
              </a:ext>
            </a:extLst>
          </p:cNvPr>
          <p:cNvGrpSpPr/>
          <p:nvPr/>
        </p:nvGrpSpPr>
        <p:grpSpPr>
          <a:xfrm>
            <a:off x="652123" y="2419459"/>
            <a:ext cx="4633693" cy="1728134"/>
            <a:chOff x="652123" y="2419459"/>
            <a:chExt cx="4633693" cy="1728134"/>
          </a:xfrm>
        </p:grpSpPr>
        <p:pic>
          <p:nvPicPr>
            <p:cNvPr id="78" name="Picture 45">
              <a:extLst>
                <a:ext uri="{FF2B5EF4-FFF2-40B4-BE49-F238E27FC236}">
                  <a16:creationId xmlns:a16="http://schemas.microsoft.com/office/drawing/2014/main" id="{3FE22DF5-DFD2-9482-6CF2-4322D2681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197" y="2469011"/>
              <a:ext cx="1697456" cy="253467"/>
            </a:xfrm>
            <a:prstGeom prst="rect">
              <a:avLst/>
            </a:prstGeom>
          </p:spPr>
        </p:pic>
        <p:pic>
          <p:nvPicPr>
            <p:cNvPr id="79" name="Picture 46">
              <a:extLst>
                <a:ext uri="{FF2B5EF4-FFF2-40B4-BE49-F238E27FC236}">
                  <a16:creationId xmlns:a16="http://schemas.microsoft.com/office/drawing/2014/main" id="{1208D65B-0D8C-48EA-D9B1-3D90335BC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7767" y="2772029"/>
              <a:ext cx="4447181" cy="198633"/>
            </a:xfrm>
            <a:prstGeom prst="rect">
              <a:avLst/>
            </a:prstGeom>
          </p:spPr>
        </p:pic>
        <p:pic>
          <p:nvPicPr>
            <p:cNvPr id="80" name="Picture 47">
              <a:extLst>
                <a:ext uri="{FF2B5EF4-FFF2-40B4-BE49-F238E27FC236}">
                  <a16:creationId xmlns:a16="http://schemas.microsoft.com/office/drawing/2014/main" id="{5B1987A0-3AA5-3127-BD4C-10EBA498A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42742" y="3121127"/>
              <a:ext cx="3724367" cy="198633"/>
            </a:xfrm>
            <a:prstGeom prst="rect">
              <a:avLst/>
            </a:prstGeom>
          </p:spPr>
        </p:pic>
        <p:pic>
          <p:nvPicPr>
            <p:cNvPr id="81" name="Picture 48">
              <a:extLst>
                <a:ext uri="{FF2B5EF4-FFF2-40B4-BE49-F238E27FC236}">
                  <a16:creationId xmlns:a16="http://schemas.microsoft.com/office/drawing/2014/main" id="{50E3E99C-006F-08FD-3DA1-F27CF9585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50724" y="3651210"/>
              <a:ext cx="4034224" cy="309444"/>
            </a:xfrm>
            <a:prstGeom prst="rect">
              <a:avLst/>
            </a:prstGeom>
          </p:spPr>
        </p:pic>
        <p:pic>
          <p:nvPicPr>
            <p:cNvPr id="82" name="Picture 49">
              <a:extLst>
                <a:ext uri="{FF2B5EF4-FFF2-40B4-BE49-F238E27FC236}">
                  <a16:creationId xmlns:a16="http://schemas.microsoft.com/office/drawing/2014/main" id="{8847B795-B039-4640-DFAB-7EFE700D6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80795" y="3166222"/>
              <a:ext cx="115746" cy="140549"/>
            </a:xfrm>
            <a:prstGeom prst="rect">
              <a:avLst/>
            </a:prstGeom>
          </p:spPr>
        </p:pic>
        <p:pic>
          <p:nvPicPr>
            <p:cNvPr id="83" name="Picture 50">
              <a:extLst>
                <a:ext uri="{FF2B5EF4-FFF2-40B4-BE49-F238E27FC236}">
                  <a16:creationId xmlns:a16="http://schemas.microsoft.com/office/drawing/2014/main" id="{100EE802-23F4-EDEF-DCFC-E6104C575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72067" y="3735658"/>
              <a:ext cx="115746" cy="140549"/>
            </a:xfrm>
            <a:prstGeom prst="rect">
              <a:avLst/>
            </a:prstGeom>
          </p:spPr>
        </p:pic>
        <p:pic>
          <p:nvPicPr>
            <p:cNvPr id="84" name="Picture 51">
              <a:extLst>
                <a:ext uri="{FF2B5EF4-FFF2-40B4-BE49-F238E27FC236}">
                  <a16:creationId xmlns:a16="http://schemas.microsoft.com/office/drawing/2014/main" id="{A2338103-5B87-C521-AA2A-22DEBDF6B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5727" y="3403588"/>
              <a:ext cx="350814" cy="162878"/>
            </a:xfrm>
            <a:prstGeom prst="rect">
              <a:avLst/>
            </a:prstGeom>
          </p:spPr>
        </p:pic>
        <p:sp>
          <p:nvSpPr>
            <p:cNvPr id="85" name="Rectangle 52">
              <a:extLst>
                <a:ext uri="{FF2B5EF4-FFF2-40B4-BE49-F238E27FC236}">
                  <a16:creationId xmlns:a16="http://schemas.microsoft.com/office/drawing/2014/main" id="{8E02A946-7C28-6567-DF8A-7C7501F20A21}"/>
                </a:ext>
              </a:extLst>
            </p:cNvPr>
            <p:cNvSpPr/>
            <p:nvPr/>
          </p:nvSpPr>
          <p:spPr>
            <a:xfrm>
              <a:off x="652123" y="2419459"/>
              <a:ext cx="4633693" cy="17281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I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5" name="Oval 58">
            <a:extLst>
              <a:ext uri="{FF2B5EF4-FFF2-40B4-BE49-F238E27FC236}">
                <a16:creationId xmlns:a16="http://schemas.microsoft.com/office/drawing/2014/main" id="{473B60EF-879A-FA50-421C-9C957724C27E}"/>
              </a:ext>
            </a:extLst>
          </p:cNvPr>
          <p:cNvSpPr/>
          <p:nvPr/>
        </p:nvSpPr>
        <p:spPr>
          <a:xfrm>
            <a:off x="6860968" y="3501402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 dirty="0"/>
          </a:p>
        </p:txBody>
      </p:sp>
      <p:sp>
        <p:nvSpPr>
          <p:cNvPr id="16" name="Oval 59">
            <a:extLst>
              <a:ext uri="{FF2B5EF4-FFF2-40B4-BE49-F238E27FC236}">
                <a16:creationId xmlns:a16="http://schemas.microsoft.com/office/drawing/2014/main" id="{F453DCE6-D538-5E0C-D9C5-A2D4CBB6CDCB}"/>
              </a:ext>
            </a:extLst>
          </p:cNvPr>
          <p:cNvSpPr/>
          <p:nvPr/>
        </p:nvSpPr>
        <p:spPr>
          <a:xfrm>
            <a:off x="8033692" y="3249538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7" name="Oval 60">
            <a:extLst>
              <a:ext uri="{FF2B5EF4-FFF2-40B4-BE49-F238E27FC236}">
                <a16:creationId xmlns:a16="http://schemas.microsoft.com/office/drawing/2014/main" id="{E325881A-7F3D-DF9B-476A-9A906D2482B1}"/>
              </a:ext>
            </a:extLst>
          </p:cNvPr>
          <p:cNvSpPr/>
          <p:nvPr/>
        </p:nvSpPr>
        <p:spPr>
          <a:xfrm>
            <a:off x="6332471" y="4205300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8" name="Oval 61">
            <a:extLst>
              <a:ext uri="{FF2B5EF4-FFF2-40B4-BE49-F238E27FC236}">
                <a16:creationId xmlns:a16="http://schemas.microsoft.com/office/drawing/2014/main" id="{33CA615F-0857-E1C1-7979-FA3F391AEC71}"/>
              </a:ext>
            </a:extLst>
          </p:cNvPr>
          <p:cNvSpPr/>
          <p:nvPr/>
        </p:nvSpPr>
        <p:spPr>
          <a:xfrm rot="19367325">
            <a:off x="8586249" y="4127030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9" name="Oval 62">
            <a:extLst>
              <a:ext uri="{FF2B5EF4-FFF2-40B4-BE49-F238E27FC236}">
                <a16:creationId xmlns:a16="http://schemas.microsoft.com/office/drawing/2014/main" id="{B2AEDBE3-5FF7-E5F5-C66C-CB2C5126F856}"/>
              </a:ext>
            </a:extLst>
          </p:cNvPr>
          <p:cNvSpPr/>
          <p:nvPr/>
        </p:nvSpPr>
        <p:spPr>
          <a:xfrm>
            <a:off x="6733043" y="5468352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20" name="Oval 63">
            <a:extLst>
              <a:ext uri="{FF2B5EF4-FFF2-40B4-BE49-F238E27FC236}">
                <a16:creationId xmlns:a16="http://schemas.microsoft.com/office/drawing/2014/main" id="{A8CADCD8-6ED4-9FB9-EF1E-C7CABC6E3B47}"/>
              </a:ext>
            </a:extLst>
          </p:cNvPr>
          <p:cNvSpPr/>
          <p:nvPr/>
        </p:nvSpPr>
        <p:spPr>
          <a:xfrm>
            <a:off x="7770081" y="5468352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21" name="Oval 64">
            <a:extLst>
              <a:ext uri="{FF2B5EF4-FFF2-40B4-BE49-F238E27FC236}">
                <a16:creationId xmlns:a16="http://schemas.microsoft.com/office/drawing/2014/main" id="{6C44BDD1-87E7-EA0F-76F1-E64CFA76F467}"/>
              </a:ext>
            </a:extLst>
          </p:cNvPr>
          <p:cNvSpPr/>
          <p:nvPr/>
        </p:nvSpPr>
        <p:spPr>
          <a:xfrm>
            <a:off x="8229884" y="4564274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22" name="Oval 65">
            <a:extLst>
              <a:ext uri="{FF2B5EF4-FFF2-40B4-BE49-F238E27FC236}">
                <a16:creationId xmlns:a16="http://schemas.microsoft.com/office/drawing/2014/main" id="{5B87219D-F852-9B88-4FF7-E75C1AAD668F}"/>
              </a:ext>
            </a:extLst>
          </p:cNvPr>
          <p:cNvSpPr/>
          <p:nvPr/>
        </p:nvSpPr>
        <p:spPr>
          <a:xfrm>
            <a:off x="7898002" y="3887100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23" name="Oval 66">
            <a:extLst>
              <a:ext uri="{FF2B5EF4-FFF2-40B4-BE49-F238E27FC236}">
                <a16:creationId xmlns:a16="http://schemas.microsoft.com/office/drawing/2014/main" id="{E0804295-04DB-C7E0-E18E-F6381C5768D8}"/>
              </a:ext>
            </a:extLst>
          </p:cNvPr>
          <p:cNvSpPr/>
          <p:nvPr/>
        </p:nvSpPr>
        <p:spPr>
          <a:xfrm>
            <a:off x="7192941" y="4758371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24" name="Oval 67">
            <a:extLst>
              <a:ext uri="{FF2B5EF4-FFF2-40B4-BE49-F238E27FC236}">
                <a16:creationId xmlns:a16="http://schemas.microsoft.com/office/drawing/2014/main" id="{9C61E98F-BC9F-C129-486B-49D2055F3FD5}"/>
              </a:ext>
            </a:extLst>
          </p:cNvPr>
          <p:cNvSpPr/>
          <p:nvPr/>
        </p:nvSpPr>
        <p:spPr>
          <a:xfrm>
            <a:off x="8514280" y="5299295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25" name="Oval 68">
            <a:extLst>
              <a:ext uri="{FF2B5EF4-FFF2-40B4-BE49-F238E27FC236}">
                <a16:creationId xmlns:a16="http://schemas.microsoft.com/office/drawing/2014/main" id="{2B5E21C5-9997-3772-22F6-C47157574128}"/>
              </a:ext>
            </a:extLst>
          </p:cNvPr>
          <p:cNvSpPr/>
          <p:nvPr/>
        </p:nvSpPr>
        <p:spPr>
          <a:xfrm>
            <a:off x="7387006" y="4130817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26" name="Oval 69">
            <a:extLst>
              <a:ext uri="{FF2B5EF4-FFF2-40B4-BE49-F238E27FC236}">
                <a16:creationId xmlns:a16="http://schemas.microsoft.com/office/drawing/2014/main" id="{31CAFE81-F59F-E7F1-F5B9-830C16164BE0}"/>
              </a:ext>
            </a:extLst>
          </p:cNvPr>
          <p:cNvSpPr/>
          <p:nvPr/>
        </p:nvSpPr>
        <p:spPr>
          <a:xfrm>
            <a:off x="9161463" y="5320220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grpSp>
        <p:nvGrpSpPr>
          <p:cNvPr id="27" name="Group 70">
            <a:extLst>
              <a:ext uri="{FF2B5EF4-FFF2-40B4-BE49-F238E27FC236}">
                <a16:creationId xmlns:a16="http://schemas.microsoft.com/office/drawing/2014/main" id="{6CE8EDF6-60C0-20C5-B694-205E5C1FE33D}"/>
              </a:ext>
            </a:extLst>
          </p:cNvPr>
          <p:cNvGrpSpPr/>
          <p:nvPr/>
        </p:nvGrpSpPr>
        <p:grpSpPr>
          <a:xfrm>
            <a:off x="6482298" y="3399365"/>
            <a:ext cx="143940" cy="141700"/>
            <a:chOff x="6482298" y="3399365"/>
            <a:chExt cx="73206" cy="72067"/>
          </a:xfrm>
        </p:grpSpPr>
        <p:cxnSp>
          <p:nvCxnSpPr>
            <p:cNvPr id="76" name="Straight Connector 71">
              <a:extLst>
                <a:ext uri="{FF2B5EF4-FFF2-40B4-BE49-F238E27FC236}">
                  <a16:creationId xmlns:a16="http://schemas.microsoft.com/office/drawing/2014/main" id="{BEBAB63B-BBB7-1810-E5A4-D14DB50DDECD}"/>
                </a:ext>
              </a:extLst>
            </p:cNvPr>
            <p:cNvCxnSpPr>
              <a:cxnSpLocks/>
            </p:cNvCxnSpPr>
            <p:nvPr/>
          </p:nvCxnSpPr>
          <p:spPr>
            <a:xfrm>
              <a:off x="6482298" y="3399365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2">
              <a:extLst>
                <a:ext uri="{FF2B5EF4-FFF2-40B4-BE49-F238E27FC236}">
                  <a16:creationId xmlns:a16="http://schemas.microsoft.com/office/drawing/2014/main" id="{9F62C221-F64E-51DA-5081-BF0B117F15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2298" y="3399365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3">
            <a:extLst>
              <a:ext uri="{FF2B5EF4-FFF2-40B4-BE49-F238E27FC236}">
                <a16:creationId xmlns:a16="http://schemas.microsoft.com/office/drawing/2014/main" id="{51B16930-3FF3-5258-70FD-7E9285E63320}"/>
              </a:ext>
            </a:extLst>
          </p:cNvPr>
          <p:cNvGrpSpPr/>
          <p:nvPr/>
        </p:nvGrpSpPr>
        <p:grpSpPr>
          <a:xfrm>
            <a:off x="8661460" y="3501402"/>
            <a:ext cx="143940" cy="141700"/>
            <a:chOff x="8661460" y="3501402"/>
            <a:chExt cx="73206" cy="72067"/>
          </a:xfrm>
        </p:grpSpPr>
        <p:cxnSp>
          <p:nvCxnSpPr>
            <p:cNvPr id="74" name="Straight Connector 74">
              <a:extLst>
                <a:ext uri="{FF2B5EF4-FFF2-40B4-BE49-F238E27FC236}">
                  <a16:creationId xmlns:a16="http://schemas.microsoft.com/office/drawing/2014/main" id="{F3281D94-4393-BAD5-176E-27A491996AC8}"/>
                </a:ext>
              </a:extLst>
            </p:cNvPr>
            <p:cNvCxnSpPr>
              <a:cxnSpLocks/>
            </p:cNvCxnSpPr>
            <p:nvPr/>
          </p:nvCxnSpPr>
          <p:spPr>
            <a:xfrm>
              <a:off x="8661460" y="3501402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5">
              <a:extLst>
                <a:ext uri="{FF2B5EF4-FFF2-40B4-BE49-F238E27FC236}">
                  <a16:creationId xmlns:a16="http://schemas.microsoft.com/office/drawing/2014/main" id="{D667C58E-1828-3697-A696-6905FC48EC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61460" y="3501402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76">
            <a:extLst>
              <a:ext uri="{FF2B5EF4-FFF2-40B4-BE49-F238E27FC236}">
                <a16:creationId xmlns:a16="http://schemas.microsoft.com/office/drawing/2014/main" id="{31FFAA73-E8BD-EE41-3D39-7611F21C26C9}"/>
              </a:ext>
            </a:extLst>
          </p:cNvPr>
          <p:cNvGrpSpPr/>
          <p:nvPr/>
        </p:nvGrpSpPr>
        <p:grpSpPr>
          <a:xfrm>
            <a:off x="7534186" y="2772302"/>
            <a:ext cx="143940" cy="141700"/>
            <a:chOff x="7534186" y="2772302"/>
            <a:chExt cx="73206" cy="72067"/>
          </a:xfrm>
        </p:grpSpPr>
        <p:cxnSp>
          <p:nvCxnSpPr>
            <p:cNvPr id="72" name="Straight Connector 77">
              <a:extLst>
                <a:ext uri="{FF2B5EF4-FFF2-40B4-BE49-F238E27FC236}">
                  <a16:creationId xmlns:a16="http://schemas.microsoft.com/office/drawing/2014/main" id="{4E1CE96A-134B-5589-A0D3-5B49698EA377}"/>
                </a:ext>
              </a:extLst>
            </p:cNvPr>
            <p:cNvCxnSpPr>
              <a:cxnSpLocks/>
            </p:cNvCxnSpPr>
            <p:nvPr/>
          </p:nvCxnSpPr>
          <p:spPr>
            <a:xfrm>
              <a:off x="7534186" y="2772302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8">
              <a:extLst>
                <a:ext uri="{FF2B5EF4-FFF2-40B4-BE49-F238E27FC236}">
                  <a16:creationId xmlns:a16="http://schemas.microsoft.com/office/drawing/2014/main" id="{9A341303-89DE-6F3A-23C0-4E2B14770F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4186" y="2772302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82">
            <a:extLst>
              <a:ext uri="{FF2B5EF4-FFF2-40B4-BE49-F238E27FC236}">
                <a16:creationId xmlns:a16="http://schemas.microsoft.com/office/drawing/2014/main" id="{5AAA6754-6693-E91A-37D5-034706532BA3}"/>
              </a:ext>
            </a:extLst>
          </p:cNvPr>
          <p:cNvGrpSpPr/>
          <p:nvPr/>
        </p:nvGrpSpPr>
        <p:grpSpPr>
          <a:xfrm>
            <a:off x="9524144" y="5130514"/>
            <a:ext cx="143940" cy="141700"/>
            <a:chOff x="9524144" y="5130514"/>
            <a:chExt cx="73206" cy="72067"/>
          </a:xfrm>
        </p:grpSpPr>
        <p:cxnSp>
          <p:nvCxnSpPr>
            <p:cNvPr id="70" name="Straight Connector 83">
              <a:extLst>
                <a:ext uri="{FF2B5EF4-FFF2-40B4-BE49-F238E27FC236}">
                  <a16:creationId xmlns:a16="http://schemas.microsoft.com/office/drawing/2014/main" id="{A8D2A661-580F-1D3B-880C-09C5A8618333}"/>
                </a:ext>
              </a:extLst>
            </p:cNvPr>
            <p:cNvCxnSpPr>
              <a:cxnSpLocks/>
            </p:cNvCxnSpPr>
            <p:nvPr/>
          </p:nvCxnSpPr>
          <p:spPr>
            <a:xfrm>
              <a:off x="9524144" y="5130514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84">
              <a:extLst>
                <a:ext uri="{FF2B5EF4-FFF2-40B4-BE49-F238E27FC236}">
                  <a16:creationId xmlns:a16="http://schemas.microsoft.com/office/drawing/2014/main" id="{BB4DB1CA-8F74-0840-DCB7-E9B99B9E14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4144" y="5130514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85">
            <a:extLst>
              <a:ext uri="{FF2B5EF4-FFF2-40B4-BE49-F238E27FC236}">
                <a16:creationId xmlns:a16="http://schemas.microsoft.com/office/drawing/2014/main" id="{486A9E30-EEB4-64E3-2E0C-45E1CF2E8528}"/>
              </a:ext>
            </a:extLst>
          </p:cNvPr>
          <p:cNvGrpSpPr/>
          <p:nvPr/>
        </p:nvGrpSpPr>
        <p:grpSpPr>
          <a:xfrm>
            <a:off x="6260501" y="6176618"/>
            <a:ext cx="143940" cy="141700"/>
            <a:chOff x="6260501" y="6176618"/>
            <a:chExt cx="73206" cy="72067"/>
          </a:xfrm>
        </p:grpSpPr>
        <p:cxnSp>
          <p:nvCxnSpPr>
            <p:cNvPr id="68" name="Straight Connector 86">
              <a:extLst>
                <a:ext uri="{FF2B5EF4-FFF2-40B4-BE49-F238E27FC236}">
                  <a16:creationId xmlns:a16="http://schemas.microsoft.com/office/drawing/2014/main" id="{3FAEEC49-FBD4-9729-13F5-D031531D3518}"/>
                </a:ext>
              </a:extLst>
            </p:cNvPr>
            <p:cNvCxnSpPr>
              <a:cxnSpLocks/>
            </p:cNvCxnSpPr>
            <p:nvPr/>
          </p:nvCxnSpPr>
          <p:spPr>
            <a:xfrm>
              <a:off x="6260501" y="6176618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87">
              <a:extLst>
                <a:ext uri="{FF2B5EF4-FFF2-40B4-BE49-F238E27FC236}">
                  <a16:creationId xmlns:a16="http://schemas.microsoft.com/office/drawing/2014/main" id="{EB2D8099-64D8-B906-C1BA-1013A9E29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0501" y="6176618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88">
            <a:extLst>
              <a:ext uri="{FF2B5EF4-FFF2-40B4-BE49-F238E27FC236}">
                <a16:creationId xmlns:a16="http://schemas.microsoft.com/office/drawing/2014/main" id="{31829114-3EE3-BE83-61EB-EF459A79BBE2}"/>
              </a:ext>
            </a:extLst>
          </p:cNvPr>
          <p:cNvGrpSpPr/>
          <p:nvPr/>
        </p:nvGrpSpPr>
        <p:grpSpPr>
          <a:xfrm>
            <a:off x="8567635" y="3154531"/>
            <a:ext cx="143940" cy="141700"/>
            <a:chOff x="8567635" y="3154531"/>
            <a:chExt cx="73206" cy="72067"/>
          </a:xfrm>
        </p:grpSpPr>
        <p:cxnSp>
          <p:nvCxnSpPr>
            <p:cNvPr id="66" name="Straight Connector 89">
              <a:extLst>
                <a:ext uri="{FF2B5EF4-FFF2-40B4-BE49-F238E27FC236}">
                  <a16:creationId xmlns:a16="http://schemas.microsoft.com/office/drawing/2014/main" id="{838CE66E-663C-5832-544F-7819FEC40DF2}"/>
                </a:ext>
              </a:extLst>
            </p:cNvPr>
            <p:cNvCxnSpPr>
              <a:cxnSpLocks/>
            </p:cNvCxnSpPr>
            <p:nvPr/>
          </p:nvCxnSpPr>
          <p:spPr>
            <a:xfrm>
              <a:off x="8567635" y="315453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90">
              <a:extLst>
                <a:ext uri="{FF2B5EF4-FFF2-40B4-BE49-F238E27FC236}">
                  <a16:creationId xmlns:a16="http://schemas.microsoft.com/office/drawing/2014/main" id="{AB071A84-D6F9-1B90-8BB3-C4CEAE5EB1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7635" y="315453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91">
            <a:extLst>
              <a:ext uri="{FF2B5EF4-FFF2-40B4-BE49-F238E27FC236}">
                <a16:creationId xmlns:a16="http://schemas.microsoft.com/office/drawing/2014/main" id="{3005A0C2-E2FB-EAF1-48E3-6B96894E9764}"/>
              </a:ext>
            </a:extLst>
          </p:cNvPr>
          <p:cNvGrpSpPr/>
          <p:nvPr/>
        </p:nvGrpSpPr>
        <p:grpSpPr>
          <a:xfrm>
            <a:off x="8299831" y="2675503"/>
            <a:ext cx="143940" cy="141700"/>
            <a:chOff x="8299831" y="2675503"/>
            <a:chExt cx="73206" cy="72067"/>
          </a:xfrm>
        </p:grpSpPr>
        <p:cxnSp>
          <p:nvCxnSpPr>
            <p:cNvPr id="64" name="Straight Connector 92">
              <a:extLst>
                <a:ext uri="{FF2B5EF4-FFF2-40B4-BE49-F238E27FC236}">
                  <a16:creationId xmlns:a16="http://schemas.microsoft.com/office/drawing/2014/main" id="{134765BF-21B2-7984-954D-66DF75668215}"/>
                </a:ext>
              </a:extLst>
            </p:cNvPr>
            <p:cNvCxnSpPr>
              <a:cxnSpLocks/>
            </p:cNvCxnSpPr>
            <p:nvPr/>
          </p:nvCxnSpPr>
          <p:spPr>
            <a:xfrm>
              <a:off x="8299831" y="267550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93">
              <a:extLst>
                <a:ext uri="{FF2B5EF4-FFF2-40B4-BE49-F238E27FC236}">
                  <a16:creationId xmlns:a16="http://schemas.microsoft.com/office/drawing/2014/main" id="{89816767-D92A-8D5F-80D8-A1F4E01811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9831" y="267550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94">
            <a:extLst>
              <a:ext uri="{FF2B5EF4-FFF2-40B4-BE49-F238E27FC236}">
                <a16:creationId xmlns:a16="http://schemas.microsoft.com/office/drawing/2014/main" id="{6C801D18-D8DE-9FF7-B1B6-9E21EDB0C7A8}"/>
              </a:ext>
            </a:extLst>
          </p:cNvPr>
          <p:cNvGrpSpPr/>
          <p:nvPr/>
        </p:nvGrpSpPr>
        <p:grpSpPr>
          <a:xfrm>
            <a:off x="6732905" y="2907801"/>
            <a:ext cx="143940" cy="141700"/>
            <a:chOff x="6732905" y="2907801"/>
            <a:chExt cx="73206" cy="72067"/>
          </a:xfrm>
        </p:grpSpPr>
        <p:cxnSp>
          <p:nvCxnSpPr>
            <p:cNvPr id="62" name="Straight Connector 95">
              <a:extLst>
                <a:ext uri="{FF2B5EF4-FFF2-40B4-BE49-F238E27FC236}">
                  <a16:creationId xmlns:a16="http://schemas.microsoft.com/office/drawing/2014/main" id="{3F1664C7-4521-7CC7-225D-09D42A78E9E4}"/>
                </a:ext>
              </a:extLst>
            </p:cNvPr>
            <p:cNvCxnSpPr>
              <a:cxnSpLocks/>
            </p:cNvCxnSpPr>
            <p:nvPr/>
          </p:nvCxnSpPr>
          <p:spPr>
            <a:xfrm>
              <a:off x="6732905" y="290780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96">
              <a:extLst>
                <a:ext uri="{FF2B5EF4-FFF2-40B4-BE49-F238E27FC236}">
                  <a16:creationId xmlns:a16="http://schemas.microsoft.com/office/drawing/2014/main" id="{BB8EE12F-26E3-4C66-EACA-0B3FCB60E8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2905" y="290780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97">
            <a:extLst>
              <a:ext uri="{FF2B5EF4-FFF2-40B4-BE49-F238E27FC236}">
                <a16:creationId xmlns:a16="http://schemas.microsoft.com/office/drawing/2014/main" id="{A52D062F-0BA7-860E-91FE-B03E50F6354A}"/>
              </a:ext>
            </a:extLst>
          </p:cNvPr>
          <p:cNvGrpSpPr/>
          <p:nvPr/>
        </p:nvGrpSpPr>
        <p:grpSpPr>
          <a:xfrm>
            <a:off x="9098413" y="3876149"/>
            <a:ext cx="143940" cy="141700"/>
            <a:chOff x="9098413" y="3876149"/>
            <a:chExt cx="73206" cy="72067"/>
          </a:xfrm>
        </p:grpSpPr>
        <p:cxnSp>
          <p:nvCxnSpPr>
            <p:cNvPr id="60" name="Straight Connector 98">
              <a:extLst>
                <a:ext uri="{FF2B5EF4-FFF2-40B4-BE49-F238E27FC236}">
                  <a16:creationId xmlns:a16="http://schemas.microsoft.com/office/drawing/2014/main" id="{66C0A57F-CB5C-6583-4B76-AE4FF4CB08C6}"/>
                </a:ext>
              </a:extLst>
            </p:cNvPr>
            <p:cNvCxnSpPr>
              <a:cxnSpLocks/>
            </p:cNvCxnSpPr>
            <p:nvPr/>
          </p:nvCxnSpPr>
          <p:spPr>
            <a:xfrm>
              <a:off x="9098413" y="3876149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99">
              <a:extLst>
                <a:ext uri="{FF2B5EF4-FFF2-40B4-BE49-F238E27FC236}">
                  <a16:creationId xmlns:a16="http://schemas.microsoft.com/office/drawing/2014/main" id="{1BF31939-E4AB-7487-ADC2-2EBCDD4118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8413" y="3876149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100">
            <a:extLst>
              <a:ext uri="{FF2B5EF4-FFF2-40B4-BE49-F238E27FC236}">
                <a16:creationId xmlns:a16="http://schemas.microsoft.com/office/drawing/2014/main" id="{B2C32E47-902C-62F0-F194-2A62358BDD5C}"/>
              </a:ext>
            </a:extLst>
          </p:cNvPr>
          <p:cNvGrpSpPr/>
          <p:nvPr/>
        </p:nvGrpSpPr>
        <p:grpSpPr>
          <a:xfrm>
            <a:off x="8085944" y="4112043"/>
            <a:ext cx="143940" cy="141700"/>
            <a:chOff x="8085944" y="4112043"/>
            <a:chExt cx="73206" cy="72067"/>
          </a:xfrm>
        </p:grpSpPr>
        <p:cxnSp>
          <p:nvCxnSpPr>
            <p:cNvPr id="58" name="Straight Connector 101">
              <a:extLst>
                <a:ext uri="{FF2B5EF4-FFF2-40B4-BE49-F238E27FC236}">
                  <a16:creationId xmlns:a16="http://schemas.microsoft.com/office/drawing/2014/main" id="{9D1BFCAA-9766-2580-C13B-E5552AE6914F}"/>
                </a:ext>
              </a:extLst>
            </p:cNvPr>
            <p:cNvCxnSpPr>
              <a:cxnSpLocks/>
            </p:cNvCxnSpPr>
            <p:nvPr/>
          </p:nvCxnSpPr>
          <p:spPr>
            <a:xfrm>
              <a:off x="8085944" y="411204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102">
              <a:extLst>
                <a:ext uri="{FF2B5EF4-FFF2-40B4-BE49-F238E27FC236}">
                  <a16:creationId xmlns:a16="http://schemas.microsoft.com/office/drawing/2014/main" id="{6624775A-5198-9EC4-8C35-AA210E7FBA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5944" y="411204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103">
            <a:extLst>
              <a:ext uri="{FF2B5EF4-FFF2-40B4-BE49-F238E27FC236}">
                <a16:creationId xmlns:a16="http://schemas.microsoft.com/office/drawing/2014/main" id="{E9A28453-D403-32F2-ECA8-918FAE241444}"/>
              </a:ext>
            </a:extLst>
          </p:cNvPr>
          <p:cNvGrpSpPr/>
          <p:nvPr/>
        </p:nvGrpSpPr>
        <p:grpSpPr>
          <a:xfrm>
            <a:off x="7842051" y="6247468"/>
            <a:ext cx="143940" cy="141700"/>
            <a:chOff x="7842051" y="6247468"/>
            <a:chExt cx="73206" cy="72067"/>
          </a:xfrm>
        </p:grpSpPr>
        <p:cxnSp>
          <p:nvCxnSpPr>
            <p:cNvPr id="56" name="Straight Connector 104">
              <a:extLst>
                <a:ext uri="{FF2B5EF4-FFF2-40B4-BE49-F238E27FC236}">
                  <a16:creationId xmlns:a16="http://schemas.microsoft.com/office/drawing/2014/main" id="{301C0101-84FC-0138-726D-E0461678AEE0}"/>
                </a:ext>
              </a:extLst>
            </p:cNvPr>
            <p:cNvCxnSpPr>
              <a:cxnSpLocks/>
            </p:cNvCxnSpPr>
            <p:nvPr/>
          </p:nvCxnSpPr>
          <p:spPr>
            <a:xfrm>
              <a:off x="7842051" y="6247468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105">
              <a:extLst>
                <a:ext uri="{FF2B5EF4-FFF2-40B4-BE49-F238E27FC236}">
                  <a16:creationId xmlns:a16="http://schemas.microsoft.com/office/drawing/2014/main" id="{DB4A4134-E797-C436-A849-5E5C87B18E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2051" y="6247468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106">
            <a:extLst>
              <a:ext uri="{FF2B5EF4-FFF2-40B4-BE49-F238E27FC236}">
                <a16:creationId xmlns:a16="http://schemas.microsoft.com/office/drawing/2014/main" id="{7F13CBA2-AD7B-1333-D3CD-8C6138F53D23}"/>
              </a:ext>
            </a:extLst>
          </p:cNvPr>
          <p:cNvGrpSpPr/>
          <p:nvPr/>
        </p:nvGrpSpPr>
        <p:grpSpPr>
          <a:xfrm>
            <a:off x="7569358" y="3607021"/>
            <a:ext cx="143940" cy="141700"/>
            <a:chOff x="7569358" y="3607021"/>
            <a:chExt cx="73206" cy="72067"/>
          </a:xfrm>
        </p:grpSpPr>
        <p:cxnSp>
          <p:nvCxnSpPr>
            <p:cNvPr id="54" name="Straight Connector 107">
              <a:extLst>
                <a:ext uri="{FF2B5EF4-FFF2-40B4-BE49-F238E27FC236}">
                  <a16:creationId xmlns:a16="http://schemas.microsoft.com/office/drawing/2014/main" id="{728AD787-5763-6C4C-C1E8-B8A1CE68AA2C}"/>
                </a:ext>
              </a:extLst>
            </p:cNvPr>
            <p:cNvCxnSpPr>
              <a:cxnSpLocks/>
            </p:cNvCxnSpPr>
            <p:nvPr/>
          </p:nvCxnSpPr>
          <p:spPr>
            <a:xfrm>
              <a:off x="7569358" y="360702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108">
              <a:extLst>
                <a:ext uri="{FF2B5EF4-FFF2-40B4-BE49-F238E27FC236}">
                  <a16:creationId xmlns:a16="http://schemas.microsoft.com/office/drawing/2014/main" id="{B8B2F893-9238-71C6-9306-B8975A49B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9358" y="360702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130">
            <a:extLst>
              <a:ext uri="{FF2B5EF4-FFF2-40B4-BE49-F238E27FC236}">
                <a16:creationId xmlns:a16="http://schemas.microsoft.com/office/drawing/2014/main" id="{AA3915D8-D9B0-3AAC-C69F-2065AD13E591}"/>
              </a:ext>
            </a:extLst>
          </p:cNvPr>
          <p:cNvSpPr/>
          <p:nvPr/>
        </p:nvSpPr>
        <p:spPr>
          <a:xfrm>
            <a:off x="7754062" y="3025366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40" name="Oval 131">
            <a:extLst>
              <a:ext uri="{FF2B5EF4-FFF2-40B4-BE49-F238E27FC236}">
                <a16:creationId xmlns:a16="http://schemas.microsoft.com/office/drawing/2014/main" id="{F0D67BD2-51FE-A7B9-EC71-B1B19FD99D98}"/>
              </a:ext>
            </a:extLst>
          </p:cNvPr>
          <p:cNvSpPr/>
          <p:nvPr/>
        </p:nvSpPr>
        <p:spPr>
          <a:xfrm>
            <a:off x="9398640" y="4374477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grpSp>
        <p:nvGrpSpPr>
          <p:cNvPr id="41" name="Group 132">
            <a:extLst>
              <a:ext uri="{FF2B5EF4-FFF2-40B4-BE49-F238E27FC236}">
                <a16:creationId xmlns:a16="http://schemas.microsoft.com/office/drawing/2014/main" id="{71A68B2C-6C99-932C-60BF-47B4D5E13D72}"/>
              </a:ext>
            </a:extLst>
          </p:cNvPr>
          <p:cNvGrpSpPr/>
          <p:nvPr/>
        </p:nvGrpSpPr>
        <p:grpSpPr>
          <a:xfrm>
            <a:off x="8953292" y="5961557"/>
            <a:ext cx="143940" cy="141700"/>
            <a:chOff x="8953292" y="5961557"/>
            <a:chExt cx="73206" cy="72067"/>
          </a:xfrm>
        </p:grpSpPr>
        <p:cxnSp>
          <p:nvCxnSpPr>
            <p:cNvPr id="52" name="Straight Connector 178">
              <a:extLst>
                <a:ext uri="{FF2B5EF4-FFF2-40B4-BE49-F238E27FC236}">
                  <a16:creationId xmlns:a16="http://schemas.microsoft.com/office/drawing/2014/main" id="{D9F893ED-3F1A-2A37-7FF0-5E629DA75834}"/>
                </a:ext>
              </a:extLst>
            </p:cNvPr>
            <p:cNvCxnSpPr>
              <a:cxnSpLocks/>
            </p:cNvCxnSpPr>
            <p:nvPr/>
          </p:nvCxnSpPr>
          <p:spPr>
            <a:xfrm>
              <a:off x="8953292" y="5961557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79">
              <a:extLst>
                <a:ext uri="{FF2B5EF4-FFF2-40B4-BE49-F238E27FC236}">
                  <a16:creationId xmlns:a16="http://schemas.microsoft.com/office/drawing/2014/main" id="{3850B53F-267A-852B-F88F-E9DAC039F9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3292" y="5961557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180">
            <a:extLst>
              <a:ext uri="{FF2B5EF4-FFF2-40B4-BE49-F238E27FC236}">
                <a16:creationId xmlns:a16="http://schemas.microsoft.com/office/drawing/2014/main" id="{181FB9FF-6F01-DD5D-ED94-77B938B54466}"/>
              </a:ext>
            </a:extLst>
          </p:cNvPr>
          <p:cNvGrpSpPr/>
          <p:nvPr/>
        </p:nvGrpSpPr>
        <p:grpSpPr>
          <a:xfrm>
            <a:off x="6122632" y="4826083"/>
            <a:ext cx="143940" cy="141700"/>
            <a:chOff x="6122632" y="4826083"/>
            <a:chExt cx="73206" cy="72067"/>
          </a:xfrm>
        </p:grpSpPr>
        <p:cxnSp>
          <p:nvCxnSpPr>
            <p:cNvPr id="50" name="Straight Connector 181">
              <a:extLst>
                <a:ext uri="{FF2B5EF4-FFF2-40B4-BE49-F238E27FC236}">
                  <a16:creationId xmlns:a16="http://schemas.microsoft.com/office/drawing/2014/main" id="{BD9356C9-628E-C1A1-223D-C8B06A7DE934}"/>
                </a:ext>
              </a:extLst>
            </p:cNvPr>
            <p:cNvCxnSpPr>
              <a:cxnSpLocks/>
            </p:cNvCxnSpPr>
            <p:nvPr/>
          </p:nvCxnSpPr>
          <p:spPr>
            <a:xfrm>
              <a:off x="6122632" y="482608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82">
              <a:extLst>
                <a:ext uri="{FF2B5EF4-FFF2-40B4-BE49-F238E27FC236}">
                  <a16:creationId xmlns:a16="http://schemas.microsoft.com/office/drawing/2014/main" id="{71740C4B-6BBF-C63E-67CE-A05898FEE0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632" y="482608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86">
            <a:extLst>
              <a:ext uri="{FF2B5EF4-FFF2-40B4-BE49-F238E27FC236}">
                <a16:creationId xmlns:a16="http://schemas.microsoft.com/office/drawing/2014/main" id="{64E446D7-74DF-073C-E9E1-C3C04FC88AFC}"/>
              </a:ext>
            </a:extLst>
          </p:cNvPr>
          <p:cNvGrpSpPr/>
          <p:nvPr/>
        </p:nvGrpSpPr>
        <p:grpSpPr>
          <a:xfrm>
            <a:off x="5967423" y="3816250"/>
            <a:ext cx="143940" cy="141700"/>
            <a:chOff x="5967423" y="3816250"/>
            <a:chExt cx="73206" cy="72067"/>
          </a:xfrm>
        </p:grpSpPr>
        <p:cxnSp>
          <p:nvCxnSpPr>
            <p:cNvPr id="48" name="Straight Connector 187">
              <a:extLst>
                <a:ext uri="{FF2B5EF4-FFF2-40B4-BE49-F238E27FC236}">
                  <a16:creationId xmlns:a16="http://schemas.microsoft.com/office/drawing/2014/main" id="{9F463DE2-4A72-FC9B-C9EF-B683FFAA0C49}"/>
                </a:ext>
              </a:extLst>
            </p:cNvPr>
            <p:cNvCxnSpPr>
              <a:cxnSpLocks/>
            </p:cNvCxnSpPr>
            <p:nvPr/>
          </p:nvCxnSpPr>
          <p:spPr>
            <a:xfrm>
              <a:off x="5967423" y="3816250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88">
              <a:extLst>
                <a:ext uri="{FF2B5EF4-FFF2-40B4-BE49-F238E27FC236}">
                  <a16:creationId xmlns:a16="http://schemas.microsoft.com/office/drawing/2014/main" id="{03ACB0ED-A090-FD0C-557A-E61544CC6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7423" y="3816250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189">
            <a:extLst>
              <a:ext uri="{FF2B5EF4-FFF2-40B4-BE49-F238E27FC236}">
                <a16:creationId xmlns:a16="http://schemas.microsoft.com/office/drawing/2014/main" id="{49A45E4C-B789-206D-CC30-4BCE2F60DC6C}"/>
              </a:ext>
            </a:extLst>
          </p:cNvPr>
          <p:cNvSpPr/>
          <p:nvPr/>
        </p:nvSpPr>
        <p:spPr>
          <a:xfrm>
            <a:off x="6125088" y="5298021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grpSp>
        <p:nvGrpSpPr>
          <p:cNvPr id="45" name="Group 190">
            <a:extLst>
              <a:ext uri="{FF2B5EF4-FFF2-40B4-BE49-F238E27FC236}">
                <a16:creationId xmlns:a16="http://schemas.microsoft.com/office/drawing/2014/main" id="{2E83592B-BCD4-2A5A-4738-4BA67382637E}"/>
              </a:ext>
            </a:extLst>
          </p:cNvPr>
          <p:cNvGrpSpPr/>
          <p:nvPr/>
        </p:nvGrpSpPr>
        <p:grpSpPr>
          <a:xfrm>
            <a:off x="6359476" y="5900429"/>
            <a:ext cx="143940" cy="141700"/>
            <a:chOff x="6359476" y="5900429"/>
            <a:chExt cx="73206" cy="72067"/>
          </a:xfrm>
        </p:grpSpPr>
        <p:cxnSp>
          <p:nvCxnSpPr>
            <p:cNvPr id="46" name="Straight Connector 191">
              <a:extLst>
                <a:ext uri="{FF2B5EF4-FFF2-40B4-BE49-F238E27FC236}">
                  <a16:creationId xmlns:a16="http://schemas.microsoft.com/office/drawing/2014/main" id="{6AC967F1-6AAA-1704-D369-2D62AD3B66F4}"/>
                </a:ext>
              </a:extLst>
            </p:cNvPr>
            <p:cNvCxnSpPr>
              <a:cxnSpLocks/>
            </p:cNvCxnSpPr>
            <p:nvPr/>
          </p:nvCxnSpPr>
          <p:spPr>
            <a:xfrm>
              <a:off x="6359476" y="5900429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92">
              <a:extLst>
                <a:ext uri="{FF2B5EF4-FFF2-40B4-BE49-F238E27FC236}">
                  <a16:creationId xmlns:a16="http://schemas.microsoft.com/office/drawing/2014/main" id="{71D5313A-474E-F332-5C08-73CE57D8D2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9476" y="5900429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uppo 98">
            <a:extLst>
              <a:ext uri="{FF2B5EF4-FFF2-40B4-BE49-F238E27FC236}">
                <a16:creationId xmlns:a16="http://schemas.microsoft.com/office/drawing/2014/main" id="{4604E79C-4530-09AB-25D4-54593E60E32C}"/>
              </a:ext>
            </a:extLst>
          </p:cNvPr>
          <p:cNvGrpSpPr/>
          <p:nvPr/>
        </p:nvGrpSpPr>
        <p:grpSpPr>
          <a:xfrm>
            <a:off x="1185333" y="1557867"/>
            <a:ext cx="10284177" cy="4684889"/>
            <a:chOff x="1185333" y="1557867"/>
            <a:chExt cx="10284177" cy="4684889"/>
          </a:xfrm>
        </p:grpSpPr>
        <p:sp>
          <p:nvSpPr>
            <p:cNvPr id="95" name="Rettangolo con angoli arrotondati 94">
              <a:extLst>
                <a:ext uri="{FF2B5EF4-FFF2-40B4-BE49-F238E27FC236}">
                  <a16:creationId xmlns:a16="http://schemas.microsoft.com/office/drawing/2014/main" id="{5F11904B-00B1-AA40-3A9F-C2C1F27EF162}"/>
                </a:ext>
              </a:extLst>
            </p:cNvPr>
            <p:cNvSpPr/>
            <p:nvPr/>
          </p:nvSpPr>
          <p:spPr>
            <a:xfrm>
              <a:off x="1185333" y="1557867"/>
              <a:ext cx="10284177" cy="468488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96" name="Group 32">
              <a:extLst>
                <a:ext uri="{FF2B5EF4-FFF2-40B4-BE49-F238E27FC236}">
                  <a16:creationId xmlns:a16="http://schemas.microsoft.com/office/drawing/2014/main" id="{13CDAB48-25CF-25C5-0F98-E8469F2782C1}"/>
                </a:ext>
              </a:extLst>
            </p:cNvPr>
            <p:cNvGrpSpPr/>
            <p:nvPr/>
          </p:nvGrpSpPr>
          <p:grpSpPr>
            <a:xfrm>
              <a:off x="1454338" y="2125800"/>
              <a:ext cx="9746405" cy="3492129"/>
              <a:chOff x="1358382" y="1205755"/>
              <a:chExt cx="6648201" cy="2382045"/>
            </a:xfrm>
          </p:grpSpPr>
          <p:pic>
            <p:nvPicPr>
              <p:cNvPr id="97" name="Picture 9">
                <a:extLst>
                  <a:ext uri="{FF2B5EF4-FFF2-40B4-BE49-F238E27FC236}">
                    <a16:creationId xmlns:a16="http://schemas.microsoft.com/office/drawing/2014/main" id="{3A2FDBCB-FDB4-DB38-9864-5C15F5C1F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24838" y="1239485"/>
                <a:ext cx="6315287" cy="2314583"/>
              </a:xfrm>
              <a:prstGeom prst="rect">
                <a:avLst/>
              </a:prstGeom>
            </p:spPr>
          </p:pic>
          <p:sp>
            <p:nvSpPr>
              <p:cNvPr id="98" name="Rectangle 13">
                <a:extLst>
                  <a:ext uri="{FF2B5EF4-FFF2-40B4-BE49-F238E27FC236}">
                    <a16:creationId xmlns:a16="http://schemas.microsoft.com/office/drawing/2014/main" id="{744F18BF-2107-1EDE-01EC-EA683462149E}"/>
                  </a:ext>
                </a:extLst>
              </p:cNvPr>
              <p:cNvSpPr/>
              <p:nvPr/>
            </p:nvSpPr>
            <p:spPr>
              <a:xfrm>
                <a:off x="1358382" y="1205755"/>
                <a:ext cx="6648201" cy="238204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IT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43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Safe set</a:t>
            </a:r>
            <a:endParaRPr lang="it-IT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D249D7-8291-77BD-D57B-1DC4AAB2CCF5}"/>
              </a:ext>
            </a:extLst>
          </p:cNvPr>
          <p:cNvSpPr>
            <a:spLocks noGrp="1"/>
          </p:cNvSpPr>
          <p:nvPr/>
        </p:nvSpPr>
        <p:spPr>
          <a:xfrm>
            <a:off x="294474" y="1077908"/>
            <a:ext cx="11603051" cy="51500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T" dirty="0">
                <a:latin typeface="Source Sans Pro"/>
                <a:ea typeface="Source Sans Pro"/>
                <a:cs typeface="Times New Roman"/>
              </a:rPr>
              <a:t>We define the    </a:t>
            </a:r>
            <a:r>
              <a:rPr lang="en-IT" dirty="0">
                <a:solidFill>
                  <a:srgbClr val="011AFF"/>
                </a:solidFill>
                <a:latin typeface="Source Sans Pro"/>
                <a:ea typeface="Source Sans Pro"/>
                <a:cs typeface="Times New Roman"/>
              </a:rPr>
              <a:t>-</a:t>
            </a:r>
            <a:r>
              <a:rPr lang="en-IT" dirty="0">
                <a:latin typeface="Source Sans Pro"/>
                <a:ea typeface="Source Sans Pro"/>
                <a:cs typeface="Times New Roman"/>
              </a:rPr>
              <a:t> </a:t>
            </a:r>
            <a:r>
              <a:rPr lang="en-IT" b="1" dirty="0">
                <a:solidFill>
                  <a:srgbClr val="011AFF"/>
                </a:solidFill>
                <a:latin typeface="Source Sans Pro"/>
                <a:ea typeface="Source Sans Pro"/>
                <a:cs typeface="Times New Roman"/>
              </a:rPr>
              <a:t>safe set</a:t>
            </a:r>
            <a:endParaRPr lang="it-IT" b="1" dirty="0">
              <a:solidFill>
                <a:srgbClr val="011AFF"/>
              </a:solidFill>
              <a:latin typeface="Source Sans Pro"/>
              <a:ea typeface="Source Sans Pro"/>
              <a:cs typeface="Times New Roman"/>
            </a:endParaRPr>
          </a:p>
          <a:p>
            <a:endParaRPr lang="en-IT" dirty="0"/>
          </a:p>
          <a:p>
            <a:endParaRPr lang="en-IT" dirty="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9630BB48-34D6-3581-772E-80B7A977FE0E}"/>
              </a:ext>
            </a:extLst>
          </p:cNvPr>
          <p:cNvSpPr/>
          <p:nvPr/>
        </p:nvSpPr>
        <p:spPr>
          <a:xfrm>
            <a:off x="2274263" y="3429000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0D74AE-4E4B-9E27-E7E8-A4CC72582611}"/>
              </a:ext>
            </a:extLst>
          </p:cNvPr>
          <p:cNvSpPr/>
          <p:nvPr/>
        </p:nvSpPr>
        <p:spPr>
          <a:xfrm>
            <a:off x="3446987" y="3177136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BB686651-7378-EA20-6780-CD8D342A9251}"/>
              </a:ext>
            </a:extLst>
          </p:cNvPr>
          <p:cNvSpPr/>
          <p:nvPr/>
        </p:nvSpPr>
        <p:spPr>
          <a:xfrm>
            <a:off x="1745766" y="4132898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AE322CFF-D381-DC06-8796-5AD1352F869F}"/>
              </a:ext>
            </a:extLst>
          </p:cNvPr>
          <p:cNvSpPr/>
          <p:nvPr/>
        </p:nvSpPr>
        <p:spPr>
          <a:xfrm rot="19367325">
            <a:off x="3999544" y="4054628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7B459728-DAC7-9F10-59EF-40B96F57D773}"/>
              </a:ext>
            </a:extLst>
          </p:cNvPr>
          <p:cNvSpPr/>
          <p:nvPr/>
        </p:nvSpPr>
        <p:spPr>
          <a:xfrm>
            <a:off x="2146338" y="5395950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C8FD008C-02E3-2351-F4B6-0CA2359047D5}"/>
              </a:ext>
            </a:extLst>
          </p:cNvPr>
          <p:cNvSpPr/>
          <p:nvPr/>
        </p:nvSpPr>
        <p:spPr>
          <a:xfrm>
            <a:off x="3183376" y="5395950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7D5520B8-199D-D3A4-2FBD-E7543E98D3F5}"/>
              </a:ext>
            </a:extLst>
          </p:cNvPr>
          <p:cNvSpPr/>
          <p:nvPr/>
        </p:nvSpPr>
        <p:spPr>
          <a:xfrm>
            <a:off x="3643179" y="4491872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FF62D497-2324-13E0-9404-72A7F1F6A21A}"/>
              </a:ext>
            </a:extLst>
          </p:cNvPr>
          <p:cNvSpPr/>
          <p:nvPr/>
        </p:nvSpPr>
        <p:spPr>
          <a:xfrm>
            <a:off x="3311297" y="3814698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5391CE3D-C79F-5A1B-B95E-7A1D4EE3E28A}"/>
              </a:ext>
            </a:extLst>
          </p:cNvPr>
          <p:cNvSpPr/>
          <p:nvPr/>
        </p:nvSpPr>
        <p:spPr>
          <a:xfrm>
            <a:off x="2606236" y="4685969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F2A305E3-B3D5-13F3-F593-E4F0F257D565}"/>
              </a:ext>
            </a:extLst>
          </p:cNvPr>
          <p:cNvSpPr/>
          <p:nvPr/>
        </p:nvSpPr>
        <p:spPr>
          <a:xfrm>
            <a:off x="3927575" y="5226893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9ECAB6E8-EC42-BB2F-5B11-F96A16C7F85F}"/>
              </a:ext>
            </a:extLst>
          </p:cNvPr>
          <p:cNvSpPr/>
          <p:nvPr/>
        </p:nvSpPr>
        <p:spPr>
          <a:xfrm>
            <a:off x="2800301" y="4058415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64DA21F0-6C22-5BE4-4958-D6262A82F03D}"/>
              </a:ext>
            </a:extLst>
          </p:cNvPr>
          <p:cNvSpPr/>
          <p:nvPr/>
        </p:nvSpPr>
        <p:spPr>
          <a:xfrm>
            <a:off x="4574758" y="5247818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CA9871DE-2B12-2064-EA31-EDDCE374C792}"/>
              </a:ext>
            </a:extLst>
          </p:cNvPr>
          <p:cNvGrpSpPr/>
          <p:nvPr/>
        </p:nvGrpSpPr>
        <p:grpSpPr>
          <a:xfrm>
            <a:off x="1895593" y="3326963"/>
            <a:ext cx="143940" cy="141700"/>
            <a:chOff x="1895593" y="3326963"/>
            <a:chExt cx="73206" cy="72067"/>
          </a:xfrm>
        </p:grpSpPr>
        <p:cxnSp>
          <p:nvCxnSpPr>
            <p:cNvPr id="91" name="Straight Connector 22">
              <a:extLst>
                <a:ext uri="{FF2B5EF4-FFF2-40B4-BE49-F238E27FC236}">
                  <a16:creationId xmlns:a16="http://schemas.microsoft.com/office/drawing/2014/main" id="{1D4057C8-DF15-60E7-8DE0-03C04F5DCA48}"/>
                </a:ext>
              </a:extLst>
            </p:cNvPr>
            <p:cNvCxnSpPr>
              <a:cxnSpLocks/>
            </p:cNvCxnSpPr>
            <p:nvPr/>
          </p:nvCxnSpPr>
          <p:spPr>
            <a:xfrm>
              <a:off x="1895593" y="332696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23">
              <a:extLst>
                <a:ext uri="{FF2B5EF4-FFF2-40B4-BE49-F238E27FC236}">
                  <a16:creationId xmlns:a16="http://schemas.microsoft.com/office/drawing/2014/main" id="{CFD2D330-9136-BD97-5818-01426C309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5593" y="3326963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ED99BE02-70F6-AD3A-142A-676C8D1F4123}"/>
              </a:ext>
            </a:extLst>
          </p:cNvPr>
          <p:cNvGrpSpPr/>
          <p:nvPr/>
        </p:nvGrpSpPr>
        <p:grpSpPr>
          <a:xfrm>
            <a:off x="4074755" y="3429000"/>
            <a:ext cx="143940" cy="141700"/>
            <a:chOff x="4074755" y="3429000"/>
            <a:chExt cx="73206" cy="72067"/>
          </a:xfrm>
        </p:grpSpPr>
        <p:cxnSp>
          <p:nvCxnSpPr>
            <p:cNvPr id="89" name="Straight Connector 25">
              <a:extLst>
                <a:ext uri="{FF2B5EF4-FFF2-40B4-BE49-F238E27FC236}">
                  <a16:creationId xmlns:a16="http://schemas.microsoft.com/office/drawing/2014/main" id="{80187FDC-377B-9305-7D22-37E48B4A8548}"/>
                </a:ext>
              </a:extLst>
            </p:cNvPr>
            <p:cNvCxnSpPr>
              <a:cxnSpLocks/>
            </p:cNvCxnSpPr>
            <p:nvPr/>
          </p:nvCxnSpPr>
          <p:spPr>
            <a:xfrm>
              <a:off x="4074755" y="3429000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26">
              <a:extLst>
                <a:ext uri="{FF2B5EF4-FFF2-40B4-BE49-F238E27FC236}">
                  <a16:creationId xmlns:a16="http://schemas.microsoft.com/office/drawing/2014/main" id="{DA43DE52-A691-7930-DC90-C6442F338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4755" y="3429000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7A3ACD50-6861-A67D-A33D-49432A1D6F30}"/>
              </a:ext>
            </a:extLst>
          </p:cNvPr>
          <p:cNvGrpSpPr/>
          <p:nvPr/>
        </p:nvGrpSpPr>
        <p:grpSpPr>
          <a:xfrm>
            <a:off x="2947481" y="2699900"/>
            <a:ext cx="143940" cy="141700"/>
            <a:chOff x="2947481" y="2699900"/>
            <a:chExt cx="73206" cy="72067"/>
          </a:xfrm>
        </p:grpSpPr>
        <p:cxnSp>
          <p:nvCxnSpPr>
            <p:cNvPr id="87" name="Straight Connector 28">
              <a:extLst>
                <a:ext uri="{FF2B5EF4-FFF2-40B4-BE49-F238E27FC236}">
                  <a16:creationId xmlns:a16="http://schemas.microsoft.com/office/drawing/2014/main" id="{3101FBF6-A221-1289-035B-5B3FAA2A13F5}"/>
                </a:ext>
              </a:extLst>
            </p:cNvPr>
            <p:cNvCxnSpPr>
              <a:cxnSpLocks/>
            </p:cNvCxnSpPr>
            <p:nvPr/>
          </p:nvCxnSpPr>
          <p:spPr>
            <a:xfrm>
              <a:off x="2947481" y="2699900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29">
              <a:extLst>
                <a:ext uri="{FF2B5EF4-FFF2-40B4-BE49-F238E27FC236}">
                  <a16:creationId xmlns:a16="http://schemas.microsoft.com/office/drawing/2014/main" id="{786B0122-6EB3-11F8-F6C8-DFD9DEFBD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7481" y="2699900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0">
            <a:extLst>
              <a:ext uri="{FF2B5EF4-FFF2-40B4-BE49-F238E27FC236}">
                <a16:creationId xmlns:a16="http://schemas.microsoft.com/office/drawing/2014/main" id="{F042F7AE-CFFA-5344-23D3-31B66132F648}"/>
              </a:ext>
            </a:extLst>
          </p:cNvPr>
          <p:cNvGrpSpPr/>
          <p:nvPr/>
        </p:nvGrpSpPr>
        <p:grpSpPr>
          <a:xfrm>
            <a:off x="4602914" y="4682831"/>
            <a:ext cx="143940" cy="141700"/>
            <a:chOff x="4602914" y="4682831"/>
            <a:chExt cx="73206" cy="72067"/>
          </a:xfrm>
        </p:grpSpPr>
        <p:cxnSp>
          <p:nvCxnSpPr>
            <p:cNvPr id="85" name="Straight Connector 31">
              <a:extLst>
                <a:ext uri="{FF2B5EF4-FFF2-40B4-BE49-F238E27FC236}">
                  <a16:creationId xmlns:a16="http://schemas.microsoft.com/office/drawing/2014/main" id="{A2856FF5-5B98-1C99-5837-ABF980FE21FB}"/>
                </a:ext>
              </a:extLst>
            </p:cNvPr>
            <p:cNvCxnSpPr>
              <a:cxnSpLocks/>
            </p:cNvCxnSpPr>
            <p:nvPr/>
          </p:nvCxnSpPr>
          <p:spPr>
            <a:xfrm>
              <a:off x="4602914" y="468283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2">
              <a:extLst>
                <a:ext uri="{FF2B5EF4-FFF2-40B4-BE49-F238E27FC236}">
                  <a16:creationId xmlns:a16="http://schemas.microsoft.com/office/drawing/2014/main" id="{ECA84FAE-1F1D-EF2B-A47F-9ABBED2F94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914" y="468283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3">
            <a:extLst>
              <a:ext uri="{FF2B5EF4-FFF2-40B4-BE49-F238E27FC236}">
                <a16:creationId xmlns:a16="http://schemas.microsoft.com/office/drawing/2014/main" id="{85D44B5B-B741-EA99-4C05-F684BEFF04DC}"/>
              </a:ext>
            </a:extLst>
          </p:cNvPr>
          <p:cNvGrpSpPr/>
          <p:nvPr/>
        </p:nvGrpSpPr>
        <p:grpSpPr>
          <a:xfrm>
            <a:off x="4937439" y="5058112"/>
            <a:ext cx="143940" cy="141700"/>
            <a:chOff x="4937439" y="5058112"/>
            <a:chExt cx="73206" cy="72067"/>
          </a:xfrm>
        </p:grpSpPr>
        <p:cxnSp>
          <p:nvCxnSpPr>
            <p:cNvPr id="83" name="Straight Connector 34">
              <a:extLst>
                <a:ext uri="{FF2B5EF4-FFF2-40B4-BE49-F238E27FC236}">
                  <a16:creationId xmlns:a16="http://schemas.microsoft.com/office/drawing/2014/main" id="{9AFCF041-C37F-CFCD-3C9C-0668A6A41EC7}"/>
                </a:ext>
              </a:extLst>
            </p:cNvPr>
            <p:cNvCxnSpPr>
              <a:cxnSpLocks/>
            </p:cNvCxnSpPr>
            <p:nvPr/>
          </p:nvCxnSpPr>
          <p:spPr>
            <a:xfrm>
              <a:off x="4937439" y="5058112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35">
              <a:extLst>
                <a:ext uri="{FF2B5EF4-FFF2-40B4-BE49-F238E27FC236}">
                  <a16:creationId xmlns:a16="http://schemas.microsoft.com/office/drawing/2014/main" id="{0D7517D6-CFC9-AC55-C0DE-6B249C509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439" y="5058112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36">
            <a:extLst>
              <a:ext uri="{FF2B5EF4-FFF2-40B4-BE49-F238E27FC236}">
                <a16:creationId xmlns:a16="http://schemas.microsoft.com/office/drawing/2014/main" id="{41BDCF20-C825-0261-95C9-F1E542FFA3B6}"/>
              </a:ext>
            </a:extLst>
          </p:cNvPr>
          <p:cNvGrpSpPr/>
          <p:nvPr/>
        </p:nvGrpSpPr>
        <p:grpSpPr>
          <a:xfrm>
            <a:off x="5182648" y="4280569"/>
            <a:ext cx="143940" cy="141700"/>
            <a:chOff x="5182648" y="4280569"/>
            <a:chExt cx="73206" cy="72067"/>
          </a:xfrm>
        </p:grpSpPr>
        <p:cxnSp>
          <p:nvCxnSpPr>
            <p:cNvPr id="81" name="Straight Connector 37">
              <a:extLst>
                <a:ext uri="{FF2B5EF4-FFF2-40B4-BE49-F238E27FC236}">
                  <a16:creationId xmlns:a16="http://schemas.microsoft.com/office/drawing/2014/main" id="{56CDE33A-E486-3A2C-BF97-619D3EFC348B}"/>
                </a:ext>
              </a:extLst>
            </p:cNvPr>
            <p:cNvCxnSpPr>
              <a:cxnSpLocks/>
            </p:cNvCxnSpPr>
            <p:nvPr/>
          </p:nvCxnSpPr>
          <p:spPr>
            <a:xfrm>
              <a:off x="5182648" y="4280569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8">
              <a:extLst>
                <a:ext uri="{FF2B5EF4-FFF2-40B4-BE49-F238E27FC236}">
                  <a16:creationId xmlns:a16="http://schemas.microsoft.com/office/drawing/2014/main" id="{8223454C-85A1-F0E9-ACAE-B7BE66AB6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2648" y="4280569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1AB5516F-FDC8-E2FF-DAE4-729793AA3A81}"/>
              </a:ext>
            </a:extLst>
          </p:cNvPr>
          <p:cNvGrpSpPr/>
          <p:nvPr/>
        </p:nvGrpSpPr>
        <p:grpSpPr>
          <a:xfrm>
            <a:off x="4717139" y="3139691"/>
            <a:ext cx="143940" cy="141700"/>
            <a:chOff x="4717139" y="3139691"/>
            <a:chExt cx="73206" cy="72067"/>
          </a:xfrm>
        </p:grpSpPr>
        <p:cxnSp>
          <p:nvCxnSpPr>
            <p:cNvPr id="79" name="Straight Connector 40">
              <a:extLst>
                <a:ext uri="{FF2B5EF4-FFF2-40B4-BE49-F238E27FC236}">
                  <a16:creationId xmlns:a16="http://schemas.microsoft.com/office/drawing/2014/main" id="{707D51AC-5800-4902-ED7A-9BDA96A2875C}"/>
                </a:ext>
              </a:extLst>
            </p:cNvPr>
            <p:cNvCxnSpPr>
              <a:cxnSpLocks/>
            </p:cNvCxnSpPr>
            <p:nvPr/>
          </p:nvCxnSpPr>
          <p:spPr>
            <a:xfrm>
              <a:off x="4717139" y="313969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41">
              <a:extLst>
                <a:ext uri="{FF2B5EF4-FFF2-40B4-BE49-F238E27FC236}">
                  <a16:creationId xmlns:a16="http://schemas.microsoft.com/office/drawing/2014/main" id="{A914F35E-97DD-64A0-FAF2-E0222633E2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7139" y="313969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42">
            <a:extLst>
              <a:ext uri="{FF2B5EF4-FFF2-40B4-BE49-F238E27FC236}">
                <a16:creationId xmlns:a16="http://schemas.microsoft.com/office/drawing/2014/main" id="{C3CB55CF-8C5C-E13D-09A7-DE13E0DAF173}"/>
              </a:ext>
            </a:extLst>
          </p:cNvPr>
          <p:cNvGrpSpPr/>
          <p:nvPr/>
        </p:nvGrpSpPr>
        <p:grpSpPr>
          <a:xfrm>
            <a:off x="3713126" y="2603101"/>
            <a:ext cx="143940" cy="141700"/>
            <a:chOff x="3713126" y="2603101"/>
            <a:chExt cx="73206" cy="72067"/>
          </a:xfrm>
        </p:grpSpPr>
        <p:cxnSp>
          <p:nvCxnSpPr>
            <p:cNvPr id="77" name="Straight Connector 43">
              <a:extLst>
                <a:ext uri="{FF2B5EF4-FFF2-40B4-BE49-F238E27FC236}">
                  <a16:creationId xmlns:a16="http://schemas.microsoft.com/office/drawing/2014/main" id="{A2ADECB7-936D-8F92-AFD3-BC382245A451}"/>
                </a:ext>
              </a:extLst>
            </p:cNvPr>
            <p:cNvCxnSpPr>
              <a:cxnSpLocks/>
            </p:cNvCxnSpPr>
            <p:nvPr/>
          </p:nvCxnSpPr>
          <p:spPr>
            <a:xfrm>
              <a:off x="3713126" y="260310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44">
              <a:extLst>
                <a:ext uri="{FF2B5EF4-FFF2-40B4-BE49-F238E27FC236}">
                  <a16:creationId xmlns:a16="http://schemas.microsoft.com/office/drawing/2014/main" id="{48ED7835-069E-4ED9-7EFE-C7122E8B8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3126" y="260310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5">
            <a:extLst>
              <a:ext uri="{FF2B5EF4-FFF2-40B4-BE49-F238E27FC236}">
                <a16:creationId xmlns:a16="http://schemas.microsoft.com/office/drawing/2014/main" id="{05894464-4782-1607-1F48-B21812EF1674}"/>
              </a:ext>
            </a:extLst>
          </p:cNvPr>
          <p:cNvGrpSpPr/>
          <p:nvPr/>
        </p:nvGrpSpPr>
        <p:grpSpPr>
          <a:xfrm>
            <a:off x="3223353" y="2145122"/>
            <a:ext cx="143940" cy="141700"/>
            <a:chOff x="3223353" y="2145122"/>
            <a:chExt cx="73206" cy="72067"/>
          </a:xfrm>
        </p:grpSpPr>
        <p:cxnSp>
          <p:nvCxnSpPr>
            <p:cNvPr id="75" name="Straight Connector 46">
              <a:extLst>
                <a:ext uri="{FF2B5EF4-FFF2-40B4-BE49-F238E27FC236}">
                  <a16:creationId xmlns:a16="http://schemas.microsoft.com/office/drawing/2014/main" id="{44F1E2E9-5D82-9656-C979-FE1317B13504}"/>
                </a:ext>
              </a:extLst>
            </p:cNvPr>
            <p:cNvCxnSpPr>
              <a:cxnSpLocks/>
            </p:cNvCxnSpPr>
            <p:nvPr/>
          </p:nvCxnSpPr>
          <p:spPr>
            <a:xfrm>
              <a:off x="3223353" y="2145122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47">
              <a:extLst>
                <a:ext uri="{FF2B5EF4-FFF2-40B4-BE49-F238E27FC236}">
                  <a16:creationId xmlns:a16="http://schemas.microsoft.com/office/drawing/2014/main" id="{D41BAB4A-90CA-763A-27BF-EE3879472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3353" y="2145122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48">
            <a:extLst>
              <a:ext uri="{FF2B5EF4-FFF2-40B4-BE49-F238E27FC236}">
                <a16:creationId xmlns:a16="http://schemas.microsoft.com/office/drawing/2014/main" id="{128ED201-7923-8880-166D-29014F9519D9}"/>
              </a:ext>
            </a:extLst>
          </p:cNvPr>
          <p:cNvGrpSpPr/>
          <p:nvPr/>
        </p:nvGrpSpPr>
        <p:grpSpPr>
          <a:xfrm>
            <a:off x="4511708" y="3803747"/>
            <a:ext cx="143940" cy="141700"/>
            <a:chOff x="4511708" y="3803747"/>
            <a:chExt cx="73206" cy="72067"/>
          </a:xfrm>
        </p:grpSpPr>
        <p:cxnSp>
          <p:nvCxnSpPr>
            <p:cNvPr id="73" name="Straight Connector 49">
              <a:extLst>
                <a:ext uri="{FF2B5EF4-FFF2-40B4-BE49-F238E27FC236}">
                  <a16:creationId xmlns:a16="http://schemas.microsoft.com/office/drawing/2014/main" id="{A7FC01FB-A648-CD9C-0DB5-CBD1231C8C7E}"/>
                </a:ext>
              </a:extLst>
            </p:cNvPr>
            <p:cNvCxnSpPr>
              <a:cxnSpLocks/>
            </p:cNvCxnSpPr>
            <p:nvPr/>
          </p:nvCxnSpPr>
          <p:spPr>
            <a:xfrm>
              <a:off x="4511708" y="3803747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50">
              <a:extLst>
                <a:ext uri="{FF2B5EF4-FFF2-40B4-BE49-F238E27FC236}">
                  <a16:creationId xmlns:a16="http://schemas.microsoft.com/office/drawing/2014/main" id="{E4C49609-75C4-13CD-F8C4-3629BED436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1708" y="3803747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53">
            <a:extLst>
              <a:ext uri="{FF2B5EF4-FFF2-40B4-BE49-F238E27FC236}">
                <a16:creationId xmlns:a16="http://schemas.microsoft.com/office/drawing/2014/main" id="{24B77E52-0FCA-826B-69B2-65AAAC282EF6}"/>
              </a:ext>
            </a:extLst>
          </p:cNvPr>
          <p:cNvGrpSpPr/>
          <p:nvPr/>
        </p:nvGrpSpPr>
        <p:grpSpPr>
          <a:xfrm>
            <a:off x="3499239" y="4039641"/>
            <a:ext cx="143940" cy="141700"/>
            <a:chOff x="3499239" y="4039641"/>
            <a:chExt cx="73206" cy="72067"/>
          </a:xfrm>
        </p:grpSpPr>
        <p:cxnSp>
          <p:nvCxnSpPr>
            <p:cNvPr id="71" name="Straight Connector 54">
              <a:extLst>
                <a:ext uri="{FF2B5EF4-FFF2-40B4-BE49-F238E27FC236}">
                  <a16:creationId xmlns:a16="http://schemas.microsoft.com/office/drawing/2014/main" id="{AD11E9B1-73B0-2EF9-82E6-337851B6982F}"/>
                </a:ext>
              </a:extLst>
            </p:cNvPr>
            <p:cNvCxnSpPr>
              <a:cxnSpLocks/>
            </p:cNvCxnSpPr>
            <p:nvPr/>
          </p:nvCxnSpPr>
          <p:spPr>
            <a:xfrm>
              <a:off x="3499239" y="403964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55">
              <a:extLst>
                <a:ext uri="{FF2B5EF4-FFF2-40B4-BE49-F238E27FC236}">
                  <a16:creationId xmlns:a16="http://schemas.microsoft.com/office/drawing/2014/main" id="{B80CE9BB-1743-3A52-4D70-59A03E6D5B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9239" y="403964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56">
            <a:extLst>
              <a:ext uri="{FF2B5EF4-FFF2-40B4-BE49-F238E27FC236}">
                <a16:creationId xmlns:a16="http://schemas.microsoft.com/office/drawing/2014/main" id="{887CD10D-3B04-84B7-6D51-A0961575282A}"/>
              </a:ext>
            </a:extLst>
          </p:cNvPr>
          <p:cNvGrpSpPr/>
          <p:nvPr/>
        </p:nvGrpSpPr>
        <p:grpSpPr>
          <a:xfrm>
            <a:off x="3255346" y="6175066"/>
            <a:ext cx="143940" cy="141700"/>
            <a:chOff x="3255346" y="6175066"/>
            <a:chExt cx="73206" cy="72067"/>
          </a:xfrm>
        </p:grpSpPr>
        <p:cxnSp>
          <p:nvCxnSpPr>
            <p:cNvPr id="69" name="Straight Connector 57">
              <a:extLst>
                <a:ext uri="{FF2B5EF4-FFF2-40B4-BE49-F238E27FC236}">
                  <a16:creationId xmlns:a16="http://schemas.microsoft.com/office/drawing/2014/main" id="{D0CAC134-A068-5E87-AB8D-5ED60FD2AEFE}"/>
                </a:ext>
              </a:extLst>
            </p:cNvPr>
            <p:cNvCxnSpPr>
              <a:cxnSpLocks/>
            </p:cNvCxnSpPr>
            <p:nvPr/>
          </p:nvCxnSpPr>
          <p:spPr>
            <a:xfrm>
              <a:off x="3255346" y="6175066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58">
              <a:extLst>
                <a:ext uri="{FF2B5EF4-FFF2-40B4-BE49-F238E27FC236}">
                  <a16:creationId xmlns:a16="http://schemas.microsoft.com/office/drawing/2014/main" id="{A3EE7B7F-1605-07E9-09FA-926FE25186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5346" y="6175066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59">
            <a:extLst>
              <a:ext uri="{FF2B5EF4-FFF2-40B4-BE49-F238E27FC236}">
                <a16:creationId xmlns:a16="http://schemas.microsoft.com/office/drawing/2014/main" id="{5DB82651-E118-4180-161A-5E00827CB354}"/>
              </a:ext>
            </a:extLst>
          </p:cNvPr>
          <p:cNvGrpSpPr/>
          <p:nvPr/>
        </p:nvGrpSpPr>
        <p:grpSpPr>
          <a:xfrm>
            <a:off x="2982653" y="3534619"/>
            <a:ext cx="143940" cy="141700"/>
            <a:chOff x="2982653" y="3534619"/>
            <a:chExt cx="73206" cy="72067"/>
          </a:xfrm>
        </p:grpSpPr>
        <p:cxnSp>
          <p:nvCxnSpPr>
            <p:cNvPr id="67" name="Straight Connector 60">
              <a:extLst>
                <a:ext uri="{FF2B5EF4-FFF2-40B4-BE49-F238E27FC236}">
                  <a16:creationId xmlns:a16="http://schemas.microsoft.com/office/drawing/2014/main" id="{14978B0C-4534-2B3F-C47C-AD3DA2ED1B2F}"/>
                </a:ext>
              </a:extLst>
            </p:cNvPr>
            <p:cNvCxnSpPr>
              <a:cxnSpLocks/>
            </p:cNvCxnSpPr>
            <p:nvPr/>
          </p:nvCxnSpPr>
          <p:spPr>
            <a:xfrm>
              <a:off x="2982653" y="3534619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1">
              <a:extLst>
                <a:ext uri="{FF2B5EF4-FFF2-40B4-BE49-F238E27FC236}">
                  <a16:creationId xmlns:a16="http://schemas.microsoft.com/office/drawing/2014/main" id="{388EAA80-90D2-61CF-744C-0AD0AA04B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653" y="3534619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62">
            <a:extLst>
              <a:ext uri="{FF2B5EF4-FFF2-40B4-BE49-F238E27FC236}">
                <a16:creationId xmlns:a16="http://schemas.microsoft.com/office/drawing/2014/main" id="{29996DED-A3CC-7493-D170-7328003F1DA6}"/>
              </a:ext>
            </a:extLst>
          </p:cNvPr>
          <p:cNvSpPr/>
          <p:nvPr/>
        </p:nvSpPr>
        <p:spPr>
          <a:xfrm>
            <a:off x="3167357" y="2952964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sp>
        <p:nvSpPr>
          <p:cNvPr id="33" name="Oval 63">
            <a:extLst>
              <a:ext uri="{FF2B5EF4-FFF2-40B4-BE49-F238E27FC236}">
                <a16:creationId xmlns:a16="http://schemas.microsoft.com/office/drawing/2014/main" id="{30D8235E-F3CD-0C2B-174D-9918B5527DB3}"/>
              </a:ext>
            </a:extLst>
          </p:cNvPr>
          <p:cNvSpPr/>
          <p:nvPr/>
        </p:nvSpPr>
        <p:spPr>
          <a:xfrm>
            <a:off x="4811935" y="4302075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F7B922A8-87FD-B256-CB48-A5FBE4F52577}"/>
              </a:ext>
            </a:extLst>
          </p:cNvPr>
          <p:cNvGrpSpPr/>
          <p:nvPr/>
        </p:nvGrpSpPr>
        <p:grpSpPr>
          <a:xfrm>
            <a:off x="4366587" y="5889155"/>
            <a:ext cx="143940" cy="141700"/>
            <a:chOff x="4366587" y="5889155"/>
            <a:chExt cx="73206" cy="72067"/>
          </a:xfrm>
        </p:grpSpPr>
        <p:cxnSp>
          <p:nvCxnSpPr>
            <p:cNvPr id="65" name="Straight Connector 65">
              <a:extLst>
                <a:ext uri="{FF2B5EF4-FFF2-40B4-BE49-F238E27FC236}">
                  <a16:creationId xmlns:a16="http://schemas.microsoft.com/office/drawing/2014/main" id="{92C9EBC2-870A-D455-9676-8AE2932B2B9C}"/>
                </a:ext>
              </a:extLst>
            </p:cNvPr>
            <p:cNvCxnSpPr>
              <a:cxnSpLocks/>
            </p:cNvCxnSpPr>
            <p:nvPr/>
          </p:nvCxnSpPr>
          <p:spPr>
            <a:xfrm>
              <a:off x="4366587" y="5889155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6">
              <a:extLst>
                <a:ext uri="{FF2B5EF4-FFF2-40B4-BE49-F238E27FC236}">
                  <a16:creationId xmlns:a16="http://schemas.microsoft.com/office/drawing/2014/main" id="{6EA2B59D-4986-0C55-F2C7-DD10EACC55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6587" y="5889155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67">
            <a:extLst>
              <a:ext uri="{FF2B5EF4-FFF2-40B4-BE49-F238E27FC236}">
                <a16:creationId xmlns:a16="http://schemas.microsoft.com/office/drawing/2014/main" id="{59F65DB7-759C-A06C-116D-3A971FDC1312}"/>
              </a:ext>
            </a:extLst>
          </p:cNvPr>
          <p:cNvGrpSpPr/>
          <p:nvPr/>
        </p:nvGrpSpPr>
        <p:grpSpPr>
          <a:xfrm>
            <a:off x="1535927" y="4753681"/>
            <a:ext cx="143940" cy="141700"/>
            <a:chOff x="1535927" y="4753681"/>
            <a:chExt cx="73206" cy="72067"/>
          </a:xfrm>
        </p:grpSpPr>
        <p:cxnSp>
          <p:nvCxnSpPr>
            <p:cNvPr id="63" name="Straight Connector 68">
              <a:extLst>
                <a:ext uri="{FF2B5EF4-FFF2-40B4-BE49-F238E27FC236}">
                  <a16:creationId xmlns:a16="http://schemas.microsoft.com/office/drawing/2014/main" id="{9558584E-EB18-4CF0-F2C1-3FEB638DEC68}"/>
                </a:ext>
              </a:extLst>
            </p:cNvPr>
            <p:cNvCxnSpPr>
              <a:cxnSpLocks/>
            </p:cNvCxnSpPr>
            <p:nvPr/>
          </p:nvCxnSpPr>
          <p:spPr>
            <a:xfrm>
              <a:off x="1535927" y="475368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9">
              <a:extLst>
                <a:ext uri="{FF2B5EF4-FFF2-40B4-BE49-F238E27FC236}">
                  <a16:creationId xmlns:a16="http://schemas.microsoft.com/office/drawing/2014/main" id="{979FE9A4-8014-C24C-1CE6-735B39AFA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5927" y="4753681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70">
            <a:extLst>
              <a:ext uri="{FF2B5EF4-FFF2-40B4-BE49-F238E27FC236}">
                <a16:creationId xmlns:a16="http://schemas.microsoft.com/office/drawing/2014/main" id="{EF62CA4D-7340-54E1-20F7-29770D627A9E}"/>
              </a:ext>
            </a:extLst>
          </p:cNvPr>
          <p:cNvGrpSpPr/>
          <p:nvPr/>
        </p:nvGrpSpPr>
        <p:grpSpPr>
          <a:xfrm>
            <a:off x="3054623" y="5757177"/>
            <a:ext cx="143940" cy="141700"/>
            <a:chOff x="3054623" y="5757177"/>
            <a:chExt cx="73206" cy="72067"/>
          </a:xfrm>
        </p:grpSpPr>
        <p:cxnSp>
          <p:nvCxnSpPr>
            <p:cNvPr id="61" name="Straight Connector 71">
              <a:extLst>
                <a:ext uri="{FF2B5EF4-FFF2-40B4-BE49-F238E27FC236}">
                  <a16:creationId xmlns:a16="http://schemas.microsoft.com/office/drawing/2014/main" id="{E23CE84B-D42B-D169-B82B-9648361A55B7}"/>
                </a:ext>
              </a:extLst>
            </p:cNvPr>
            <p:cNvCxnSpPr>
              <a:cxnSpLocks/>
            </p:cNvCxnSpPr>
            <p:nvPr/>
          </p:nvCxnSpPr>
          <p:spPr>
            <a:xfrm>
              <a:off x="3054623" y="5757177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72">
              <a:extLst>
                <a:ext uri="{FF2B5EF4-FFF2-40B4-BE49-F238E27FC236}">
                  <a16:creationId xmlns:a16="http://schemas.microsoft.com/office/drawing/2014/main" id="{6F26DC3A-EFD4-A545-96AE-6CBC84202D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4623" y="5757177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73">
            <a:extLst>
              <a:ext uri="{FF2B5EF4-FFF2-40B4-BE49-F238E27FC236}">
                <a16:creationId xmlns:a16="http://schemas.microsoft.com/office/drawing/2014/main" id="{67CB2047-CD53-40A8-C5B2-62D0099D6322}"/>
              </a:ext>
            </a:extLst>
          </p:cNvPr>
          <p:cNvGrpSpPr/>
          <p:nvPr/>
        </p:nvGrpSpPr>
        <p:grpSpPr>
          <a:xfrm>
            <a:off x="1380718" y="3743848"/>
            <a:ext cx="143940" cy="141700"/>
            <a:chOff x="1380718" y="3743848"/>
            <a:chExt cx="73206" cy="72067"/>
          </a:xfrm>
        </p:grpSpPr>
        <p:cxnSp>
          <p:nvCxnSpPr>
            <p:cNvPr id="59" name="Straight Connector 74">
              <a:extLst>
                <a:ext uri="{FF2B5EF4-FFF2-40B4-BE49-F238E27FC236}">
                  <a16:creationId xmlns:a16="http://schemas.microsoft.com/office/drawing/2014/main" id="{FAF96E76-E451-39E9-C66A-C56DFDEDE3D8}"/>
                </a:ext>
              </a:extLst>
            </p:cNvPr>
            <p:cNvCxnSpPr>
              <a:cxnSpLocks/>
            </p:cNvCxnSpPr>
            <p:nvPr/>
          </p:nvCxnSpPr>
          <p:spPr>
            <a:xfrm>
              <a:off x="1380718" y="3743848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75">
              <a:extLst>
                <a:ext uri="{FF2B5EF4-FFF2-40B4-BE49-F238E27FC236}">
                  <a16:creationId xmlns:a16="http://schemas.microsoft.com/office/drawing/2014/main" id="{A7AF7289-159C-3E1E-4ED2-11FE0F26D0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0718" y="3743848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76">
            <a:extLst>
              <a:ext uri="{FF2B5EF4-FFF2-40B4-BE49-F238E27FC236}">
                <a16:creationId xmlns:a16="http://schemas.microsoft.com/office/drawing/2014/main" id="{4B760CB8-D9C6-0C6B-BE58-D05D45585DA5}"/>
              </a:ext>
            </a:extLst>
          </p:cNvPr>
          <p:cNvSpPr/>
          <p:nvPr/>
        </p:nvSpPr>
        <p:spPr>
          <a:xfrm>
            <a:off x="1538383" y="5225619"/>
            <a:ext cx="143940" cy="141700"/>
          </a:xfrm>
          <a:prstGeom prst="ellipse">
            <a:avLst/>
          </a:prstGeom>
          <a:solidFill>
            <a:srgbClr val="011AFF"/>
          </a:solidFill>
          <a:ln>
            <a:solidFill>
              <a:srgbClr val="011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T"/>
          </a:p>
        </p:txBody>
      </p:sp>
      <p:grpSp>
        <p:nvGrpSpPr>
          <p:cNvPr id="39" name="Group 77">
            <a:extLst>
              <a:ext uri="{FF2B5EF4-FFF2-40B4-BE49-F238E27FC236}">
                <a16:creationId xmlns:a16="http://schemas.microsoft.com/office/drawing/2014/main" id="{471A6F47-E901-F927-8827-26F73B47E74F}"/>
              </a:ext>
            </a:extLst>
          </p:cNvPr>
          <p:cNvGrpSpPr/>
          <p:nvPr/>
        </p:nvGrpSpPr>
        <p:grpSpPr>
          <a:xfrm>
            <a:off x="1772771" y="5828027"/>
            <a:ext cx="143940" cy="141700"/>
            <a:chOff x="1772771" y="5828027"/>
            <a:chExt cx="73206" cy="72067"/>
          </a:xfrm>
        </p:grpSpPr>
        <p:cxnSp>
          <p:nvCxnSpPr>
            <p:cNvPr id="57" name="Straight Connector 78">
              <a:extLst>
                <a:ext uri="{FF2B5EF4-FFF2-40B4-BE49-F238E27FC236}">
                  <a16:creationId xmlns:a16="http://schemas.microsoft.com/office/drawing/2014/main" id="{83BC430C-50AD-F284-BA5C-02F4011547B7}"/>
                </a:ext>
              </a:extLst>
            </p:cNvPr>
            <p:cNvCxnSpPr>
              <a:cxnSpLocks/>
            </p:cNvCxnSpPr>
            <p:nvPr/>
          </p:nvCxnSpPr>
          <p:spPr>
            <a:xfrm>
              <a:off x="1772771" y="5828027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79">
              <a:extLst>
                <a:ext uri="{FF2B5EF4-FFF2-40B4-BE49-F238E27FC236}">
                  <a16:creationId xmlns:a16="http://schemas.microsoft.com/office/drawing/2014/main" id="{92205CE6-4319-BB3A-83BA-463CE43B34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2771" y="5828027"/>
              <a:ext cx="73206" cy="720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06">
            <a:extLst>
              <a:ext uri="{FF2B5EF4-FFF2-40B4-BE49-F238E27FC236}">
                <a16:creationId xmlns:a16="http://schemas.microsoft.com/office/drawing/2014/main" id="{2538597F-EEC9-9859-4E7A-BBA08B3810D2}"/>
              </a:ext>
            </a:extLst>
          </p:cNvPr>
          <p:cNvGrpSpPr/>
          <p:nvPr/>
        </p:nvGrpSpPr>
        <p:grpSpPr>
          <a:xfrm>
            <a:off x="1961280" y="3191413"/>
            <a:ext cx="4956984" cy="2388930"/>
            <a:chOff x="1961280" y="3191413"/>
            <a:chExt cx="4956984" cy="2388930"/>
          </a:xfrm>
        </p:grpSpPr>
        <p:sp>
          <p:nvSpPr>
            <p:cNvPr id="53" name="Freeform 80">
              <a:extLst>
                <a:ext uri="{FF2B5EF4-FFF2-40B4-BE49-F238E27FC236}">
                  <a16:creationId xmlns:a16="http://schemas.microsoft.com/office/drawing/2014/main" id="{17A52C42-5D84-445C-B36E-4D0BA1E10000}"/>
                </a:ext>
              </a:extLst>
            </p:cNvPr>
            <p:cNvSpPr/>
            <p:nvPr/>
          </p:nvSpPr>
          <p:spPr>
            <a:xfrm>
              <a:off x="1961280" y="3193891"/>
              <a:ext cx="2157624" cy="2386452"/>
            </a:xfrm>
            <a:custGeom>
              <a:avLst/>
              <a:gdLst>
                <a:gd name="connsiteX0" fmla="*/ 417207 w 1225195"/>
                <a:gd name="connsiteY0" fmla="*/ 86792 h 1071687"/>
                <a:gd name="connsiteX1" fmla="*/ 839238 w 1225195"/>
                <a:gd name="connsiteY1" fmla="*/ 16453 h 1071687"/>
                <a:gd name="connsiteX2" fmla="*/ 1112317 w 1225195"/>
                <a:gd name="connsiteY2" fmla="*/ 364008 h 1071687"/>
                <a:gd name="connsiteX3" fmla="*/ 1199206 w 1225195"/>
                <a:gd name="connsiteY3" fmla="*/ 947403 h 1071687"/>
                <a:gd name="connsiteX4" fmla="*/ 669598 w 1225195"/>
                <a:gd name="connsiteY4" fmla="*/ 1071530 h 1071687"/>
                <a:gd name="connsiteX5" fmla="*/ 193779 w 1225195"/>
                <a:gd name="connsiteY5" fmla="*/ 968091 h 1071687"/>
                <a:gd name="connsiteX6" fmla="*/ 3452 w 1225195"/>
                <a:gd name="connsiteY6" fmla="*/ 752938 h 1071687"/>
                <a:gd name="connsiteX7" fmla="*/ 98616 w 1225195"/>
                <a:gd name="connsiteY7" fmla="*/ 355733 h 1071687"/>
                <a:gd name="connsiteX8" fmla="*/ 417207 w 1225195"/>
                <a:gd name="connsiteY8" fmla="*/ 86792 h 107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195" h="1071687">
                  <a:moveTo>
                    <a:pt x="417207" y="86792"/>
                  </a:moveTo>
                  <a:cubicBezTo>
                    <a:pt x="540644" y="30245"/>
                    <a:pt x="723386" y="-29750"/>
                    <a:pt x="839238" y="16453"/>
                  </a:cubicBezTo>
                  <a:cubicBezTo>
                    <a:pt x="955090" y="62656"/>
                    <a:pt x="1052322" y="208850"/>
                    <a:pt x="1112317" y="364008"/>
                  </a:cubicBezTo>
                  <a:cubicBezTo>
                    <a:pt x="1172312" y="519166"/>
                    <a:pt x="1272993" y="829483"/>
                    <a:pt x="1199206" y="947403"/>
                  </a:cubicBezTo>
                  <a:cubicBezTo>
                    <a:pt x="1125419" y="1065323"/>
                    <a:pt x="837169" y="1068082"/>
                    <a:pt x="669598" y="1071530"/>
                  </a:cubicBezTo>
                  <a:cubicBezTo>
                    <a:pt x="502027" y="1074978"/>
                    <a:pt x="304803" y="1021190"/>
                    <a:pt x="193779" y="968091"/>
                  </a:cubicBezTo>
                  <a:cubicBezTo>
                    <a:pt x="82755" y="914992"/>
                    <a:pt x="19312" y="854998"/>
                    <a:pt x="3452" y="752938"/>
                  </a:cubicBezTo>
                  <a:cubicBezTo>
                    <a:pt x="-12409" y="650878"/>
                    <a:pt x="27588" y="467447"/>
                    <a:pt x="98616" y="355733"/>
                  </a:cubicBezTo>
                  <a:cubicBezTo>
                    <a:pt x="169644" y="244019"/>
                    <a:pt x="293770" y="143339"/>
                    <a:pt x="417207" y="86792"/>
                  </a:cubicBezTo>
                  <a:close/>
                </a:path>
              </a:pathLst>
            </a:custGeom>
            <a:solidFill>
              <a:schemeClr val="accent1">
                <a:alpha val="12419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T"/>
            </a:p>
          </p:txBody>
        </p:sp>
        <p:pic>
          <p:nvPicPr>
            <p:cNvPr id="54" name="Picture 93">
              <a:extLst>
                <a:ext uri="{FF2B5EF4-FFF2-40B4-BE49-F238E27FC236}">
                  <a16:creationId xmlns:a16="http://schemas.microsoft.com/office/drawing/2014/main" id="{724D54CF-4186-3BD6-5038-28BE02335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0808" y="4299844"/>
              <a:ext cx="838200" cy="368300"/>
            </a:xfrm>
            <a:prstGeom prst="rect">
              <a:avLst/>
            </a:prstGeom>
          </p:spPr>
        </p:pic>
        <p:pic>
          <p:nvPicPr>
            <p:cNvPr id="55" name="Picture 101">
              <a:extLst>
                <a:ext uri="{FF2B5EF4-FFF2-40B4-BE49-F238E27FC236}">
                  <a16:creationId xmlns:a16="http://schemas.microsoft.com/office/drawing/2014/main" id="{D15F3DEB-9D0B-A1A4-AE9B-4837C918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9072" y="5112314"/>
              <a:ext cx="596900" cy="266700"/>
            </a:xfrm>
            <a:prstGeom prst="rect">
              <a:avLst/>
            </a:prstGeom>
          </p:spPr>
        </p:pic>
        <p:pic>
          <p:nvPicPr>
            <p:cNvPr id="56" name="Picture 102">
              <a:extLst>
                <a:ext uri="{FF2B5EF4-FFF2-40B4-BE49-F238E27FC236}">
                  <a16:creationId xmlns:a16="http://schemas.microsoft.com/office/drawing/2014/main" id="{A3771344-9D89-B44D-013E-1ACF439A2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38864" y="3191413"/>
              <a:ext cx="279400" cy="228600"/>
            </a:xfrm>
            <a:prstGeom prst="rect">
              <a:avLst/>
            </a:prstGeom>
          </p:spPr>
        </p:pic>
      </p:grpSp>
      <p:grpSp>
        <p:nvGrpSpPr>
          <p:cNvPr id="41" name="Group 107">
            <a:extLst>
              <a:ext uri="{FF2B5EF4-FFF2-40B4-BE49-F238E27FC236}">
                <a16:creationId xmlns:a16="http://schemas.microsoft.com/office/drawing/2014/main" id="{8FD062BB-98B3-C6EE-B071-2E5FF8F908BF}"/>
              </a:ext>
            </a:extLst>
          </p:cNvPr>
          <p:cNvGrpSpPr/>
          <p:nvPr/>
        </p:nvGrpSpPr>
        <p:grpSpPr>
          <a:xfrm>
            <a:off x="1607897" y="2704817"/>
            <a:ext cx="6460043" cy="3313823"/>
            <a:chOff x="1607897" y="2704817"/>
            <a:chExt cx="6460043" cy="3313823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62574AF9-A230-ECC6-88EA-2A628EFA5EF9}"/>
                </a:ext>
              </a:extLst>
            </p:cNvPr>
            <p:cNvSpPr/>
            <p:nvPr/>
          </p:nvSpPr>
          <p:spPr>
            <a:xfrm>
              <a:off x="1607897" y="2704817"/>
              <a:ext cx="2975781" cy="3313823"/>
            </a:xfrm>
            <a:custGeom>
              <a:avLst/>
              <a:gdLst>
                <a:gd name="connsiteX0" fmla="*/ 417207 w 1225195"/>
                <a:gd name="connsiteY0" fmla="*/ 86792 h 1071687"/>
                <a:gd name="connsiteX1" fmla="*/ 839238 w 1225195"/>
                <a:gd name="connsiteY1" fmla="*/ 16453 h 1071687"/>
                <a:gd name="connsiteX2" fmla="*/ 1112317 w 1225195"/>
                <a:gd name="connsiteY2" fmla="*/ 364008 h 1071687"/>
                <a:gd name="connsiteX3" fmla="*/ 1199206 w 1225195"/>
                <a:gd name="connsiteY3" fmla="*/ 947403 h 1071687"/>
                <a:gd name="connsiteX4" fmla="*/ 669598 w 1225195"/>
                <a:gd name="connsiteY4" fmla="*/ 1071530 h 1071687"/>
                <a:gd name="connsiteX5" fmla="*/ 193779 w 1225195"/>
                <a:gd name="connsiteY5" fmla="*/ 968091 h 1071687"/>
                <a:gd name="connsiteX6" fmla="*/ 3452 w 1225195"/>
                <a:gd name="connsiteY6" fmla="*/ 752938 h 1071687"/>
                <a:gd name="connsiteX7" fmla="*/ 98616 w 1225195"/>
                <a:gd name="connsiteY7" fmla="*/ 355733 h 1071687"/>
                <a:gd name="connsiteX8" fmla="*/ 417207 w 1225195"/>
                <a:gd name="connsiteY8" fmla="*/ 86792 h 107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195" h="1071687">
                  <a:moveTo>
                    <a:pt x="417207" y="86792"/>
                  </a:moveTo>
                  <a:cubicBezTo>
                    <a:pt x="540644" y="30245"/>
                    <a:pt x="723386" y="-29750"/>
                    <a:pt x="839238" y="16453"/>
                  </a:cubicBezTo>
                  <a:cubicBezTo>
                    <a:pt x="955090" y="62656"/>
                    <a:pt x="1052322" y="208850"/>
                    <a:pt x="1112317" y="364008"/>
                  </a:cubicBezTo>
                  <a:cubicBezTo>
                    <a:pt x="1172312" y="519166"/>
                    <a:pt x="1272993" y="829483"/>
                    <a:pt x="1199206" y="947403"/>
                  </a:cubicBezTo>
                  <a:cubicBezTo>
                    <a:pt x="1125419" y="1065323"/>
                    <a:pt x="837169" y="1068082"/>
                    <a:pt x="669598" y="1071530"/>
                  </a:cubicBezTo>
                  <a:cubicBezTo>
                    <a:pt x="502027" y="1074978"/>
                    <a:pt x="304803" y="1021190"/>
                    <a:pt x="193779" y="968091"/>
                  </a:cubicBezTo>
                  <a:cubicBezTo>
                    <a:pt x="82755" y="914992"/>
                    <a:pt x="19312" y="854998"/>
                    <a:pt x="3452" y="752938"/>
                  </a:cubicBezTo>
                  <a:cubicBezTo>
                    <a:pt x="-12409" y="650878"/>
                    <a:pt x="27588" y="467447"/>
                    <a:pt x="98616" y="355733"/>
                  </a:cubicBezTo>
                  <a:cubicBezTo>
                    <a:pt x="169644" y="244019"/>
                    <a:pt x="293770" y="143339"/>
                    <a:pt x="417207" y="86792"/>
                  </a:cubicBezTo>
                  <a:close/>
                </a:path>
              </a:pathLst>
            </a:custGeom>
            <a:solidFill>
              <a:schemeClr val="accent1">
                <a:alpha val="12419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T"/>
            </a:p>
          </p:txBody>
        </p:sp>
        <p:pic>
          <p:nvPicPr>
            <p:cNvPr id="50" name="Picture 94">
              <a:extLst>
                <a:ext uri="{FF2B5EF4-FFF2-40B4-BE49-F238E27FC236}">
                  <a16:creationId xmlns:a16="http://schemas.microsoft.com/office/drawing/2014/main" id="{0C5CEFC5-488A-8E2A-4028-317582C6B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86840" y="4299844"/>
              <a:ext cx="1181100" cy="368300"/>
            </a:xfrm>
            <a:prstGeom prst="rect">
              <a:avLst/>
            </a:prstGeom>
          </p:spPr>
        </p:pic>
        <p:pic>
          <p:nvPicPr>
            <p:cNvPr id="51" name="Picture 100">
              <a:extLst>
                <a:ext uri="{FF2B5EF4-FFF2-40B4-BE49-F238E27FC236}">
                  <a16:creationId xmlns:a16="http://schemas.microsoft.com/office/drawing/2014/main" id="{0E7DE539-6A20-30F9-1580-6921DC22F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50654" y="5580343"/>
              <a:ext cx="596900" cy="266700"/>
            </a:xfrm>
            <a:prstGeom prst="rect">
              <a:avLst/>
            </a:prstGeom>
          </p:spPr>
        </p:pic>
        <p:pic>
          <p:nvPicPr>
            <p:cNvPr id="52" name="Picture 103">
              <a:extLst>
                <a:ext uri="{FF2B5EF4-FFF2-40B4-BE49-F238E27FC236}">
                  <a16:creationId xmlns:a16="http://schemas.microsoft.com/office/drawing/2014/main" id="{0C53B76A-D72E-8275-38A1-65D36305B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6634" y="3152391"/>
              <a:ext cx="622300" cy="292100"/>
            </a:xfrm>
            <a:prstGeom prst="rect">
              <a:avLst/>
            </a:prstGeom>
          </p:spPr>
        </p:pic>
      </p:grpSp>
      <p:grpSp>
        <p:nvGrpSpPr>
          <p:cNvPr id="42" name="Group 108">
            <a:extLst>
              <a:ext uri="{FF2B5EF4-FFF2-40B4-BE49-F238E27FC236}">
                <a16:creationId xmlns:a16="http://schemas.microsoft.com/office/drawing/2014/main" id="{31B0BD87-8F41-3B1D-7F52-3DC5EC0F7A4D}"/>
              </a:ext>
            </a:extLst>
          </p:cNvPr>
          <p:cNvGrpSpPr/>
          <p:nvPr/>
        </p:nvGrpSpPr>
        <p:grpSpPr>
          <a:xfrm>
            <a:off x="1112680" y="2016472"/>
            <a:ext cx="8279019" cy="4402918"/>
            <a:chOff x="1112680" y="2016472"/>
            <a:chExt cx="8279019" cy="4402918"/>
          </a:xfrm>
        </p:grpSpPr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3AF0CC1A-E9D2-2C62-8E2D-02C17AC3E661}"/>
                </a:ext>
              </a:extLst>
            </p:cNvPr>
            <p:cNvSpPr/>
            <p:nvPr/>
          </p:nvSpPr>
          <p:spPr>
            <a:xfrm>
              <a:off x="1112680" y="2016472"/>
              <a:ext cx="3885095" cy="4402918"/>
            </a:xfrm>
            <a:custGeom>
              <a:avLst/>
              <a:gdLst>
                <a:gd name="connsiteX0" fmla="*/ 417207 w 1225195"/>
                <a:gd name="connsiteY0" fmla="*/ 86792 h 1071687"/>
                <a:gd name="connsiteX1" fmla="*/ 839238 w 1225195"/>
                <a:gd name="connsiteY1" fmla="*/ 16453 h 1071687"/>
                <a:gd name="connsiteX2" fmla="*/ 1112317 w 1225195"/>
                <a:gd name="connsiteY2" fmla="*/ 364008 h 1071687"/>
                <a:gd name="connsiteX3" fmla="*/ 1199206 w 1225195"/>
                <a:gd name="connsiteY3" fmla="*/ 947403 h 1071687"/>
                <a:gd name="connsiteX4" fmla="*/ 669598 w 1225195"/>
                <a:gd name="connsiteY4" fmla="*/ 1071530 h 1071687"/>
                <a:gd name="connsiteX5" fmla="*/ 193779 w 1225195"/>
                <a:gd name="connsiteY5" fmla="*/ 968091 h 1071687"/>
                <a:gd name="connsiteX6" fmla="*/ 3452 w 1225195"/>
                <a:gd name="connsiteY6" fmla="*/ 752938 h 1071687"/>
                <a:gd name="connsiteX7" fmla="*/ 98616 w 1225195"/>
                <a:gd name="connsiteY7" fmla="*/ 355733 h 1071687"/>
                <a:gd name="connsiteX8" fmla="*/ 417207 w 1225195"/>
                <a:gd name="connsiteY8" fmla="*/ 86792 h 107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195" h="1071687">
                  <a:moveTo>
                    <a:pt x="417207" y="86792"/>
                  </a:moveTo>
                  <a:cubicBezTo>
                    <a:pt x="540644" y="30245"/>
                    <a:pt x="723386" y="-29750"/>
                    <a:pt x="839238" y="16453"/>
                  </a:cubicBezTo>
                  <a:cubicBezTo>
                    <a:pt x="955090" y="62656"/>
                    <a:pt x="1052322" y="208850"/>
                    <a:pt x="1112317" y="364008"/>
                  </a:cubicBezTo>
                  <a:cubicBezTo>
                    <a:pt x="1172312" y="519166"/>
                    <a:pt x="1272993" y="829483"/>
                    <a:pt x="1199206" y="947403"/>
                  </a:cubicBezTo>
                  <a:cubicBezTo>
                    <a:pt x="1125419" y="1065323"/>
                    <a:pt x="837169" y="1068082"/>
                    <a:pt x="669598" y="1071530"/>
                  </a:cubicBezTo>
                  <a:cubicBezTo>
                    <a:pt x="502027" y="1074978"/>
                    <a:pt x="304803" y="1021190"/>
                    <a:pt x="193779" y="968091"/>
                  </a:cubicBezTo>
                  <a:cubicBezTo>
                    <a:pt x="82755" y="914992"/>
                    <a:pt x="19312" y="854998"/>
                    <a:pt x="3452" y="752938"/>
                  </a:cubicBezTo>
                  <a:cubicBezTo>
                    <a:pt x="-12409" y="650878"/>
                    <a:pt x="27588" y="467447"/>
                    <a:pt x="98616" y="355733"/>
                  </a:cubicBezTo>
                  <a:cubicBezTo>
                    <a:pt x="169644" y="244019"/>
                    <a:pt x="293770" y="143339"/>
                    <a:pt x="417207" y="86792"/>
                  </a:cubicBezTo>
                  <a:close/>
                </a:path>
              </a:pathLst>
            </a:custGeom>
            <a:solidFill>
              <a:schemeClr val="accent1">
                <a:alpha val="12419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T" dirty="0"/>
            </a:p>
          </p:txBody>
        </p:sp>
        <p:pic>
          <p:nvPicPr>
            <p:cNvPr id="47" name="Picture 95">
              <a:extLst>
                <a:ext uri="{FF2B5EF4-FFF2-40B4-BE49-F238E27FC236}">
                  <a16:creationId xmlns:a16="http://schemas.microsoft.com/office/drawing/2014/main" id="{3AD20A45-78FB-B164-068F-107252FC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10599" y="4325662"/>
              <a:ext cx="1181100" cy="368300"/>
            </a:xfrm>
            <a:prstGeom prst="rect">
              <a:avLst/>
            </a:prstGeom>
          </p:spPr>
        </p:pic>
        <p:pic>
          <p:nvPicPr>
            <p:cNvPr id="48" name="Picture 99">
              <a:extLst>
                <a:ext uri="{FF2B5EF4-FFF2-40B4-BE49-F238E27FC236}">
                  <a16:creationId xmlns:a16="http://schemas.microsoft.com/office/drawing/2014/main" id="{448FAD6D-5B62-42F2-5AA8-678FB608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51060" y="6000695"/>
              <a:ext cx="596900" cy="266700"/>
            </a:xfrm>
            <a:prstGeom prst="rect">
              <a:avLst/>
            </a:prstGeom>
          </p:spPr>
        </p:pic>
      </p:grpSp>
      <p:pic>
        <p:nvPicPr>
          <p:cNvPr id="43" name="Picture 110">
            <a:extLst>
              <a:ext uri="{FF2B5EF4-FFF2-40B4-BE49-F238E27FC236}">
                <a16:creationId xmlns:a16="http://schemas.microsoft.com/office/drawing/2014/main" id="{B1CE6D7D-5239-94A2-C8AC-D7D9DAB803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3905" y="1617051"/>
            <a:ext cx="5192473" cy="399421"/>
          </a:xfrm>
          <a:prstGeom prst="rect">
            <a:avLst/>
          </a:prstGeom>
        </p:spPr>
      </p:pic>
      <p:pic>
        <p:nvPicPr>
          <p:cNvPr id="44" name="Picture 118">
            <a:extLst>
              <a:ext uri="{FF2B5EF4-FFF2-40B4-BE49-F238E27FC236}">
                <a16:creationId xmlns:a16="http://schemas.microsoft.com/office/drawing/2014/main" id="{355523B7-A24C-8986-8051-5CA834A4E0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5839" y="1225792"/>
            <a:ext cx="223002" cy="286717"/>
          </a:xfrm>
          <a:prstGeom prst="rect">
            <a:avLst/>
          </a:prstGeom>
        </p:spPr>
      </p:pic>
      <p:pic>
        <p:nvPicPr>
          <p:cNvPr id="45" name="Picture 18">
            <a:extLst>
              <a:ext uri="{FF2B5EF4-FFF2-40B4-BE49-F238E27FC236}">
                <a16:creationId xmlns:a16="http://schemas.microsoft.com/office/drawing/2014/main" id="{6BCD39A1-849D-4ED5-E8C4-F5D0CE50F0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3260" y="3182147"/>
            <a:ext cx="6223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1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241879" y="6462479"/>
            <a:ext cx="8425542" cy="401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A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probabilistic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scaling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approach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to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conformal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prediction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in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binary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 image </a:t>
            </a:r>
            <a:r>
              <a:rPr lang="it-IT" sz="1400" b="1" dirty="0" err="1">
                <a:solidFill>
                  <a:srgbClr val="2A4385"/>
                </a:solidFill>
                <a:latin typeface="Source Sans Pro"/>
                <a:ea typeface="Roboto Slab Black"/>
              </a:rPr>
              <a:t>classification</a:t>
            </a:r>
            <a:r>
              <a:rPr lang="it-IT" sz="1400" b="1" dirty="0">
                <a:solidFill>
                  <a:srgbClr val="2A4385"/>
                </a:solidFill>
                <a:latin typeface="Source Sans Pro"/>
                <a:ea typeface="Roboto Slab Black"/>
              </a:rPr>
              <a:t>, 09/09/2024</a:t>
            </a: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B17C28D-174F-2D40-61E8-DF7AFFC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83" y="6240844"/>
            <a:ext cx="1932799" cy="4202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/>
                <a:ea typeface="Roboto Slab Black"/>
              </a:rPr>
              <a:t>Construction of safe set</a:t>
            </a:r>
            <a:endParaRPr lang="it-IT" sz="3000" b="1" dirty="0">
              <a:solidFill>
                <a:schemeClr val="bg1"/>
              </a:solidFill>
              <a:latin typeface="Source Sans Pro" panose="020B0503030403020204" pitchFamily="34" charset="0"/>
              <a:ea typeface="Roboto Slab Black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6DEB7F5-6819-17CA-5C47-3ED3E415A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773" y="1716255"/>
            <a:ext cx="2755900" cy="4064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50B4D58-4061-A5EF-A152-6FFB396AC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173" y="3307747"/>
            <a:ext cx="3213100" cy="5461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BC6DAED1-D249-667F-14D7-2047F18DC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8764" y="4590911"/>
            <a:ext cx="1765300" cy="444500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80A3E79B-C0A6-F2F5-D855-CCB0F3B5D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723" y="5633101"/>
            <a:ext cx="3556000" cy="609600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F0542B3A-7A52-2DB3-A617-F7C8C4128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951" y="4159196"/>
            <a:ext cx="393700" cy="431800"/>
          </a:xfrm>
          <a:prstGeom prst="rect">
            <a:avLst/>
          </a:prstGeom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63943278-9BF1-6B78-359C-3DB6457BD11C}"/>
              </a:ext>
            </a:extLst>
          </p:cNvPr>
          <p:cNvGrpSpPr/>
          <p:nvPr/>
        </p:nvGrpSpPr>
        <p:grpSpPr>
          <a:xfrm>
            <a:off x="242030" y="1020554"/>
            <a:ext cx="12037749" cy="5677472"/>
            <a:chOff x="242030" y="1007639"/>
            <a:chExt cx="12037749" cy="5677472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DC926BD8-A014-BE59-547B-19E9307AE973}"/>
                </a:ext>
              </a:extLst>
            </p:cNvPr>
            <p:cNvSpPr>
              <a:spLocks noGrp="1"/>
            </p:cNvSpPr>
            <p:nvPr/>
          </p:nvSpPr>
          <p:spPr>
            <a:xfrm>
              <a:off x="242030" y="1007639"/>
              <a:ext cx="11603051" cy="515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T" dirty="0">
                  <a:latin typeface="Source Sans Pro"/>
                  <a:ea typeface="Source Sans Pro"/>
                  <a:cs typeface="Times New Roman"/>
                </a:rPr>
                <a:t>We are given a calibration set of size</a:t>
              </a:r>
              <a:endParaRPr lang="it-IT" dirty="0">
                <a:latin typeface="Source Sans Pro"/>
                <a:ea typeface="Source Sans Pro"/>
                <a:cs typeface="Times New Roman"/>
              </a:endParaRPr>
            </a:p>
            <a:p>
              <a:pPr marL="0" indent="0">
                <a:buNone/>
              </a:pPr>
              <a:endParaRPr lang="en-IT" dirty="0">
                <a:latin typeface="Source Sans Pro"/>
                <a:ea typeface="Source Sans Pro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endParaRPr lang="en-IT" dirty="0">
                <a:latin typeface="Source Sans Pro"/>
                <a:ea typeface="Source Sans Pro"/>
                <a:cs typeface="Times New Roman" panose="02020603050405020304" pitchFamily="18" charset="0"/>
              </a:endParaRPr>
            </a:p>
            <a:p>
              <a:r>
                <a:rPr lang="en-IT" dirty="0">
                  <a:latin typeface="Source Sans Pro"/>
                  <a:ea typeface="Source Sans Pro"/>
                  <a:cs typeface="Times New Roman"/>
                </a:rPr>
                <a:t>We consider the unsafe points in</a:t>
              </a:r>
            </a:p>
            <a:p>
              <a:endParaRPr lang="en-IT" dirty="0">
                <a:latin typeface="Source Sans Pro"/>
                <a:ea typeface="Source Sans Pro"/>
                <a:cs typeface="Times New Roman" panose="02020603050405020304" pitchFamily="18" charset="0"/>
              </a:endParaRPr>
            </a:p>
            <a:p>
              <a:endParaRPr lang="en-IT" dirty="0">
                <a:latin typeface="Source Sans Pro"/>
                <a:ea typeface="Source Sans Pro"/>
                <a:cs typeface="Times New Roman" panose="02020603050405020304" pitchFamily="18" charset="0"/>
              </a:endParaRPr>
            </a:p>
            <a:p>
              <a:r>
                <a:rPr lang="en-IT" dirty="0">
                  <a:latin typeface="Source Sans Pro"/>
                  <a:ea typeface="Source Sans Pro"/>
                  <a:cs typeface="Times New Roman"/>
                </a:rPr>
                <a:t>For each point        compute</a:t>
              </a:r>
            </a:p>
            <a:p>
              <a:pPr marL="0" indent="0">
                <a:buNone/>
              </a:pPr>
              <a:endParaRPr lang="en-IT" dirty="0">
                <a:latin typeface="Source Sans Pro"/>
                <a:ea typeface="Source Sans Pro"/>
                <a:cs typeface="Times New Roman" panose="02020603050405020304" pitchFamily="18" charset="0"/>
              </a:endParaRPr>
            </a:p>
            <a:p>
              <a:r>
                <a:rPr lang="en-IT" dirty="0">
                  <a:latin typeface="Source Sans Pro"/>
                  <a:ea typeface="Source Sans Pro"/>
                  <a:cs typeface="Times New Roman"/>
                </a:rPr>
                <a:t>Take the r-th maximum  </a:t>
              </a:r>
            </a:p>
            <a:p>
              <a:endParaRPr lang="en-IT" dirty="0">
                <a:latin typeface="Source Sans Pro"/>
                <a:ea typeface="Calibri"/>
                <a:cs typeface="Calibri"/>
              </a:endParaRPr>
            </a:p>
            <a:p>
              <a:endParaRPr lang="en-IT" dirty="0"/>
            </a:p>
            <a:p>
              <a:endParaRPr lang="en-IT" dirty="0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5CFBD020-F05C-75AA-897B-C779424B8B76}"/>
                </a:ext>
              </a:extLst>
            </p:cNvPr>
            <p:cNvSpPr txBox="1">
              <a:spLocks/>
            </p:cNvSpPr>
            <p:nvPr/>
          </p:nvSpPr>
          <p:spPr>
            <a:xfrm>
              <a:off x="7141980" y="1021413"/>
              <a:ext cx="5137799" cy="566369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defPPr>
                <a:defRPr lang="en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IT" sz="2800" dirty="0">
                  <a:latin typeface="Source Sans Pro"/>
                  <a:ea typeface="Source Sans Pro"/>
                  <a:cs typeface="Times New Roman"/>
                </a:rPr>
                <a:t>Consider probabilistic parameters</a:t>
              </a:r>
              <a:endParaRPr lang="it-IT" sz="2800">
                <a:latin typeface="Source Sans Pro"/>
                <a:ea typeface="Source Sans Pro"/>
                <a:cs typeface="Times New Roman"/>
              </a:endParaRPr>
            </a:p>
            <a:p>
              <a:pPr marL="0" indent="0">
                <a:buNone/>
              </a:pPr>
              <a:endParaRPr lang="en-IT" dirty="0">
                <a:latin typeface="Source Sans Pro"/>
                <a:ea typeface="Source Sans Pro"/>
                <a:cs typeface="Times New Roman" panose="02020603050405020304" pitchFamily="18" charset="0"/>
              </a:endParaRPr>
            </a:p>
            <a:p>
              <a:endParaRPr lang="en-IT" sz="2800" dirty="0">
                <a:latin typeface="Source Sans Pro"/>
                <a:ea typeface="Source Sans Pro"/>
                <a:cs typeface="Times New Roman"/>
              </a:endParaRPr>
            </a:p>
            <a:p>
              <a:endParaRPr lang="en-IT" sz="2800" dirty="0">
                <a:latin typeface="Source Sans Pro"/>
                <a:ea typeface="Source Sans Pro"/>
                <a:cs typeface="Times New Roman"/>
              </a:endParaRPr>
            </a:p>
            <a:p>
              <a:endParaRPr lang="en-IT" sz="2800" dirty="0">
                <a:latin typeface="Source Sans Pro"/>
                <a:ea typeface="Source Sans Pro"/>
                <a:cs typeface="Times New Roman"/>
              </a:endParaRPr>
            </a:p>
            <a:p>
              <a:r>
                <a:rPr lang="en-IT" sz="2800" dirty="0">
                  <a:latin typeface="Source Sans Pro"/>
                  <a:ea typeface="Source Sans Pro"/>
                  <a:cs typeface="Times New Roman"/>
                </a:rPr>
                <a:t>If                          and</a:t>
              </a:r>
              <a:endParaRPr lang="en-IT" dirty="0">
                <a:latin typeface="Source Sans Pro"/>
                <a:ea typeface="Source Sans Pro"/>
                <a:cs typeface="Calibri"/>
              </a:endParaRPr>
            </a:p>
            <a:p>
              <a:endParaRPr lang="en-GB" sz="2800" dirty="0">
                <a:latin typeface="Source Sans Pro"/>
                <a:ea typeface="Source Sans Pro"/>
                <a:cs typeface="Times New Roman"/>
              </a:endParaRPr>
            </a:p>
            <a:p>
              <a:pPr marL="0" indent="0">
                <a:buNone/>
              </a:pPr>
              <a:r>
                <a:rPr lang="en-GB" sz="2800" dirty="0">
                  <a:latin typeface="Source Sans Pro"/>
                  <a:ea typeface="Source Sans Pro"/>
                  <a:cs typeface="Times New Roman"/>
                </a:rPr>
                <a:t>t</a:t>
              </a:r>
              <a:r>
                <a:rPr lang="en-IT" sz="2800" dirty="0">
                  <a:latin typeface="Source Sans Pro"/>
                  <a:ea typeface="Source Sans Pro"/>
                  <a:cs typeface="Times New Roman"/>
                </a:rPr>
                <a:t>hen</a:t>
              </a:r>
              <a:endParaRPr lang="en-IT" dirty="0">
                <a:latin typeface="Source Sans Pro"/>
                <a:ea typeface="Source Sans Pro"/>
              </a:endParaRPr>
            </a:p>
            <a:p>
              <a:pPr marL="0" indent="0">
                <a:buNone/>
              </a:pPr>
              <a:endParaRPr lang="en-IT" dirty="0">
                <a:latin typeface="Source Sans Pro"/>
                <a:ea typeface="Source Sans Pro"/>
                <a:cs typeface="Times New Roman" panose="02020603050405020304" pitchFamily="18" charset="0"/>
              </a:endParaRPr>
            </a:p>
            <a:p>
              <a:endParaRPr lang="en-IT" dirty="0">
                <a:latin typeface="Source Sans Pro"/>
                <a:ea typeface="Source Sans Pro"/>
                <a:cs typeface="Times New Roman"/>
              </a:endParaRPr>
            </a:p>
            <a:p>
              <a:endParaRPr lang="en-IT" dirty="0">
                <a:latin typeface="Source Sans Pro"/>
                <a:ea typeface="Source Sans Pro"/>
                <a:cs typeface="Times New Roman"/>
              </a:endParaRPr>
            </a:p>
            <a:p>
              <a:pPr marL="0" indent="0">
                <a:buNone/>
              </a:pPr>
              <a:r>
                <a:rPr lang="en-IT" sz="2800" dirty="0">
                  <a:latin typeface="Source Sans Pro"/>
                  <a:ea typeface="Source Sans Pro"/>
                  <a:cs typeface="Times New Roman"/>
                </a:rPr>
                <a:t>is a PSR</a:t>
              </a:r>
              <a:endParaRPr lang="en-IT" sz="2800">
                <a:latin typeface="Source Sans Pro"/>
                <a:ea typeface="Source Sans Pro"/>
                <a:cs typeface="Calibri"/>
              </a:endParaRPr>
            </a:p>
            <a:p>
              <a:endParaRPr lang="en-IT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IT" dirty="0">
                <a:ea typeface="Calibri"/>
                <a:cs typeface="Calibri"/>
              </a:endParaRPr>
            </a:p>
            <a:p>
              <a:endParaRPr lang="en-IT" dirty="0">
                <a:ea typeface="Calibri"/>
                <a:cs typeface="Calibri"/>
              </a:endParaRPr>
            </a:p>
          </p:txBody>
        </p:sp>
        <p:pic>
          <p:nvPicPr>
            <p:cNvPr id="23" name="Picture 19">
              <a:extLst>
                <a:ext uri="{FF2B5EF4-FFF2-40B4-BE49-F238E27FC236}">
                  <a16:creationId xmlns:a16="http://schemas.microsoft.com/office/drawing/2014/main" id="{7BB39BE3-6500-B406-E396-7E2B0549C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38899" y="3430265"/>
              <a:ext cx="2159501" cy="582915"/>
            </a:xfrm>
            <a:prstGeom prst="rect">
              <a:avLst/>
            </a:prstGeom>
          </p:spPr>
        </p:pic>
        <p:pic>
          <p:nvPicPr>
            <p:cNvPr id="24" name="Picture 20">
              <a:extLst>
                <a:ext uri="{FF2B5EF4-FFF2-40B4-BE49-F238E27FC236}">
                  <a16:creationId xmlns:a16="http://schemas.microsoft.com/office/drawing/2014/main" id="{49FC675E-8D33-29D9-3CEE-7F0D826AC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11711" y="3418089"/>
              <a:ext cx="1638300" cy="698500"/>
            </a:xfrm>
            <a:prstGeom prst="rect">
              <a:avLst/>
            </a:prstGeom>
          </p:spPr>
        </p:pic>
        <p:pic>
          <p:nvPicPr>
            <p:cNvPr id="25" name="Picture 21">
              <a:extLst>
                <a:ext uri="{FF2B5EF4-FFF2-40B4-BE49-F238E27FC236}">
                  <a16:creationId xmlns:a16="http://schemas.microsoft.com/office/drawing/2014/main" id="{70501977-52F9-112B-8FD1-85EC3DB58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93555" y="2108436"/>
              <a:ext cx="4178300" cy="342900"/>
            </a:xfrm>
            <a:prstGeom prst="rect">
              <a:avLst/>
            </a:prstGeom>
          </p:spPr>
        </p:pic>
        <p:pic>
          <p:nvPicPr>
            <p:cNvPr id="26" name="Picture 22">
              <a:extLst>
                <a:ext uri="{FF2B5EF4-FFF2-40B4-BE49-F238E27FC236}">
                  <a16:creationId xmlns:a16="http://schemas.microsoft.com/office/drawing/2014/main" id="{90E152F8-11FC-0268-B3D8-514FC7E16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42870" y="2684842"/>
              <a:ext cx="1384300" cy="342900"/>
            </a:xfrm>
            <a:prstGeom prst="rect">
              <a:avLst/>
            </a:prstGeom>
          </p:spPr>
        </p:pic>
        <p:pic>
          <p:nvPicPr>
            <p:cNvPr id="27" name="Picture 23">
              <a:extLst>
                <a:ext uri="{FF2B5EF4-FFF2-40B4-BE49-F238E27FC236}">
                  <a16:creationId xmlns:a16="http://schemas.microsoft.com/office/drawing/2014/main" id="{3FE2542E-D15E-0429-B8CF-CB001EA85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938130" y="4801444"/>
              <a:ext cx="1549400" cy="342900"/>
            </a:xfrm>
            <a:prstGeom prst="rect">
              <a:avLst/>
            </a:prstGeom>
          </p:spPr>
        </p:pic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F10D9AC5-A485-0B0B-5AEA-E0AA281AD42D}"/>
                </a:ext>
              </a:extLst>
            </p:cNvPr>
            <p:cNvSpPr/>
            <p:nvPr/>
          </p:nvSpPr>
          <p:spPr>
            <a:xfrm flipH="1">
              <a:off x="7139206" y="1066680"/>
              <a:ext cx="5045649" cy="5183699"/>
            </a:xfrm>
            <a:prstGeom prst="rect">
              <a:avLst/>
            </a:prstGeom>
            <a:noFill/>
            <a:ln w="38100">
              <a:solidFill>
                <a:srgbClr val="011A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T" dirty="0">
                <a:solidFill>
                  <a:srgbClr val="011A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132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7efb18a-ddf4-4e13-8cf3-943d543ce4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293579B11C2F44A48FC01C0213C34C" ma:contentTypeVersion="15" ma:contentTypeDescription="Creare un nuovo documento." ma:contentTypeScope="" ma:versionID="4c6c81163154b8a58c18c75e24281173">
  <xsd:schema xmlns:xsd="http://www.w3.org/2001/XMLSchema" xmlns:xs="http://www.w3.org/2001/XMLSchema" xmlns:p="http://schemas.microsoft.com/office/2006/metadata/properties" xmlns:ns3="49bd198f-e0c8-4ccd-8cc3-5d99b668451a" xmlns:ns4="87efb18a-ddf4-4e13-8cf3-943d543ce4a4" targetNamespace="http://schemas.microsoft.com/office/2006/metadata/properties" ma:root="true" ma:fieldsID="e338f53ec42f22a6bbb7341cd9dca07c" ns3:_="" ns4:_="">
    <xsd:import namespace="49bd198f-e0c8-4ccd-8cc3-5d99b668451a"/>
    <xsd:import namespace="87efb18a-ddf4-4e13-8cf3-943d543ce4a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d198f-e0c8-4ccd-8cc3-5d99b66845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fb18a-ddf4-4e13-8cf3-943d543ce4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B66CA0-4467-43C9-AA74-83DA801722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E4497-9D9F-4EED-842C-7D0FB3982660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49bd198f-e0c8-4ccd-8cc3-5d99b668451a"/>
    <ds:schemaRef ds:uri="http://purl.org/dc/elements/1.1/"/>
    <ds:schemaRef ds:uri="http://schemas.openxmlformats.org/package/2006/metadata/core-properties"/>
    <ds:schemaRef ds:uri="87efb18a-ddf4-4e13-8cf3-943d543ce4a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FEA10E-9697-46B4-ADE1-E6F79E175A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d198f-e0c8-4ccd-8cc3-5d99b668451a"/>
    <ds:schemaRef ds:uri="87efb18a-ddf4-4e13-8cf3-943d543ce4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858</Words>
  <Application>Microsoft Macintosh PowerPoint</Application>
  <PresentationFormat>Widescreen</PresentationFormat>
  <Paragraphs>167</Paragraphs>
  <Slides>17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Roboto Slab Black</vt:lpstr>
      <vt:lpstr>Source Sans Pro</vt:lpstr>
      <vt:lpstr>Times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Francy</dc:creator>
  <cp:lastModifiedBy>SARA NARTENI</cp:lastModifiedBy>
  <cp:revision>868</cp:revision>
  <dcterms:created xsi:type="dcterms:W3CDTF">2020-06-25T08:30:49Z</dcterms:created>
  <dcterms:modified xsi:type="dcterms:W3CDTF">2024-09-05T09:10:05Z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0x01010097293579B11C2F44A48FC01C0213C34C</vt:lpwstr>
  </property>
</Properties>
</file>